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tags/tag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5" r:id="rId4"/>
    <p:sldMasterId id="2147483721" r:id="rId5"/>
    <p:sldMasterId id="2147483747" r:id="rId6"/>
    <p:sldMasterId id="2147483776" r:id="rId7"/>
  </p:sldMasterIdLst>
  <p:notesMasterIdLst>
    <p:notesMasterId r:id="rId77"/>
  </p:notesMasterIdLst>
  <p:sldIdLst>
    <p:sldId id="259" r:id="rId8"/>
    <p:sldId id="337" r:id="rId9"/>
    <p:sldId id="260" r:id="rId10"/>
    <p:sldId id="264" r:id="rId11"/>
    <p:sldId id="265" r:id="rId12"/>
    <p:sldId id="266" r:id="rId13"/>
    <p:sldId id="325" r:id="rId14"/>
    <p:sldId id="313" r:id="rId15"/>
    <p:sldId id="329" r:id="rId16"/>
    <p:sldId id="314" r:id="rId17"/>
    <p:sldId id="315" r:id="rId18"/>
    <p:sldId id="338" r:id="rId19"/>
    <p:sldId id="316" r:id="rId20"/>
    <p:sldId id="317" r:id="rId21"/>
    <p:sldId id="347" r:id="rId22"/>
    <p:sldId id="332" r:id="rId23"/>
    <p:sldId id="333" r:id="rId24"/>
    <p:sldId id="331" r:id="rId25"/>
    <p:sldId id="318" r:id="rId26"/>
    <p:sldId id="319" r:id="rId27"/>
    <p:sldId id="320" r:id="rId28"/>
    <p:sldId id="321" r:id="rId29"/>
    <p:sldId id="322" r:id="rId30"/>
    <p:sldId id="323" r:id="rId31"/>
    <p:sldId id="324" r:id="rId32"/>
    <p:sldId id="268" r:id="rId33"/>
    <p:sldId id="274" r:id="rId34"/>
    <p:sldId id="275" r:id="rId35"/>
    <p:sldId id="334" r:id="rId36"/>
    <p:sldId id="276" r:id="rId37"/>
    <p:sldId id="278" r:id="rId38"/>
    <p:sldId id="279" r:id="rId39"/>
    <p:sldId id="280" r:id="rId40"/>
    <p:sldId id="281" r:id="rId41"/>
    <p:sldId id="282" r:id="rId42"/>
    <p:sldId id="283" r:id="rId43"/>
    <p:sldId id="340" r:id="rId44"/>
    <p:sldId id="335" r:id="rId45"/>
    <p:sldId id="284" r:id="rId46"/>
    <p:sldId id="269" r:id="rId47"/>
    <p:sldId id="286" r:id="rId48"/>
    <p:sldId id="288" r:id="rId49"/>
    <p:sldId id="289" r:id="rId50"/>
    <p:sldId id="290" r:id="rId51"/>
    <p:sldId id="291" r:id="rId52"/>
    <p:sldId id="292" r:id="rId53"/>
    <p:sldId id="293" r:id="rId54"/>
    <p:sldId id="294" r:id="rId55"/>
    <p:sldId id="295" r:id="rId56"/>
    <p:sldId id="336" r:id="rId57"/>
    <p:sldId id="296" r:id="rId58"/>
    <p:sldId id="297" r:id="rId59"/>
    <p:sldId id="298" r:id="rId60"/>
    <p:sldId id="299" r:id="rId61"/>
    <p:sldId id="303" r:id="rId62"/>
    <p:sldId id="305" r:id="rId63"/>
    <p:sldId id="304" r:id="rId64"/>
    <p:sldId id="302" r:id="rId65"/>
    <p:sldId id="271" r:id="rId66"/>
    <p:sldId id="306" r:id="rId67"/>
    <p:sldId id="307" r:id="rId68"/>
    <p:sldId id="272" r:id="rId69"/>
    <p:sldId id="341" r:id="rId70"/>
    <p:sldId id="342" r:id="rId71"/>
    <p:sldId id="343" r:id="rId72"/>
    <p:sldId id="344" r:id="rId73"/>
    <p:sldId id="345" r:id="rId74"/>
    <p:sldId id="346" r:id="rId75"/>
    <p:sldId id="263"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49" autoAdjust="0"/>
    <p:restoredTop sz="93237" autoAdjust="0"/>
  </p:normalViewPr>
  <p:slideViewPr>
    <p:cSldViewPr>
      <p:cViewPr varScale="1">
        <p:scale>
          <a:sx n="55" d="100"/>
          <a:sy n="55" d="100"/>
        </p:scale>
        <p:origin x="95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dLbls>
            <c:dLbl>
              <c:idx val="0"/>
              <c:layout>
                <c:manualLayout>
                  <c:x val="-0.25825068758965847"/>
                  <c:y val="-9.2525901824639083E-3"/>
                </c:manualLayout>
              </c:layout>
              <c:spPr/>
              <c:txPr>
                <a:bodyPr/>
                <a:lstStyle/>
                <a:p>
                  <a:pPr>
                    <a:defRPr sz="1200">
                      <a:solidFill>
                        <a:schemeClr val="bg1"/>
                      </a:solidFil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F78C-4F97-9560-230332D1FF9D}"/>
                </c:ext>
              </c:extLst>
            </c:dLbl>
            <c:dLbl>
              <c:idx val="1"/>
              <c:layout>
                <c:manualLayout>
                  <c:x val="0.27121931086818801"/>
                  <c:y val="-5.6673487082376593E-2"/>
                </c:manualLayout>
              </c:layout>
              <c:tx>
                <c:rich>
                  <a:bodyPr/>
                  <a:lstStyle/>
                  <a:p>
                    <a:r>
                      <a:rPr lang="en-US" dirty="0" smtClean="0"/>
                      <a:t>C-SNP 1</a:t>
                    </a:r>
                    <a:r>
                      <a:rPr lang="en-US" dirty="0"/>
                      <a:t>%</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78C-4F97-9560-230332D1FF9D}"/>
                </c:ext>
              </c:extLst>
            </c:dLbl>
            <c:dLbl>
              <c:idx val="2"/>
              <c:layout>
                <c:manualLayout>
                  <c:x val="0.11191640862407734"/>
                  <c:y val="-0.15813626804335384"/>
                </c:manualLayout>
              </c:layout>
              <c:tx>
                <c:rich>
                  <a:bodyPr/>
                  <a:lstStyle/>
                  <a:p>
                    <a:pPr>
                      <a:defRPr sz="1200">
                        <a:solidFill>
                          <a:schemeClr val="bg1"/>
                        </a:solidFill>
                      </a:defRPr>
                    </a:pPr>
                    <a:r>
                      <a:rPr lang="en-US" smtClean="0">
                        <a:solidFill>
                          <a:schemeClr val="bg1"/>
                        </a:solidFill>
                      </a:rPr>
                      <a:t>D-SNP</a:t>
                    </a:r>
                    <a:r>
                      <a:rPr lang="en-US" dirty="0">
                        <a:solidFill>
                          <a:schemeClr val="bg1"/>
                        </a:solidFill>
                      </a:rPr>
                      <a:t>
15%</a:t>
                    </a:r>
                  </a:p>
                </c:rich>
              </c:tx>
              <c:sp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F78C-4F97-9560-230332D1FF9D}"/>
                </c:ext>
              </c:extLst>
            </c:dLbl>
            <c:dLbl>
              <c:idx val="3"/>
              <c:layout>
                <c:manualLayout>
                  <c:x val="0.20023553898264468"/>
                  <c:y val="-3.2975439388256485E-2"/>
                </c:manualLayout>
              </c:layout>
              <c:spPr/>
              <c:txPr>
                <a:bodyPr/>
                <a:lstStyle/>
                <a:p>
                  <a:pPr>
                    <a:defRPr sz="1200">
                      <a:solidFill>
                        <a:schemeClr val="bg1"/>
                      </a:solidFil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78C-4F97-9560-230332D1FF9D}"/>
                </c:ext>
              </c:extLst>
            </c:dLbl>
            <c:dLbl>
              <c:idx val="4"/>
              <c:layout>
                <c:manualLayout>
                  <c:x val="-4.5542566209974739E-2"/>
                  <c:y val="-1.163902416216122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F78C-4F97-9560-230332D1FF9D}"/>
                </c:ext>
              </c:extLst>
            </c:dLbl>
            <c:dLbl>
              <c:idx val="5"/>
              <c:layout>
                <c:manualLayout>
                  <c:x val="9.0794009343896906E-2"/>
                  <c:y val="0.15408772619944278"/>
                </c:manualLayout>
              </c:layout>
              <c:spPr/>
              <c:txPr>
                <a:bodyPr/>
                <a:lstStyle/>
                <a:p>
                  <a:pPr>
                    <a:defRPr sz="1200">
                      <a:solidFill>
                        <a:schemeClr val="bg1"/>
                      </a:solidFil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78C-4F97-9560-230332D1FF9D}"/>
                </c:ext>
              </c:extLst>
            </c:dLbl>
            <c:spPr>
              <a:noFill/>
              <a:ln>
                <a:noFill/>
              </a:ln>
              <a:effectLst/>
            </c:spPr>
            <c:txPr>
              <a:bodyPr/>
              <a:lstStyle/>
              <a:p>
                <a:pPr>
                  <a:defRPr sz="12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Sheet1!$A$2:$A$7</c:f>
              <c:strCache>
                <c:ptCount val="6"/>
                <c:pt idx="0">
                  <c:v>HMO</c:v>
                </c:pt>
                <c:pt idx="1">
                  <c:v>HMO SNP CC</c:v>
                </c:pt>
                <c:pt idx="2">
                  <c:v>HMO SNP DE</c:v>
                </c:pt>
                <c:pt idx="3">
                  <c:v>LPPO</c:v>
                </c:pt>
                <c:pt idx="4">
                  <c:v>PFFS</c:v>
                </c:pt>
                <c:pt idx="5">
                  <c:v>RPPO</c:v>
                </c:pt>
              </c:strCache>
            </c:strRef>
          </c:cat>
          <c:val>
            <c:numRef>
              <c:f>Sheet1!$B$2:$B$7</c:f>
              <c:numCache>
                <c:formatCode>0.0%</c:formatCode>
                <c:ptCount val="6"/>
                <c:pt idx="0">
                  <c:v>0.47329455740663168</c:v>
                </c:pt>
                <c:pt idx="1">
                  <c:v>1.2583378983662553E-2</c:v>
                </c:pt>
                <c:pt idx="2">
                  <c:v>0.14619920729545968</c:v>
                </c:pt>
                <c:pt idx="3">
                  <c:v>0.23487094383398319</c:v>
                </c:pt>
                <c:pt idx="4">
                  <c:v>7.7498147133696384E-3</c:v>
                </c:pt>
                <c:pt idx="5">
                  <c:v>0.1253020977668933</c:v>
                </c:pt>
              </c:numCache>
            </c:numRef>
          </c:val>
          <c:extLst>
            <c:ext xmlns:c16="http://schemas.microsoft.com/office/drawing/2014/chart" uri="{C3380CC4-5D6E-409C-BE32-E72D297353CC}">
              <c16:uniqueId val="{00000006-F78C-4F97-9560-230332D1FF9D}"/>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PDP</a:t>
            </a:r>
            <a:r>
              <a:rPr lang="en-US" baseline="0" dirty="0" smtClean="0"/>
              <a:t> Plan Type</a:t>
            </a:r>
            <a:endParaRPr lang="en-US" dirty="0"/>
          </a:p>
        </c:rich>
      </c:tx>
      <c:overlay val="0"/>
    </c:title>
    <c:autoTitleDeleted val="0"/>
    <c:plotArea>
      <c:layout/>
      <c:pieChart>
        <c:varyColors val="1"/>
        <c:ser>
          <c:idx val="0"/>
          <c:order val="0"/>
          <c:tx>
            <c:strRef>
              <c:f>Sheet1!$B$1</c:f>
              <c:strCache>
                <c:ptCount val="1"/>
                <c:pt idx="0">
                  <c:v>%</c:v>
                </c:pt>
              </c:strCache>
            </c:strRef>
          </c:tx>
          <c:dLbls>
            <c:dLbl>
              <c:idx val="0"/>
              <c:layout>
                <c:manualLayout>
                  <c:x val="-0.25902193319370032"/>
                  <c:y val="2.2636769198308582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8FCB-4A24-965D-8406FC47E714}"/>
                </c:ext>
              </c:extLst>
            </c:dLbl>
            <c:dLbl>
              <c:idx val="2"/>
              <c:layout>
                <c:manualLayout>
                  <c:x val="0.13389829832217767"/>
                  <c:y val="-0.2576244805073131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FCB-4A24-965D-8406FC47E714}"/>
                </c:ext>
              </c:extLst>
            </c:dLbl>
            <c:spPr>
              <a:noFill/>
              <a:ln>
                <a:noFill/>
              </a:ln>
              <a:effectLst/>
            </c:spPr>
            <c:txPr>
              <a:bodyPr/>
              <a:lstStyle/>
              <a:p>
                <a:pPr>
                  <a:defRPr sz="12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Sheet1!$A$2:$A$4</c:f>
              <c:strCache>
                <c:ptCount val="3"/>
                <c:pt idx="0">
                  <c:v>Enhanced</c:v>
                </c:pt>
                <c:pt idx="1">
                  <c:v>Preferred</c:v>
                </c:pt>
                <c:pt idx="2">
                  <c:v>Walmart</c:v>
                </c:pt>
              </c:strCache>
            </c:strRef>
          </c:cat>
          <c:val>
            <c:numRef>
              <c:f>Sheet1!$B$2:$B$4</c:f>
              <c:numCache>
                <c:formatCode>0.0%</c:formatCode>
                <c:ptCount val="3"/>
                <c:pt idx="0">
                  <c:v>6.6761294111888792E-3</c:v>
                </c:pt>
                <c:pt idx="1">
                  <c:v>0.111693015515638</c:v>
                </c:pt>
                <c:pt idx="2">
                  <c:v>0.88163085507317307</c:v>
                </c:pt>
              </c:numCache>
            </c:numRef>
          </c:val>
          <c:extLst>
            <c:ext xmlns:c16="http://schemas.microsoft.com/office/drawing/2014/chart" uri="{C3380CC4-5D6E-409C-BE32-E72D297353CC}">
              <c16:uniqueId val="{00000002-8FCB-4A24-965D-8406FC47E714}"/>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400" dirty="0" smtClean="0"/>
              <a:t>MSUP Plan</a:t>
            </a:r>
            <a:r>
              <a:rPr lang="en-US" sz="2400" baseline="0" dirty="0" smtClean="0"/>
              <a:t> Type</a:t>
            </a:r>
            <a:endParaRPr lang="en-US" sz="2400" dirty="0"/>
          </a:p>
        </c:rich>
      </c:tx>
      <c:overlay val="0"/>
    </c:title>
    <c:autoTitleDeleted val="0"/>
    <c:plotArea>
      <c:layout/>
      <c:pieChart>
        <c:varyColors val="1"/>
        <c:ser>
          <c:idx val="0"/>
          <c:order val="0"/>
          <c:tx>
            <c:strRef>
              <c:f>Sheet1!$B$1</c:f>
              <c:strCache>
                <c:ptCount val="1"/>
                <c:pt idx="0">
                  <c:v>%</c:v>
                </c:pt>
              </c:strCache>
            </c:strRef>
          </c:tx>
          <c:dLbls>
            <c:dLbl>
              <c:idx val="0"/>
              <c:layout>
                <c:manualLayout>
                  <c:x val="-0.26496421474259457"/>
                  <c:y val="-1.3662730416360753E-2"/>
                </c:manualLayout>
              </c:layout>
              <c:tx>
                <c:rich>
                  <a:bodyPr/>
                  <a:lstStyle/>
                  <a:p>
                    <a:r>
                      <a:rPr lang="en-US" sz="1400" dirty="0">
                        <a:solidFill>
                          <a:schemeClr val="tx1"/>
                        </a:solidFill>
                      </a:rPr>
                      <a:t>Plan F
47%</a:t>
                    </a:r>
                    <a:endParaRPr lang="en-US" dirty="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B3E3-40EE-8736-AF26AA974108}"/>
                </c:ext>
              </c:extLst>
            </c:dLbl>
            <c:dLbl>
              <c:idx val="1"/>
              <c:layout>
                <c:manualLayout>
                  <c:x val="0.163055734441964"/>
                  <c:y val="-0.18373567324643919"/>
                </c:manualLayout>
              </c:layout>
              <c:tx>
                <c:rich>
                  <a:bodyPr/>
                  <a:lstStyle/>
                  <a:p>
                    <a:r>
                      <a:rPr lang="en-US" sz="1400" dirty="0" smtClean="0"/>
                      <a:t>High Deduct </a:t>
                    </a:r>
                    <a:r>
                      <a:rPr lang="en-US" sz="1400" dirty="0"/>
                      <a:t>F
24%</a:t>
                    </a:r>
                    <a:endParaRPr lang="en-US" dirty="0"/>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3E3-40EE-8736-AF26AA974108}"/>
                </c:ext>
              </c:extLst>
            </c:dLbl>
            <c:dLbl>
              <c:idx val="2"/>
              <c:layout>
                <c:manualLayout>
                  <c:x val="0.19300283377960264"/>
                  <c:y val="4.728970391252444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3E3-40EE-8736-AF26AA974108}"/>
                </c:ext>
              </c:extLst>
            </c:dLbl>
            <c:dLbl>
              <c:idx val="3"/>
              <c:layout>
                <c:manualLayout>
                  <c:x val="-4.1871317793551889E-2"/>
                  <c:y val="3.3243564322948595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3E3-40EE-8736-AF26AA974108}"/>
                </c:ext>
              </c:extLst>
            </c:dLbl>
            <c:dLbl>
              <c:idx val="4"/>
              <c:layout>
                <c:manualLayout>
                  <c:x val="-5.9758164461848895E-2"/>
                  <c:y val="2.533917043287828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B3E3-40EE-8736-AF26AA974108}"/>
                </c:ext>
              </c:extLst>
            </c:dLbl>
            <c:spPr>
              <a:noFill/>
              <a:ln>
                <a:noFill/>
              </a:ln>
              <a:effectLst/>
            </c:spPr>
            <c:txPr>
              <a:bodyPr/>
              <a:lstStyle/>
              <a:p>
                <a:pPr>
                  <a:defRPr sz="1400">
                    <a:solidFill>
                      <a:schemeClr val="tx1"/>
                    </a:solidFill>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Sheet1!$A$2:$A$6</c:f>
              <c:strCache>
                <c:ptCount val="5"/>
                <c:pt idx="0">
                  <c:v>Plan F</c:v>
                </c:pt>
                <c:pt idx="1">
                  <c:v>High Deduct. F</c:v>
                </c:pt>
                <c:pt idx="2">
                  <c:v>Plan N</c:v>
                </c:pt>
                <c:pt idx="3">
                  <c:v>Plan G</c:v>
                </c:pt>
                <c:pt idx="4">
                  <c:v>Other</c:v>
                </c:pt>
              </c:strCache>
            </c:strRef>
          </c:cat>
          <c:val>
            <c:numRef>
              <c:f>Sheet1!$B$2:$B$6</c:f>
              <c:numCache>
                <c:formatCode>0.0%</c:formatCode>
                <c:ptCount val="5"/>
                <c:pt idx="0">
                  <c:v>0.4708054759630691</c:v>
                </c:pt>
                <c:pt idx="1">
                  <c:v>0.2352753900031837</c:v>
                </c:pt>
                <c:pt idx="2">
                  <c:v>0.18758357211079274</c:v>
                </c:pt>
                <c:pt idx="3">
                  <c:v>6.1827443489334603E-2</c:v>
                </c:pt>
                <c:pt idx="4">
                  <c:v>4.4508118433619868E-2</c:v>
                </c:pt>
              </c:numCache>
            </c:numRef>
          </c:val>
          <c:extLst>
            <c:ext xmlns:c16="http://schemas.microsoft.com/office/drawing/2014/chart" uri="{C3380CC4-5D6E-409C-BE32-E72D297353CC}">
              <c16:uniqueId val="{00000005-B3E3-40EE-8736-AF26AA974108}"/>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ivotFmts>
      <c:pivotFmt>
        <c:idx val="0"/>
        <c:marker>
          <c:symbol val="none"/>
        </c:marker>
      </c:pivotFmt>
      <c:pivotFmt>
        <c:idx val="1"/>
        <c:marker>
          <c:symbol val="none"/>
        </c:marker>
      </c:pivotFmt>
      <c:pivotFmt>
        <c:idx val="2"/>
        <c:marker>
          <c:symbol val="none"/>
        </c:marker>
        <c:dLbl>
          <c:idx val="0"/>
          <c:spPr/>
          <c:txPr>
            <a:bodyPr/>
            <a:lstStyle/>
            <a:p>
              <a:pPr>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
        <c:dLbl>
          <c:idx val="0"/>
          <c:layout>
            <c:manualLayout>
              <c:x val="7.6180761706393624E-2"/>
              <c:y val="4.6100754773112228E-2"/>
            </c:manualLayout>
          </c:layout>
          <c:tx>
            <c:rich>
              <a:bodyPr/>
              <a:lstStyle/>
              <a:p>
                <a:r>
                  <a:rPr lang="en-US"/>
                  <a:t>Greater Tampa Bay, 73, 39.25%</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
        <c:dLbl>
          <c:idx val="0"/>
          <c:layout>
            <c:manualLayout>
              <c:x val="-0.11940524739722738"/>
              <c:y val="-1.8975562241191516E-2"/>
            </c:manualLayout>
          </c:layout>
          <c:tx>
            <c:rich>
              <a:bodyPr/>
              <a:lstStyle/>
              <a:p>
                <a:r>
                  <a:rPr lang="en-US"/>
                  <a:t>NE FL - Jacksonville, 8, 4.30%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
        <c:dLbl>
          <c:idx val="0"/>
          <c:layout>
            <c:manualLayout>
              <c:x val="-0.11968919212663312"/>
              <c:y val="7.720450848579942E-2"/>
            </c:manualLayout>
          </c:layout>
          <c:tx>
            <c:rich>
              <a:bodyPr/>
              <a:lstStyle/>
              <a:p>
                <a:r>
                  <a:rPr lang="en-US"/>
                  <a:t>Gulf Coast, 9, 4.84%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
        <c:dLbl>
          <c:idx val="0"/>
          <c:layout>
            <c:manualLayout>
              <c:x val="-0.19626517946072564"/>
              <c:y val="-7.9145518144784002E-2"/>
            </c:manualLayout>
          </c:layout>
          <c:tx>
            <c:rich>
              <a:bodyPr/>
              <a:lstStyle/>
              <a:p>
                <a:r>
                  <a:rPr lang="en-US"/>
                  <a:t>Palm Beach, 10, 5.38%</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7"/>
        <c:dLbl>
          <c:idx val="0"/>
          <c:layout>
            <c:manualLayout>
              <c:x val="0.10742882726803772"/>
              <c:y val="2.2026131559880428E-3"/>
            </c:manualLayout>
          </c:layout>
          <c:tx>
            <c:rich>
              <a:bodyPr/>
              <a:lstStyle/>
              <a:p>
                <a:r>
                  <a:rPr lang="en-US"/>
                  <a:t>Daytona, 10, 5.38%</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8"/>
        <c:dLbl>
          <c:idx val="0"/>
          <c:layout>
            <c:manualLayout>
              <c:x val="0.19623512333152907"/>
              <c:y val="-5.8315891500765327E-2"/>
            </c:manualLayout>
          </c:layout>
          <c:tx>
            <c:rich>
              <a:bodyPr/>
              <a:lstStyle/>
              <a:p>
                <a:r>
                  <a:rPr lang="en-US"/>
                  <a:t>Dade, 13, 6.99%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9"/>
        <c:dLbl>
          <c:idx val="0"/>
          <c:layout>
            <c:manualLayout>
              <c:x val="-6.8484840314383165E-3"/>
              <c:y val="-3.2831910636398967E-2"/>
            </c:manualLayout>
          </c:layout>
          <c:tx>
            <c:rich>
              <a:bodyPr/>
              <a:lstStyle/>
              <a:p>
                <a:r>
                  <a:rPr lang="en-US"/>
                  <a:t>Broward, 20, 10.75%</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0"/>
        <c:dLbl>
          <c:idx val="0"/>
          <c:layout>
            <c:manualLayout>
              <c:x val="0.1465079758401365"/>
              <c:y val="-0.12118057454883953"/>
            </c:manualLayout>
          </c:layout>
          <c:tx>
            <c:rich>
              <a:bodyPr/>
              <a:lstStyle/>
              <a:p>
                <a:r>
                  <a:rPr lang="en-US"/>
                  <a:t>Treasure Coast, 9, 4.84%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1"/>
        <c:dLbl>
          <c:idx val="0"/>
          <c:layout>
            <c:manualLayout>
              <c:x val="1.3033224405485039E-2"/>
              <c:y val="-0.10168026985657871"/>
            </c:manualLayout>
          </c:layout>
          <c:tx>
            <c:rich>
              <a:bodyPr/>
              <a:lstStyle/>
              <a:p>
                <a:r>
                  <a:rPr lang="en-US"/>
                  <a:t>Panhandle, 11, 5.91%</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2"/>
        <c:dLbl>
          <c:idx val="0"/>
          <c:layout>
            <c:manualLayout>
              <c:x val="-4.9787787651389068E-2"/>
              <c:y val="-3.7780496816325747E-2"/>
            </c:manualLayout>
          </c:layout>
          <c:tx>
            <c:rich>
              <a:bodyPr/>
              <a:lstStyle/>
              <a:p>
                <a:r>
                  <a:rPr lang="en-US"/>
                  <a:t>Orlando, 23, 12.37%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3"/>
        <c:dLbl>
          <c:idx val="0"/>
          <c:layout>
            <c:manualLayout>
              <c:x val="-2.1379818252013925E-2"/>
              <c:y val="-1.0984084027887739E-2"/>
            </c:manualLayout>
          </c:layout>
          <c:tx>
            <c:rich>
              <a:bodyPr/>
              <a:lstStyle/>
              <a:p>
                <a:r>
                  <a:rPr lang="en-US"/>
                  <a:t>South Carolina, 39, 12.07%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4"/>
        <c:dLbl>
          <c:idx val="0"/>
          <c:tx>
            <c:rich>
              <a:bodyPr/>
              <a:lstStyle/>
              <a:p>
                <a:r>
                  <a:rPr lang="en-US"/>
                  <a:t>Tennessee, 17, 5.26%</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5"/>
        <c:dLbl>
          <c:idx val="0"/>
          <c:layout>
            <c:manualLayout>
              <c:x val="-0.10302437473436958"/>
              <c:y val="-0.13631787799833978"/>
            </c:manualLayout>
          </c:layout>
          <c:tx>
            <c:rich>
              <a:bodyPr/>
              <a:lstStyle/>
              <a:p>
                <a:r>
                  <a:rPr lang="en-US"/>
                  <a:t>Virginia, 31, 9.60%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6"/>
        <c:dLbl>
          <c:idx val="0"/>
          <c:layout>
            <c:manualLayout>
              <c:x val="-4.5979125909632122E-2"/>
              <c:y val="-5.1833767579783786E-2"/>
            </c:manualLayout>
          </c:layout>
          <c:tx>
            <c:rich>
              <a:bodyPr/>
              <a:lstStyle/>
              <a:p>
                <a:r>
                  <a:rPr lang="en-US"/>
                  <a:t>Alabama, 10, 3.10%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7"/>
        <c:dLbl>
          <c:idx val="0"/>
          <c:layout>
            <c:manualLayout>
              <c:x val="2.1440941637548706E-2"/>
              <c:y val="-0.13116354057205373"/>
            </c:manualLayout>
          </c:layout>
          <c:tx>
            <c:rich>
              <a:bodyPr/>
              <a:lstStyle/>
              <a:p>
                <a:r>
                  <a:rPr lang="en-US"/>
                  <a:t>Arkansas/Oklahoma, 16, 4.95%</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8"/>
        <c:dLbl>
          <c:idx val="0"/>
          <c:layout>
            <c:manualLayout>
              <c:x val="7.8789471464398228E-2"/>
              <c:y val="-8.8152125408455573E-2"/>
            </c:manualLayout>
          </c:layout>
          <c:tx>
            <c:rich>
              <a:bodyPr/>
              <a:lstStyle/>
              <a:p>
                <a:r>
                  <a:rPr lang="en-US"/>
                  <a:t>Atlanta, 21, 6.50%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9"/>
        <c:dLbl>
          <c:idx val="0"/>
          <c:layout>
            <c:manualLayout>
              <c:x val="9.3393418529729516E-2"/>
              <c:y val="-3.6611630127586885E-2"/>
            </c:manualLayout>
          </c:layout>
          <c:tx>
            <c:rich>
              <a:bodyPr/>
              <a:lstStyle/>
              <a:p>
                <a:r>
                  <a:rPr lang="en-US"/>
                  <a:t>Georgia, 7, 2.17%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0"/>
        <c:dLbl>
          <c:idx val="0"/>
          <c:layout>
            <c:manualLayout>
              <c:x val="-1.911001236093943E-2"/>
              <c:y val="-9.8192095275110719E-2"/>
            </c:manualLayout>
          </c:layout>
          <c:tx>
            <c:rich>
              <a:bodyPr/>
              <a:lstStyle/>
              <a:p>
                <a:r>
                  <a:rPr lang="en-US"/>
                  <a:t>KS/KC/MO, 66, 20.43%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1"/>
        <c:dLbl>
          <c:idx val="0"/>
          <c:tx>
            <c:rich>
              <a:bodyPr/>
              <a:lstStyle/>
              <a:p>
                <a:r>
                  <a:rPr lang="en-US"/>
                  <a:t>Louisiana, 30, 9.29%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2"/>
        <c:dLbl>
          <c:idx val="0"/>
          <c:tx>
            <c:rich>
              <a:bodyPr/>
              <a:lstStyle/>
              <a:p>
                <a:r>
                  <a:rPr lang="en-US"/>
                  <a:t>Mississippi, 18, 5.57%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3"/>
        <c:dLbl>
          <c:idx val="0"/>
          <c:layout>
            <c:manualLayout>
              <c:x val="6.4392448471753141E-2"/>
              <c:y val="9.2492094795280394E-2"/>
            </c:manualLayout>
          </c:layout>
          <c:tx>
            <c:rich>
              <a:bodyPr/>
              <a:lstStyle/>
              <a:p>
                <a:r>
                  <a:rPr lang="en-US"/>
                  <a:t>North Carolina, 68, 21.05%</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4"/>
        <c:dLbl>
          <c:idx val="0"/>
          <c:layout>
            <c:manualLayout>
              <c:x val="-1.707191730823511E-2"/>
              <c:y val="0.10458842553273162"/>
            </c:manualLayout>
          </c:layout>
          <c:tx>
            <c:rich>
              <a:bodyPr/>
              <a:lstStyle/>
              <a:p>
                <a:r>
                  <a:rPr lang="en-US"/>
                  <a:t>Ohio, 99, 31.33%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5"/>
        <c:dLbl>
          <c:idx val="0"/>
          <c:layout>
            <c:manualLayout>
              <c:x val="-0.17277024549928788"/>
              <c:y val="-2.1364541498126263E-2"/>
            </c:manualLayout>
          </c:layout>
          <c:tx>
            <c:rich>
              <a:bodyPr/>
              <a:lstStyle/>
              <a:p>
                <a:r>
                  <a:rPr lang="en-US"/>
                  <a:t>Pennsylvania, 18, 5.70%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6"/>
        <c:dLbl>
          <c:idx val="0"/>
          <c:layout>
            <c:manualLayout>
              <c:x val="-0.2097033050102359"/>
              <c:y val="-8.2912378183074467E-2"/>
            </c:manualLayout>
          </c:layout>
          <c:tx>
            <c:rich>
              <a:bodyPr/>
              <a:lstStyle/>
              <a:p>
                <a:r>
                  <a:rPr lang="en-US"/>
                  <a:t>Wisconsin, 10, 3.16%</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7"/>
        <c:dLbl>
          <c:idx val="0"/>
          <c:layout>
            <c:manualLayout>
              <c:x val="7.0456641003928899E-2"/>
              <c:y val="-8.9725393100999487E-2"/>
            </c:manualLayout>
          </c:layout>
          <c:tx>
            <c:rich>
              <a:bodyPr/>
              <a:lstStyle/>
              <a:p>
                <a:r>
                  <a:rPr lang="en-US"/>
                  <a:t>Downstate New York, 4, 1.27%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8"/>
        <c:dLbl>
          <c:idx val="0"/>
          <c:layout>
            <c:manualLayout>
              <c:x val="8.7916905936819709E-2"/>
              <c:y val="-0.1341110423354302"/>
            </c:manualLayout>
          </c:layout>
          <c:tx>
            <c:rich>
              <a:bodyPr/>
              <a:lstStyle/>
              <a:p>
                <a:r>
                  <a:rPr lang="en-US"/>
                  <a:t>Greater Chicago, 44, 13.92%</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9"/>
        <c:dLbl>
          <c:idx val="0"/>
          <c:layout>
            <c:manualLayout>
              <c:x val="-1.9039220839051484E-2"/>
              <c:y val="-0.1270277869745258"/>
            </c:manualLayout>
          </c:layout>
          <c:tx>
            <c:rich>
              <a:bodyPr/>
              <a:lstStyle/>
              <a:p>
                <a:r>
                  <a:rPr lang="en-US"/>
                  <a:t>Indiana, 33, 10.44%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0"/>
        <c:dLbl>
          <c:idx val="0"/>
          <c:layout>
            <c:manualLayout>
              <c:x val="-1.7614371133151001E-2"/>
              <c:y val="-0.10141655510611448"/>
            </c:manualLayout>
          </c:layout>
          <c:tx>
            <c:rich>
              <a:bodyPr/>
              <a:lstStyle/>
              <a:p>
                <a:r>
                  <a:rPr lang="en-US"/>
                  <a:t>Kentucky/West Virginia, 16, 5.06%</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1"/>
        <c:dLbl>
          <c:idx val="0"/>
          <c:layout>
            <c:manualLayout>
              <c:x val="-6.6666666666666671E-3"/>
              <c:y val="-7.6784177114972152E-2"/>
            </c:manualLayout>
          </c:layout>
          <c:tx>
            <c:rich>
              <a:bodyPr/>
              <a:lstStyle/>
              <a:p>
                <a:r>
                  <a:rPr lang="en-US"/>
                  <a:t>Michigan, 30, 9.49%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2"/>
        <c:dLbl>
          <c:idx val="0"/>
          <c:layout>
            <c:manualLayout>
              <c:x val="4.8590496027304374E-3"/>
              <c:y val="-0.17899283613314332"/>
            </c:manualLayout>
          </c:layout>
          <c:tx>
            <c:rich>
              <a:bodyPr/>
              <a:lstStyle/>
              <a:p>
                <a:r>
                  <a:rPr lang="en-US"/>
                  <a:t>Midwest North, 14, 4.43%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3"/>
        <c:dLbl>
          <c:idx val="0"/>
          <c:layout>
            <c:manualLayout>
              <c:x val="-7.3697199511191819E-3"/>
              <c:y val="0.14043712543244719"/>
            </c:manualLayout>
          </c:layout>
          <c:tx>
            <c:rich>
              <a:bodyPr/>
              <a:lstStyle/>
              <a:p>
                <a:r>
                  <a:rPr lang="en-US"/>
                  <a:t>Midwest South, 10, 3.16%</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4"/>
        <c:dLbl>
          <c:idx val="0"/>
          <c:layout>
            <c:manualLayout>
              <c:x val="-0.12571068913048417"/>
              <c:y val="0.22016899624292849"/>
            </c:manualLayout>
          </c:layout>
          <c:tx>
            <c:rich>
              <a:bodyPr/>
              <a:lstStyle/>
              <a:p>
                <a:r>
                  <a:rPr lang="en-US"/>
                  <a:t>Northeast, 38, 12.03%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5"/>
        <c:dLbl>
          <c:idx val="0"/>
          <c:layout>
            <c:manualLayout>
              <c:x val="0.24560782085327834"/>
              <c:y val="-0.13507914801326251"/>
            </c:manualLayout>
          </c:layout>
          <c:tx>
            <c:rich>
              <a:bodyPr/>
              <a:lstStyle/>
              <a:p>
                <a:r>
                  <a:rPr lang="en-US"/>
                  <a:t>Utah/Idaho, 99, 32.67%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6"/>
        <c:dLbl>
          <c:idx val="0"/>
          <c:layout>
            <c:manualLayout>
              <c:x val="-0.12763086045921493"/>
              <c:y val="-6.8164121166755437E-2"/>
            </c:manualLayout>
          </c:layout>
          <c:tx>
            <c:rich>
              <a:bodyPr/>
              <a:lstStyle/>
              <a:p>
                <a:r>
                  <a:rPr lang="en-US"/>
                  <a:t>Texas - SA/Aus/CC, 11, 3.63%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7"/>
        <c:dLbl>
          <c:idx val="0"/>
          <c:layout>
            <c:manualLayout>
              <c:x val="-0.15072552484782573"/>
              <c:y val="-0.13277097218423564"/>
            </c:manualLayout>
          </c:layout>
          <c:tx>
            <c:rich>
              <a:bodyPr/>
              <a:lstStyle/>
              <a:p>
                <a:r>
                  <a:rPr lang="en-US"/>
                  <a:t>Arizona, 31, 10.23%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8"/>
        <c:dLbl>
          <c:idx val="0"/>
          <c:tx>
            <c:rich>
              <a:bodyPr/>
              <a:lstStyle/>
              <a:p>
                <a:r>
                  <a:rPr lang="en-US"/>
                  <a:t>CO/NM/El Paso, 18, 5.94%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9"/>
        <c:dLbl>
          <c:idx val="0"/>
          <c:layout>
            <c:manualLayout>
              <c:x val="5.6905087460619487E-2"/>
              <c:y val="-0.13281972294596631"/>
            </c:manualLayout>
          </c:layout>
          <c:tx>
            <c:rich>
              <a:bodyPr/>
              <a:lstStyle/>
              <a:p>
                <a:r>
                  <a:rPr lang="en-US"/>
                  <a:t>Hawaii, 1, 0.33%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0"/>
        <c:dLbl>
          <c:idx val="0"/>
          <c:tx>
            <c:rich>
              <a:bodyPr/>
              <a:lstStyle/>
              <a:p>
                <a:r>
                  <a:rPr lang="en-US"/>
                  <a:t>Nevada, 7, 2.31%</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1"/>
        <c:dLbl>
          <c:idx val="0"/>
          <c:layout>
            <c:manualLayout>
              <c:x val="0.1506909269039696"/>
              <c:y val="-8.0346245567567309E-2"/>
            </c:manualLayout>
          </c:layout>
          <c:tx>
            <c:rich>
              <a:bodyPr/>
              <a:lstStyle/>
              <a:p>
                <a:r>
                  <a:rPr lang="en-US"/>
                  <a:t>Los Angeles, 8, 2.64%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2"/>
        <c:dLbl>
          <c:idx val="0"/>
          <c:layout>
            <c:manualLayout>
              <c:x val="-8.7581115774145093E-3"/>
              <c:y val="-9.3450603866472817E-2"/>
            </c:manualLayout>
          </c:layout>
          <c:tx>
            <c:rich>
              <a:bodyPr/>
              <a:lstStyle/>
              <a:p>
                <a:r>
                  <a:rPr lang="en-US"/>
                  <a:t>Northeast Texas, 70, 23.10%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3"/>
        <c:dLbl>
          <c:idx val="0"/>
          <c:layout>
            <c:manualLayout>
              <c:x val="7.7952746605495435E-3"/>
              <c:y val="3.9908448372655426E-2"/>
            </c:manualLayout>
          </c:layout>
          <c:tx>
            <c:rich>
              <a:bodyPr/>
              <a:lstStyle/>
              <a:p>
                <a:r>
                  <a:rPr lang="en-US"/>
                  <a:t>Northern California, 36, 11.88%</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4"/>
        <c:dLbl>
          <c:idx val="0"/>
          <c:layout>
            <c:manualLayout>
              <c:x val="5.2482515809769051E-2"/>
              <c:y val="6.9903985950567876E-2"/>
            </c:manualLayout>
          </c:layout>
          <c:tx>
            <c:rich>
              <a:bodyPr/>
              <a:lstStyle/>
              <a:p>
                <a:r>
                  <a:rPr lang="en-US"/>
                  <a:t>Oregon/Washington/Alaska, 13, 4.29%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5"/>
        <c:dLbl>
          <c:idx val="0"/>
          <c:tx>
            <c:rich>
              <a:bodyPr/>
              <a:lstStyle/>
              <a:p>
                <a:r>
                  <a:rPr lang="en-US"/>
                  <a:t>Southern California, 9, 2.97%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6"/>
        <c:dLbl>
          <c:idx val="0"/>
          <c:layout>
            <c:manualLayout>
              <c:x val="-4.464209656888765E-3"/>
              <c:y val="-0.44111685308075066"/>
            </c:manualLayout>
          </c:layout>
          <c:tx>
            <c:rich>
              <a:bodyPr/>
              <a:lstStyle/>
              <a:p>
                <a:r>
                  <a:rPr lang="en-US"/>
                  <a:t>CarePlus/PR Puerto,</a:t>
                </a:r>
                <a:r>
                  <a:rPr lang="en-US" baseline="0"/>
                  <a:t> </a:t>
                </a:r>
                <a:r>
                  <a:rPr lang="en-US"/>
                  <a:t> 8, 100.00%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7"/>
        <c:marker>
          <c:symbol val="none"/>
        </c:marker>
        <c:dLbl>
          <c:idx val="0"/>
          <c:spPr/>
          <c:txPr>
            <a:bodyPr/>
            <a:lstStyle/>
            <a:p>
              <a:pPr>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8"/>
        <c:dLbl>
          <c:idx val="0"/>
          <c:layout>
            <c:manualLayout>
              <c:x val="-0.15072552484782573"/>
              <c:y val="-0.13277097218423564"/>
            </c:manualLayout>
          </c:layout>
          <c:tx>
            <c:rich>
              <a:bodyPr/>
              <a:lstStyle/>
              <a:p>
                <a:r>
                  <a:rPr lang="en-US"/>
                  <a:t>Arizona, 31, 10.23%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9"/>
        <c:dLbl>
          <c:idx val="0"/>
          <c:tx>
            <c:rich>
              <a:bodyPr/>
              <a:lstStyle/>
              <a:p>
                <a:r>
                  <a:rPr lang="en-US"/>
                  <a:t>CO/NM/El Paso, 18, 5.94%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0"/>
        <c:dLbl>
          <c:idx val="0"/>
          <c:layout>
            <c:manualLayout>
              <c:x val="5.6905087460619487E-2"/>
              <c:y val="-0.13281972294596631"/>
            </c:manualLayout>
          </c:layout>
          <c:tx>
            <c:rich>
              <a:bodyPr/>
              <a:lstStyle/>
              <a:p>
                <a:r>
                  <a:rPr lang="en-US"/>
                  <a:t>Hawaii, 1, 0.33%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1"/>
        <c:dLbl>
          <c:idx val="0"/>
          <c:layout>
            <c:manualLayout>
              <c:x val="0.1506909269039696"/>
              <c:y val="-8.0346245567567309E-2"/>
            </c:manualLayout>
          </c:layout>
          <c:tx>
            <c:rich>
              <a:bodyPr/>
              <a:lstStyle/>
              <a:p>
                <a:r>
                  <a:rPr lang="en-US"/>
                  <a:t>Los Angeles, 8, 2.64%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2"/>
        <c:dLbl>
          <c:idx val="0"/>
          <c:tx>
            <c:rich>
              <a:bodyPr/>
              <a:lstStyle/>
              <a:p>
                <a:r>
                  <a:rPr lang="en-US"/>
                  <a:t>Nevada, 7, 2.31%</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3"/>
        <c:dLbl>
          <c:idx val="0"/>
          <c:layout>
            <c:manualLayout>
              <c:x val="-8.7581115774145093E-3"/>
              <c:y val="-9.3450603866472817E-2"/>
            </c:manualLayout>
          </c:layout>
          <c:tx>
            <c:rich>
              <a:bodyPr/>
              <a:lstStyle/>
              <a:p>
                <a:r>
                  <a:rPr lang="en-US"/>
                  <a:t>Northeast Texas, 70, 23.10%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4"/>
        <c:dLbl>
          <c:idx val="0"/>
          <c:layout>
            <c:manualLayout>
              <c:x val="7.7952746605495435E-3"/>
              <c:y val="3.9908448372655426E-2"/>
            </c:manualLayout>
          </c:layout>
          <c:tx>
            <c:rich>
              <a:bodyPr/>
              <a:lstStyle/>
              <a:p>
                <a:r>
                  <a:rPr lang="en-US"/>
                  <a:t>Northern California, 36, 11.88%</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5"/>
        <c:dLbl>
          <c:idx val="0"/>
          <c:layout>
            <c:manualLayout>
              <c:x val="5.2482515809769051E-2"/>
              <c:y val="6.9903985950567876E-2"/>
            </c:manualLayout>
          </c:layout>
          <c:tx>
            <c:rich>
              <a:bodyPr/>
              <a:lstStyle/>
              <a:p>
                <a:r>
                  <a:rPr lang="en-US"/>
                  <a:t>Oregon/Washington/Alaska, 13, 4.29%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6"/>
        <c:dLbl>
          <c:idx val="0"/>
          <c:tx>
            <c:rich>
              <a:bodyPr/>
              <a:lstStyle/>
              <a:p>
                <a:r>
                  <a:rPr lang="en-US"/>
                  <a:t>Southern California, 9, 2.97%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7"/>
        <c:dLbl>
          <c:idx val="0"/>
          <c:layout>
            <c:manualLayout>
              <c:x val="0.24560782085327834"/>
              <c:y val="-0.13507914801326251"/>
            </c:manualLayout>
          </c:layout>
          <c:tx>
            <c:rich>
              <a:bodyPr/>
              <a:lstStyle/>
              <a:p>
                <a:r>
                  <a:rPr lang="en-US"/>
                  <a:t>Utah/Idaho, 99, 32.67%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8"/>
        <c:dLbl>
          <c:idx val="0"/>
          <c:layout>
            <c:manualLayout>
              <c:x val="-0.12763086045921493"/>
              <c:y val="-6.8164121166755437E-2"/>
            </c:manualLayout>
          </c:layout>
          <c:tx>
            <c:rich>
              <a:bodyPr/>
              <a:lstStyle/>
              <a:p>
                <a:r>
                  <a:rPr lang="en-US"/>
                  <a:t>Texas - SA/Aus/CC, 11, 3.63%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9"/>
        <c:marker>
          <c:symbol val="none"/>
        </c:marker>
        <c:dLbl>
          <c:idx val="0"/>
          <c:spPr/>
          <c:txPr>
            <a:bodyPr/>
            <a:lstStyle/>
            <a:p>
              <a:pPr>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0"/>
        <c:dLbl>
          <c:idx val="0"/>
          <c:layout>
            <c:manualLayout>
              <c:x val="-0.15072552484782573"/>
              <c:y val="-0.13277097218423564"/>
            </c:manualLayout>
          </c:layout>
          <c:tx>
            <c:rich>
              <a:bodyPr/>
              <a:lstStyle/>
              <a:p>
                <a:r>
                  <a:rPr lang="en-US"/>
                  <a:t>Arizona, 31, 10.23%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1"/>
        <c:dLbl>
          <c:idx val="0"/>
          <c:tx>
            <c:rich>
              <a:bodyPr/>
              <a:lstStyle/>
              <a:p>
                <a:r>
                  <a:rPr lang="en-US"/>
                  <a:t>CO/NM/El Paso, 18, 5.94%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2"/>
        <c:dLbl>
          <c:idx val="0"/>
          <c:layout>
            <c:manualLayout>
              <c:x val="5.6905087460619487E-2"/>
              <c:y val="-0.13281972294596631"/>
            </c:manualLayout>
          </c:layout>
          <c:tx>
            <c:rich>
              <a:bodyPr/>
              <a:lstStyle/>
              <a:p>
                <a:r>
                  <a:rPr lang="en-US"/>
                  <a:t>Hawaii, 1, 0.33%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3"/>
        <c:dLbl>
          <c:idx val="0"/>
          <c:layout>
            <c:manualLayout>
              <c:x val="0.1506909269039696"/>
              <c:y val="-8.0346245567567309E-2"/>
            </c:manualLayout>
          </c:layout>
          <c:tx>
            <c:rich>
              <a:bodyPr/>
              <a:lstStyle/>
              <a:p>
                <a:r>
                  <a:rPr lang="en-US"/>
                  <a:t>Los Angeles, 8, 2.64%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4"/>
        <c:dLbl>
          <c:idx val="0"/>
          <c:tx>
            <c:rich>
              <a:bodyPr/>
              <a:lstStyle/>
              <a:p>
                <a:r>
                  <a:rPr lang="en-US"/>
                  <a:t>Nevada, 7, 2.31%</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5"/>
        <c:dLbl>
          <c:idx val="0"/>
          <c:layout>
            <c:manualLayout>
              <c:x val="-8.7581115774145093E-3"/>
              <c:y val="-9.3450603866472817E-2"/>
            </c:manualLayout>
          </c:layout>
          <c:tx>
            <c:rich>
              <a:bodyPr/>
              <a:lstStyle/>
              <a:p>
                <a:r>
                  <a:rPr lang="en-US"/>
                  <a:t>Northeast Texas, 70, 23.10%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6"/>
        <c:dLbl>
          <c:idx val="0"/>
          <c:layout>
            <c:manualLayout>
              <c:x val="7.7952746605495435E-3"/>
              <c:y val="3.9908448372655426E-2"/>
            </c:manualLayout>
          </c:layout>
          <c:tx>
            <c:rich>
              <a:bodyPr/>
              <a:lstStyle/>
              <a:p>
                <a:r>
                  <a:rPr lang="en-US"/>
                  <a:t>Northern California, 36, 11.88%</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7"/>
        <c:dLbl>
          <c:idx val="0"/>
          <c:layout>
            <c:manualLayout>
              <c:x val="5.2482515809769051E-2"/>
              <c:y val="6.9903985950567876E-2"/>
            </c:manualLayout>
          </c:layout>
          <c:tx>
            <c:rich>
              <a:bodyPr/>
              <a:lstStyle/>
              <a:p>
                <a:r>
                  <a:rPr lang="en-US"/>
                  <a:t>Oregon/Washington/Alaska, 13, 4.29%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8"/>
        <c:dLbl>
          <c:idx val="0"/>
          <c:tx>
            <c:rich>
              <a:bodyPr/>
              <a:lstStyle/>
              <a:p>
                <a:r>
                  <a:rPr lang="en-US"/>
                  <a:t>Southern California, 9, 2.97%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9"/>
        <c:dLbl>
          <c:idx val="0"/>
          <c:layout>
            <c:manualLayout>
              <c:x val="0.24560782085327834"/>
              <c:y val="-0.13507914801326251"/>
            </c:manualLayout>
          </c:layout>
          <c:tx>
            <c:rich>
              <a:bodyPr/>
              <a:lstStyle/>
              <a:p>
                <a:r>
                  <a:rPr lang="en-US"/>
                  <a:t>Utah/Idaho, 99, 32.67%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70"/>
        <c:dLbl>
          <c:idx val="0"/>
          <c:layout>
            <c:manualLayout>
              <c:x val="-0.12763086045921493"/>
              <c:y val="-6.8164121166755437E-2"/>
            </c:manualLayout>
          </c:layout>
          <c:tx>
            <c:rich>
              <a:bodyPr/>
              <a:lstStyle/>
              <a:p>
                <a:r>
                  <a:rPr lang="en-US"/>
                  <a:t>Texas - SA/Aus/CC, 11, 3.63%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s>
    <c:view3D>
      <c:rotX val="30"/>
      <c:rotY val="0"/>
      <c:rAngAx val="0"/>
    </c:view3D>
    <c:floor>
      <c:thickness val="0"/>
    </c:floor>
    <c:sideWall>
      <c:thickness val="0"/>
    </c:sideWall>
    <c:backWall>
      <c:thickness val="0"/>
    </c:backWall>
    <c:plotArea>
      <c:layout>
        <c:manualLayout>
          <c:layoutTarget val="inner"/>
          <c:xMode val="edge"/>
          <c:yMode val="edge"/>
          <c:x val="2.7281023011658426E-2"/>
          <c:y val="0.23731814773153356"/>
          <c:w val="0.6552867301471037"/>
          <c:h val="0.59804111986001751"/>
        </c:manualLayout>
      </c:layout>
      <c:pie3DChart>
        <c:varyColors val="1"/>
        <c:ser>
          <c:idx val="0"/>
          <c:order val="0"/>
          <c:tx>
            <c:strRef>
              <c:f>'Chart Data'!$B$1</c:f>
              <c:strCache>
                <c:ptCount val="1"/>
                <c:pt idx="0">
                  <c:v>BasisPercent</c:v>
                </c:pt>
              </c:strCache>
            </c:strRef>
          </c:tx>
          <c:dLbls>
            <c:numFmt formatCode="0%" sourceLinked="0"/>
            <c:spPr>
              <a:noFill/>
              <a:ln>
                <a:noFill/>
              </a:ln>
              <a:effectLst/>
            </c:spPr>
            <c:txPr>
              <a:bodyPr/>
              <a:lstStyle/>
              <a:p>
                <a:pPr>
                  <a:defRPr sz="1200">
                    <a:latin typeface="FS Humana" panose="02000506040000020004" pitchFamily="2" charset="0"/>
                  </a:defRPr>
                </a:pPr>
                <a:endParaRPr lang="en-US"/>
              </a:p>
            </c:txPr>
            <c:dLblPos val="outEnd"/>
            <c:showLegendKey val="0"/>
            <c:showVal val="1"/>
            <c:showCatName val="0"/>
            <c:showSerName val="0"/>
            <c:showPercent val="0"/>
            <c:showBubbleSize val="0"/>
            <c:showLeaderLines val="1"/>
            <c:extLst>
              <c:ext xmlns:c15="http://schemas.microsoft.com/office/drawing/2012/chart" uri="{CE6537A1-D6FC-4f65-9D91-7224C49458BB}"/>
            </c:extLst>
          </c:dLbls>
          <c:cat>
            <c:strRef>
              <c:f>'Chart Data'!$A$2:$A$4</c:f>
              <c:strCache>
                <c:ptCount val="3"/>
                <c:pt idx="0">
                  <c:v>CallCenter/eVendor</c:v>
                </c:pt>
                <c:pt idx="1">
                  <c:v>FMO</c:v>
                </c:pt>
                <c:pt idx="2">
                  <c:v>National Agencies</c:v>
                </c:pt>
              </c:strCache>
            </c:strRef>
          </c:cat>
          <c:val>
            <c:numRef>
              <c:f>'Chart Data'!$B$2:$B$4</c:f>
              <c:numCache>
                <c:formatCode>0.00%</c:formatCode>
                <c:ptCount val="3"/>
                <c:pt idx="0">
                  <c:v>0.59</c:v>
                </c:pt>
                <c:pt idx="1">
                  <c:v>0.28000000000000003</c:v>
                </c:pt>
                <c:pt idx="2">
                  <c:v>0.13</c:v>
                </c:pt>
              </c:numCache>
            </c:numRef>
          </c:val>
          <c:extLst>
            <c:ext xmlns:c16="http://schemas.microsoft.com/office/drawing/2014/chart" uri="{C3380CC4-5D6E-409C-BE32-E72D297353CC}">
              <c16:uniqueId val="{00000000-02AC-47EB-A750-A3805375330B}"/>
            </c:ext>
          </c:extLst>
        </c:ser>
        <c:dLbls>
          <c:dLblPos val="outEnd"/>
          <c:showLegendKey val="0"/>
          <c:showVal val="1"/>
          <c:showCatName val="0"/>
          <c:showSerName val="0"/>
          <c:showPercent val="0"/>
          <c:showBubbleSize val="0"/>
          <c:showLeaderLines val="1"/>
        </c:dLbls>
      </c:pie3DChart>
    </c:plotArea>
    <c:legend>
      <c:legendPos val="r"/>
      <c:layout>
        <c:manualLayout>
          <c:xMode val="edge"/>
          <c:yMode val="edge"/>
          <c:x val="0.70840429103338831"/>
          <c:y val="0.30727221597300342"/>
          <c:w val="0.25730528596716107"/>
          <c:h val="0.49391513560804901"/>
        </c:manualLayout>
      </c:layout>
      <c:overlay val="0"/>
      <c:txPr>
        <a:bodyPr/>
        <a:lstStyle/>
        <a:p>
          <a:pPr>
            <a:defRPr sz="1200">
              <a:latin typeface="FS Humana" panose="02000506040000020004" pitchFamily="2" charset="0"/>
            </a:defRPr>
          </a:pPr>
          <a:endParaRPr lang="en-US"/>
        </a:p>
      </c:txPr>
    </c:legend>
    <c:plotVisOnly val="1"/>
    <c:dispBlanksAs val="gap"/>
    <c:showDLblsOverMax val="0"/>
  </c:chart>
  <c:txPr>
    <a:bodyPr/>
    <a:lstStyle/>
    <a:p>
      <a:pPr>
        <a:defRPr sz="1800"/>
      </a:pPr>
      <a:endParaRPr lang="en-US"/>
    </a:p>
  </c:txPr>
  <c:externalData r:id="rId1">
    <c:autoUpdate val="0"/>
  </c:externalData>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1"/>
    <c:pivotFmts>
      <c:pivotFmt>
        <c:idx val="0"/>
        <c:marker>
          <c:symbol val="none"/>
        </c:marker>
      </c:pivotFmt>
      <c:pivotFmt>
        <c:idx val="1"/>
        <c:marker>
          <c:symbol val="none"/>
        </c:marker>
      </c:pivotFmt>
      <c:pivotFmt>
        <c:idx val="2"/>
        <c:marker>
          <c:symbol val="none"/>
        </c:marker>
        <c:dLbl>
          <c:idx val="0"/>
          <c:spPr/>
          <c:txPr>
            <a:bodyPr/>
            <a:lstStyle/>
            <a:p>
              <a:pPr>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
        <c:dLbl>
          <c:idx val="0"/>
          <c:layout>
            <c:manualLayout>
              <c:x val="7.6180761706393624E-2"/>
              <c:y val="4.6100754773112228E-2"/>
            </c:manualLayout>
          </c:layout>
          <c:tx>
            <c:rich>
              <a:bodyPr/>
              <a:lstStyle/>
              <a:p>
                <a:r>
                  <a:rPr lang="en-US"/>
                  <a:t>Greater Tampa Bay, 73, 39.25%</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
        <c:dLbl>
          <c:idx val="0"/>
          <c:layout>
            <c:manualLayout>
              <c:x val="-0.11940524739722738"/>
              <c:y val="-1.8975562241191516E-2"/>
            </c:manualLayout>
          </c:layout>
          <c:tx>
            <c:rich>
              <a:bodyPr/>
              <a:lstStyle/>
              <a:p>
                <a:r>
                  <a:rPr lang="en-US"/>
                  <a:t>NE FL - Jacksonville, 8, 4.30%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
        <c:dLbl>
          <c:idx val="0"/>
          <c:layout>
            <c:manualLayout>
              <c:x val="-0.11968919212663312"/>
              <c:y val="7.720450848579942E-2"/>
            </c:manualLayout>
          </c:layout>
          <c:tx>
            <c:rich>
              <a:bodyPr/>
              <a:lstStyle/>
              <a:p>
                <a:r>
                  <a:rPr lang="en-US"/>
                  <a:t>Gulf Coast, 9, 4.84%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
        <c:dLbl>
          <c:idx val="0"/>
          <c:layout>
            <c:manualLayout>
              <c:x val="-0.19626517946072564"/>
              <c:y val="-7.9145518144784002E-2"/>
            </c:manualLayout>
          </c:layout>
          <c:tx>
            <c:rich>
              <a:bodyPr/>
              <a:lstStyle/>
              <a:p>
                <a:r>
                  <a:rPr lang="en-US"/>
                  <a:t>Palm Beach, 10, 5.38%</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7"/>
        <c:dLbl>
          <c:idx val="0"/>
          <c:layout>
            <c:manualLayout>
              <c:x val="0.10742882726803772"/>
              <c:y val="2.2026131559880428E-3"/>
            </c:manualLayout>
          </c:layout>
          <c:tx>
            <c:rich>
              <a:bodyPr/>
              <a:lstStyle/>
              <a:p>
                <a:r>
                  <a:rPr lang="en-US"/>
                  <a:t>Daytona, 10, 5.38%</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8"/>
        <c:dLbl>
          <c:idx val="0"/>
          <c:layout>
            <c:manualLayout>
              <c:x val="0.19623512333152907"/>
              <c:y val="-5.8315891500765327E-2"/>
            </c:manualLayout>
          </c:layout>
          <c:tx>
            <c:rich>
              <a:bodyPr/>
              <a:lstStyle/>
              <a:p>
                <a:r>
                  <a:rPr lang="en-US"/>
                  <a:t>Dade, 13, 6.99%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9"/>
        <c:dLbl>
          <c:idx val="0"/>
          <c:layout>
            <c:manualLayout>
              <c:x val="-6.8484840314383165E-3"/>
              <c:y val="-3.2831910636398967E-2"/>
            </c:manualLayout>
          </c:layout>
          <c:tx>
            <c:rich>
              <a:bodyPr/>
              <a:lstStyle/>
              <a:p>
                <a:r>
                  <a:rPr lang="en-US"/>
                  <a:t>Broward, 20, 10.75%</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0"/>
        <c:dLbl>
          <c:idx val="0"/>
          <c:layout>
            <c:manualLayout>
              <c:x val="0.1465079758401365"/>
              <c:y val="-0.12118057454883953"/>
            </c:manualLayout>
          </c:layout>
          <c:tx>
            <c:rich>
              <a:bodyPr/>
              <a:lstStyle/>
              <a:p>
                <a:r>
                  <a:rPr lang="en-US"/>
                  <a:t>Treasure Coast, 9, 4.84%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1"/>
        <c:dLbl>
          <c:idx val="0"/>
          <c:layout>
            <c:manualLayout>
              <c:x val="1.3033224405485039E-2"/>
              <c:y val="-0.10168026985657871"/>
            </c:manualLayout>
          </c:layout>
          <c:tx>
            <c:rich>
              <a:bodyPr/>
              <a:lstStyle/>
              <a:p>
                <a:r>
                  <a:rPr lang="en-US"/>
                  <a:t>Panhandle, 11, 5.91%</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2"/>
        <c:dLbl>
          <c:idx val="0"/>
          <c:layout>
            <c:manualLayout>
              <c:x val="-4.9787787651389068E-2"/>
              <c:y val="-3.7780496816325747E-2"/>
            </c:manualLayout>
          </c:layout>
          <c:tx>
            <c:rich>
              <a:bodyPr/>
              <a:lstStyle/>
              <a:p>
                <a:r>
                  <a:rPr lang="en-US"/>
                  <a:t>Orlando, 23, 12.37%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3"/>
        <c:dLbl>
          <c:idx val="0"/>
          <c:layout>
            <c:manualLayout>
              <c:x val="-2.1379818252013925E-2"/>
              <c:y val="-1.0984084027887739E-2"/>
            </c:manualLayout>
          </c:layout>
          <c:tx>
            <c:rich>
              <a:bodyPr/>
              <a:lstStyle/>
              <a:p>
                <a:r>
                  <a:rPr lang="en-US"/>
                  <a:t>South Carolina, 39, 12.07%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4"/>
        <c:dLbl>
          <c:idx val="0"/>
          <c:tx>
            <c:rich>
              <a:bodyPr/>
              <a:lstStyle/>
              <a:p>
                <a:r>
                  <a:rPr lang="en-US"/>
                  <a:t>Tennessee, 17, 5.26%</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5"/>
        <c:dLbl>
          <c:idx val="0"/>
          <c:layout>
            <c:manualLayout>
              <c:x val="-0.10302437473436958"/>
              <c:y val="-0.13631787799833978"/>
            </c:manualLayout>
          </c:layout>
          <c:tx>
            <c:rich>
              <a:bodyPr/>
              <a:lstStyle/>
              <a:p>
                <a:r>
                  <a:rPr lang="en-US"/>
                  <a:t>Virginia, 31, 9.60%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6"/>
        <c:dLbl>
          <c:idx val="0"/>
          <c:layout>
            <c:manualLayout>
              <c:x val="-4.5979125909632122E-2"/>
              <c:y val="-5.1833767579783786E-2"/>
            </c:manualLayout>
          </c:layout>
          <c:tx>
            <c:rich>
              <a:bodyPr/>
              <a:lstStyle/>
              <a:p>
                <a:r>
                  <a:rPr lang="en-US"/>
                  <a:t>Alabama, 10, 3.10%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7"/>
        <c:dLbl>
          <c:idx val="0"/>
          <c:layout>
            <c:manualLayout>
              <c:x val="2.1440941637548706E-2"/>
              <c:y val="-0.13116354057205373"/>
            </c:manualLayout>
          </c:layout>
          <c:tx>
            <c:rich>
              <a:bodyPr/>
              <a:lstStyle/>
              <a:p>
                <a:r>
                  <a:rPr lang="en-US"/>
                  <a:t>Arkansas/Oklahoma, 16, 4.95%</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8"/>
        <c:dLbl>
          <c:idx val="0"/>
          <c:layout>
            <c:manualLayout>
              <c:x val="7.8789471464398228E-2"/>
              <c:y val="-8.8152125408455573E-2"/>
            </c:manualLayout>
          </c:layout>
          <c:tx>
            <c:rich>
              <a:bodyPr/>
              <a:lstStyle/>
              <a:p>
                <a:r>
                  <a:rPr lang="en-US"/>
                  <a:t>Atlanta, 21, 6.50%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9"/>
        <c:dLbl>
          <c:idx val="0"/>
          <c:layout>
            <c:manualLayout>
              <c:x val="9.3393418529729516E-2"/>
              <c:y val="-3.6611630127586885E-2"/>
            </c:manualLayout>
          </c:layout>
          <c:tx>
            <c:rich>
              <a:bodyPr/>
              <a:lstStyle/>
              <a:p>
                <a:r>
                  <a:rPr lang="en-US"/>
                  <a:t>Georgia, 7, 2.17%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0"/>
        <c:dLbl>
          <c:idx val="0"/>
          <c:layout>
            <c:manualLayout>
              <c:x val="-1.911001236093943E-2"/>
              <c:y val="-9.8192095275110719E-2"/>
            </c:manualLayout>
          </c:layout>
          <c:tx>
            <c:rich>
              <a:bodyPr/>
              <a:lstStyle/>
              <a:p>
                <a:r>
                  <a:rPr lang="en-US"/>
                  <a:t>KS/KC/MO, 66, 20.43%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1"/>
        <c:dLbl>
          <c:idx val="0"/>
          <c:tx>
            <c:rich>
              <a:bodyPr/>
              <a:lstStyle/>
              <a:p>
                <a:r>
                  <a:rPr lang="en-US"/>
                  <a:t>Louisiana, 30, 9.29%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2"/>
        <c:dLbl>
          <c:idx val="0"/>
          <c:tx>
            <c:rich>
              <a:bodyPr/>
              <a:lstStyle/>
              <a:p>
                <a:r>
                  <a:rPr lang="en-US"/>
                  <a:t>Mississippi, 18, 5.57%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3"/>
        <c:dLbl>
          <c:idx val="0"/>
          <c:layout>
            <c:manualLayout>
              <c:x val="6.4392448471753141E-2"/>
              <c:y val="9.2492094795280394E-2"/>
            </c:manualLayout>
          </c:layout>
          <c:tx>
            <c:rich>
              <a:bodyPr/>
              <a:lstStyle/>
              <a:p>
                <a:r>
                  <a:rPr lang="en-US"/>
                  <a:t>North Carolina, 68, 21.05%</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4"/>
        <c:dLbl>
          <c:idx val="0"/>
          <c:layout>
            <c:manualLayout>
              <c:x val="-1.707191730823511E-2"/>
              <c:y val="0.10458842553273162"/>
            </c:manualLayout>
          </c:layout>
          <c:tx>
            <c:rich>
              <a:bodyPr/>
              <a:lstStyle/>
              <a:p>
                <a:r>
                  <a:rPr lang="en-US"/>
                  <a:t>Ohio, 99, 31.33%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5"/>
        <c:dLbl>
          <c:idx val="0"/>
          <c:layout>
            <c:manualLayout>
              <c:x val="-0.17277024549928788"/>
              <c:y val="-2.1364541498126263E-2"/>
            </c:manualLayout>
          </c:layout>
          <c:tx>
            <c:rich>
              <a:bodyPr/>
              <a:lstStyle/>
              <a:p>
                <a:r>
                  <a:rPr lang="en-US"/>
                  <a:t>Pennsylvania, 18, 5.70%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6"/>
        <c:dLbl>
          <c:idx val="0"/>
          <c:layout>
            <c:manualLayout>
              <c:x val="-0.2097033050102359"/>
              <c:y val="-8.2912378183074467E-2"/>
            </c:manualLayout>
          </c:layout>
          <c:tx>
            <c:rich>
              <a:bodyPr/>
              <a:lstStyle/>
              <a:p>
                <a:r>
                  <a:rPr lang="en-US"/>
                  <a:t>Wisconsin, 10, 3.16%</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7"/>
        <c:dLbl>
          <c:idx val="0"/>
          <c:layout>
            <c:manualLayout>
              <c:x val="7.0456641003928899E-2"/>
              <c:y val="-8.9725393100999487E-2"/>
            </c:manualLayout>
          </c:layout>
          <c:tx>
            <c:rich>
              <a:bodyPr/>
              <a:lstStyle/>
              <a:p>
                <a:r>
                  <a:rPr lang="en-US"/>
                  <a:t>Downstate New York, 4, 1.27%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8"/>
        <c:dLbl>
          <c:idx val="0"/>
          <c:layout>
            <c:manualLayout>
              <c:x val="8.7916905936819709E-2"/>
              <c:y val="-0.1341110423354302"/>
            </c:manualLayout>
          </c:layout>
          <c:tx>
            <c:rich>
              <a:bodyPr/>
              <a:lstStyle/>
              <a:p>
                <a:r>
                  <a:rPr lang="en-US"/>
                  <a:t>Greater Chicago, 44, 13.92%</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9"/>
        <c:dLbl>
          <c:idx val="0"/>
          <c:layout>
            <c:manualLayout>
              <c:x val="-1.9039220839051484E-2"/>
              <c:y val="-0.1270277869745258"/>
            </c:manualLayout>
          </c:layout>
          <c:tx>
            <c:rich>
              <a:bodyPr/>
              <a:lstStyle/>
              <a:p>
                <a:r>
                  <a:rPr lang="en-US"/>
                  <a:t>Indiana, 33, 10.44%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0"/>
        <c:dLbl>
          <c:idx val="0"/>
          <c:layout>
            <c:manualLayout>
              <c:x val="-1.7614371133151001E-2"/>
              <c:y val="-0.10141655510611448"/>
            </c:manualLayout>
          </c:layout>
          <c:tx>
            <c:rich>
              <a:bodyPr/>
              <a:lstStyle/>
              <a:p>
                <a:r>
                  <a:rPr lang="en-US"/>
                  <a:t>Kentucky/West Virginia, 16, 5.06%</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1"/>
        <c:dLbl>
          <c:idx val="0"/>
          <c:layout>
            <c:manualLayout>
              <c:x val="-6.6666666666666671E-3"/>
              <c:y val="-7.6784177114972152E-2"/>
            </c:manualLayout>
          </c:layout>
          <c:tx>
            <c:rich>
              <a:bodyPr/>
              <a:lstStyle/>
              <a:p>
                <a:r>
                  <a:rPr lang="en-US"/>
                  <a:t>Michigan, 30, 9.49%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2"/>
        <c:dLbl>
          <c:idx val="0"/>
          <c:layout>
            <c:manualLayout>
              <c:x val="4.8590496027304374E-3"/>
              <c:y val="-0.17899283613314332"/>
            </c:manualLayout>
          </c:layout>
          <c:tx>
            <c:rich>
              <a:bodyPr/>
              <a:lstStyle/>
              <a:p>
                <a:r>
                  <a:rPr lang="en-US"/>
                  <a:t>Midwest North, 14, 4.43%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3"/>
        <c:dLbl>
          <c:idx val="0"/>
          <c:layout>
            <c:manualLayout>
              <c:x val="-7.3697199511191819E-3"/>
              <c:y val="0.14043712543244719"/>
            </c:manualLayout>
          </c:layout>
          <c:tx>
            <c:rich>
              <a:bodyPr/>
              <a:lstStyle/>
              <a:p>
                <a:r>
                  <a:rPr lang="en-US"/>
                  <a:t>Midwest South, 10, 3.16%</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4"/>
        <c:dLbl>
          <c:idx val="0"/>
          <c:layout>
            <c:manualLayout>
              <c:x val="-0.12571068913048417"/>
              <c:y val="0.22016899624292849"/>
            </c:manualLayout>
          </c:layout>
          <c:tx>
            <c:rich>
              <a:bodyPr/>
              <a:lstStyle/>
              <a:p>
                <a:r>
                  <a:rPr lang="en-US"/>
                  <a:t>Northeast, 38, 12.03%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5"/>
        <c:dLbl>
          <c:idx val="0"/>
          <c:layout>
            <c:manualLayout>
              <c:x val="0.24560782085327834"/>
              <c:y val="-0.13507914801326251"/>
            </c:manualLayout>
          </c:layout>
          <c:tx>
            <c:rich>
              <a:bodyPr/>
              <a:lstStyle/>
              <a:p>
                <a:r>
                  <a:rPr lang="en-US"/>
                  <a:t>Utah/Idaho, 99, 32.67%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6"/>
        <c:dLbl>
          <c:idx val="0"/>
          <c:layout>
            <c:manualLayout>
              <c:x val="-0.12763086045921493"/>
              <c:y val="-6.8164121166755437E-2"/>
            </c:manualLayout>
          </c:layout>
          <c:tx>
            <c:rich>
              <a:bodyPr/>
              <a:lstStyle/>
              <a:p>
                <a:r>
                  <a:rPr lang="en-US"/>
                  <a:t>Texas - SA/Aus/CC, 11, 3.63%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7"/>
        <c:dLbl>
          <c:idx val="0"/>
          <c:layout>
            <c:manualLayout>
              <c:x val="-0.15072552484782573"/>
              <c:y val="-0.13277097218423564"/>
            </c:manualLayout>
          </c:layout>
          <c:tx>
            <c:rich>
              <a:bodyPr/>
              <a:lstStyle/>
              <a:p>
                <a:r>
                  <a:rPr lang="en-US"/>
                  <a:t>Arizona, 31, 10.23%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8"/>
        <c:dLbl>
          <c:idx val="0"/>
          <c:tx>
            <c:rich>
              <a:bodyPr/>
              <a:lstStyle/>
              <a:p>
                <a:r>
                  <a:rPr lang="en-US"/>
                  <a:t>CO/NM/El Paso, 18, 5.94%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9"/>
        <c:dLbl>
          <c:idx val="0"/>
          <c:layout>
            <c:manualLayout>
              <c:x val="5.6905087460619487E-2"/>
              <c:y val="-0.13281972294596631"/>
            </c:manualLayout>
          </c:layout>
          <c:tx>
            <c:rich>
              <a:bodyPr/>
              <a:lstStyle/>
              <a:p>
                <a:r>
                  <a:rPr lang="en-US"/>
                  <a:t>Hawaii, 1, 0.33%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0"/>
        <c:dLbl>
          <c:idx val="0"/>
          <c:tx>
            <c:rich>
              <a:bodyPr/>
              <a:lstStyle/>
              <a:p>
                <a:r>
                  <a:rPr lang="en-US"/>
                  <a:t>Nevada, 7, 2.31%</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1"/>
        <c:dLbl>
          <c:idx val="0"/>
          <c:layout>
            <c:manualLayout>
              <c:x val="0.1506909269039696"/>
              <c:y val="-8.0346245567567309E-2"/>
            </c:manualLayout>
          </c:layout>
          <c:tx>
            <c:rich>
              <a:bodyPr/>
              <a:lstStyle/>
              <a:p>
                <a:r>
                  <a:rPr lang="en-US"/>
                  <a:t>Los Angeles, 8, 2.64%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2"/>
        <c:dLbl>
          <c:idx val="0"/>
          <c:layout>
            <c:manualLayout>
              <c:x val="-8.7581115774145093E-3"/>
              <c:y val="-9.3450603866472817E-2"/>
            </c:manualLayout>
          </c:layout>
          <c:tx>
            <c:rich>
              <a:bodyPr/>
              <a:lstStyle/>
              <a:p>
                <a:r>
                  <a:rPr lang="en-US"/>
                  <a:t>Northeast Texas, 70, 23.10%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3"/>
        <c:dLbl>
          <c:idx val="0"/>
          <c:layout>
            <c:manualLayout>
              <c:x val="7.7952746605495435E-3"/>
              <c:y val="3.9908448372655426E-2"/>
            </c:manualLayout>
          </c:layout>
          <c:tx>
            <c:rich>
              <a:bodyPr/>
              <a:lstStyle/>
              <a:p>
                <a:r>
                  <a:rPr lang="en-US"/>
                  <a:t>Northern California, 36, 11.88%</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4"/>
        <c:dLbl>
          <c:idx val="0"/>
          <c:layout>
            <c:manualLayout>
              <c:x val="5.2482515809769051E-2"/>
              <c:y val="6.9903985950567876E-2"/>
            </c:manualLayout>
          </c:layout>
          <c:tx>
            <c:rich>
              <a:bodyPr/>
              <a:lstStyle/>
              <a:p>
                <a:r>
                  <a:rPr lang="en-US"/>
                  <a:t>Oregon/Washington/Alaska, 13, 4.29%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5"/>
        <c:dLbl>
          <c:idx val="0"/>
          <c:tx>
            <c:rich>
              <a:bodyPr/>
              <a:lstStyle/>
              <a:p>
                <a:r>
                  <a:rPr lang="en-US"/>
                  <a:t>Southern California, 9, 2.97%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6"/>
        <c:dLbl>
          <c:idx val="0"/>
          <c:layout>
            <c:manualLayout>
              <c:x val="-4.464209656888765E-3"/>
              <c:y val="-0.44111685308075066"/>
            </c:manualLayout>
          </c:layout>
          <c:tx>
            <c:rich>
              <a:bodyPr/>
              <a:lstStyle/>
              <a:p>
                <a:r>
                  <a:rPr lang="en-US"/>
                  <a:t>CarePlus/PR Puerto,</a:t>
                </a:r>
                <a:r>
                  <a:rPr lang="en-US" baseline="0"/>
                  <a:t> </a:t>
                </a:r>
                <a:r>
                  <a:rPr lang="en-US"/>
                  <a:t> 8, 100.00%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7"/>
        <c:marker>
          <c:symbol val="none"/>
        </c:marker>
        <c:dLbl>
          <c:idx val="0"/>
          <c:spPr/>
          <c:txPr>
            <a:bodyPr/>
            <a:lstStyle/>
            <a:p>
              <a:pPr>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8"/>
        <c:dLbl>
          <c:idx val="0"/>
          <c:layout>
            <c:manualLayout>
              <c:x val="-0.15072552484782573"/>
              <c:y val="-0.13277097218423564"/>
            </c:manualLayout>
          </c:layout>
          <c:tx>
            <c:rich>
              <a:bodyPr/>
              <a:lstStyle/>
              <a:p>
                <a:r>
                  <a:rPr lang="en-US"/>
                  <a:t>Arizona, 31, 10.23%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9"/>
        <c:dLbl>
          <c:idx val="0"/>
          <c:tx>
            <c:rich>
              <a:bodyPr/>
              <a:lstStyle/>
              <a:p>
                <a:r>
                  <a:rPr lang="en-US"/>
                  <a:t>CO/NM/El Paso, 18, 5.94%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0"/>
        <c:dLbl>
          <c:idx val="0"/>
          <c:layout>
            <c:manualLayout>
              <c:x val="5.6905087460619487E-2"/>
              <c:y val="-0.13281972294596631"/>
            </c:manualLayout>
          </c:layout>
          <c:tx>
            <c:rich>
              <a:bodyPr/>
              <a:lstStyle/>
              <a:p>
                <a:r>
                  <a:rPr lang="en-US"/>
                  <a:t>Hawaii, 1, 0.33%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1"/>
        <c:dLbl>
          <c:idx val="0"/>
          <c:layout>
            <c:manualLayout>
              <c:x val="0.1506909269039696"/>
              <c:y val="-8.0346245567567309E-2"/>
            </c:manualLayout>
          </c:layout>
          <c:tx>
            <c:rich>
              <a:bodyPr/>
              <a:lstStyle/>
              <a:p>
                <a:r>
                  <a:rPr lang="en-US"/>
                  <a:t>Los Angeles, 8, 2.64%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2"/>
        <c:dLbl>
          <c:idx val="0"/>
          <c:tx>
            <c:rich>
              <a:bodyPr/>
              <a:lstStyle/>
              <a:p>
                <a:r>
                  <a:rPr lang="en-US"/>
                  <a:t>Nevada, 7, 2.31%</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3"/>
        <c:dLbl>
          <c:idx val="0"/>
          <c:layout>
            <c:manualLayout>
              <c:x val="-8.7581115774145093E-3"/>
              <c:y val="-9.3450603866472817E-2"/>
            </c:manualLayout>
          </c:layout>
          <c:tx>
            <c:rich>
              <a:bodyPr/>
              <a:lstStyle/>
              <a:p>
                <a:r>
                  <a:rPr lang="en-US"/>
                  <a:t>Northeast Texas, 70, 23.10%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4"/>
        <c:dLbl>
          <c:idx val="0"/>
          <c:layout>
            <c:manualLayout>
              <c:x val="7.7952746605495435E-3"/>
              <c:y val="3.9908448372655426E-2"/>
            </c:manualLayout>
          </c:layout>
          <c:tx>
            <c:rich>
              <a:bodyPr/>
              <a:lstStyle/>
              <a:p>
                <a:r>
                  <a:rPr lang="en-US"/>
                  <a:t>Northern California, 36, 11.88%</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5"/>
        <c:dLbl>
          <c:idx val="0"/>
          <c:layout>
            <c:manualLayout>
              <c:x val="5.2482515809769051E-2"/>
              <c:y val="6.9903985950567876E-2"/>
            </c:manualLayout>
          </c:layout>
          <c:tx>
            <c:rich>
              <a:bodyPr/>
              <a:lstStyle/>
              <a:p>
                <a:r>
                  <a:rPr lang="en-US"/>
                  <a:t>Oregon/Washington/Alaska, 13, 4.29%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6"/>
        <c:dLbl>
          <c:idx val="0"/>
          <c:tx>
            <c:rich>
              <a:bodyPr/>
              <a:lstStyle/>
              <a:p>
                <a:r>
                  <a:rPr lang="en-US"/>
                  <a:t>Southern California, 9, 2.97%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7"/>
        <c:dLbl>
          <c:idx val="0"/>
          <c:layout>
            <c:manualLayout>
              <c:x val="0.24560782085327834"/>
              <c:y val="-0.13507914801326251"/>
            </c:manualLayout>
          </c:layout>
          <c:tx>
            <c:rich>
              <a:bodyPr/>
              <a:lstStyle/>
              <a:p>
                <a:r>
                  <a:rPr lang="en-US"/>
                  <a:t>Utah/Idaho, 99, 32.67%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8"/>
        <c:dLbl>
          <c:idx val="0"/>
          <c:layout>
            <c:manualLayout>
              <c:x val="-0.12763086045921493"/>
              <c:y val="-6.8164121166755437E-2"/>
            </c:manualLayout>
          </c:layout>
          <c:tx>
            <c:rich>
              <a:bodyPr/>
              <a:lstStyle/>
              <a:p>
                <a:r>
                  <a:rPr lang="en-US"/>
                  <a:t>Texas - SA/Aus/CC, 11, 3.63%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9"/>
        <c:marker>
          <c:symbol val="none"/>
        </c:marker>
        <c:dLbl>
          <c:idx val="0"/>
          <c:spPr/>
          <c:txPr>
            <a:bodyPr/>
            <a:lstStyle/>
            <a:p>
              <a:pPr>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0"/>
        <c:dLbl>
          <c:idx val="0"/>
          <c:layout>
            <c:manualLayout>
              <c:x val="-0.15072552484782573"/>
              <c:y val="-0.13277097218423564"/>
            </c:manualLayout>
          </c:layout>
          <c:tx>
            <c:rich>
              <a:bodyPr/>
              <a:lstStyle/>
              <a:p>
                <a:r>
                  <a:rPr lang="en-US"/>
                  <a:t>Arizona, 31, 10.23%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1"/>
        <c:dLbl>
          <c:idx val="0"/>
          <c:tx>
            <c:rich>
              <a:bodyPr/>
              <a:lstStyle/>
              <a:p>
                <a:r>
                  <a:rPr lang="en-US"/>
                  <a:t>CO/NM/El Paso, 18, 5.94%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2"/>
        <c:dLbl>
          <c:idx val="0"/>
          <c:layout>
            <c:manualLayout>
              <c:x val="5.6905087460619487E-2"/>
              <c:y val="-0.13281972294596631"/>
            </c:manualLayout>
          </c:layout>
          <c:tx>
            <c:rich>
              <a:bodyPr/>
              <a:lstStyle/>
              <a:p>
                <a:r>
                  <a:rPr lang="en-US"/>
                  <a:t>Hawaii, 1, 0.33%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3"/>
        <c:dLbl>
          <c:idx val="0"/>
          <c:layout>
            <c:manualLayout>
              <c:x val="0.1506909269039696"/>
              <c:y val="-8.0346245567567309E-2"/>
            </c:manualLayout>
          </c:layout>
          <c:tx>
            <c:rich>
              <a:bodyPr/>
              <a:lstStyle/>
              <a:p>
                <a:r>
                  <a:rPr lang="en-US"/>
                  <a:t>Los Angeles, 8, 2.64%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4"/>
        <c:dLbl>
          <c:idx val="0"/>
          <c:tx>
            <c:rich>
              <a:bodyPr/>
              <a:lstStyle/>
              <a:p>
                <a:r>
                  <a:rPr lang="en-US"/>
                  <a:t>Nevada, 7, 2.31%</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5"/>
        <c:dLbl>
          <c:idx val="0"/>
          <c:layout>
            <c:manualLayout>
              <c:x val="-8.7581115774145093E-3"/>
              <c:y val="-9.3450603866472817E-2"/>
            </c:manualLayout>
          </c:layout>
          <c:tx>
            <c:rich>
              <a:bodyPr/>
              <a:lstStyle/>
              <a:p>
                <a:r>
                  <a:rPr lang="en-US"/>
                  <a:t>Northeast Texas, 70, 23.10%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6"/>
        <c:dLbl>
          <c:idx val="0"/>
          <c:layout>
            <c:manualLayout>
              <c:x val="7.7952746605495435E-3"/>
              <c:y val="3.9908448372655426E-2"/>
            </c:manualLayout>
          </c:layout>
          <c:tx>
            <c:rich>
              <a:bodyPr/>
              <a:lstStyle/>
              <a:p>
                <a:r>
                  <a:rPr lang="en-US"/>
                  <a:t>Northern California, 36, 11.88%</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7"/>
        <c:dLbl>
          <c:idx val="0"/>
          <c:layout>
            <c:manualLayout>
              <c:x val="5.2482515809769051E-2"/>
              <c:y val="6.9903985950567876E-2"/>
            </c:manualLayout>
          </c:layout>
          <c:tx>
            <c:rich>
              <a:bodyPr/>
              <a:lstStyle/>
              <a:p>
                <a:r>
                  <a:rPr lang="en-US"/>
                  <a:t>Oregon/Washington/Alaska, 13, 4.29%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8"/>
        <c:dLbl>
          <c:idx val="0"/>
          <c:tx>
            <c:rich>
              <a:bodyPr/>
              <a:lstStyle/>
              <a:p>
                <a:r>
                  <a:rPr lang="en-US"/>
                  <a:t>Southern California, 9, 2.97%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9"/>
        <c:dLbl>
          <c:idx val="0"/>
          <c:layout>
            <c:manualLayout>
              <c:x val="0.24560782085327834"/>
              <c:y val="-0.13507914801326251"/>
            </c:manualLayout>
          </c:layout>
          <c:tx>
            <c:rich>
              <a:bodyPr/>
              <a:lstStyle/>
              <a:p>
                <a:r>
                  <a:rPr lang="en-US"/>
                  <a:t>Utah/Idaho, 99, 32.67%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70"/>
        <c:dLbl>
          <c:idx val="0"/>
          <c:layout>
            <c:manualLayout>
              <c:x val="-0.12763086045921493"/>
              <c:y val="-6.8164121166755437E-2"/>
            </c:manualLayout>
          </c:layout>
          <c:tx>
            <c:rich>
              <a:bodyPr/>
              <a:lstStyle/>
              <a:p>
                <a:r>
                  <a:rPr lang="en-US"/>
                  <a:t>Texas - SA/Aus/CC, 11, 3.63%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s>
    <c:view3D>
      <c:rotX val="30"/>
      <c:rotY val="0"/>
      <c:rAngAx val="0"/>
    </c:view3D>
    <c:floor>
      <c:thickness val="0"/>
    </c:floor>
    <c:sideWall>
      <c:thickness val="0"/>
    </c:sideWall>
    <c:backWall>
      <c:thickness val="0"/>
    </c:backWall>
    <c:plotArea>
      <c:layout>
        <c:manualLayout>
          <c:layoutTarget val="inner"/>
          <c:xMode val="edge"/>
          <c:yMode val="edge"/>
          <c:x val="7.908365620964046E-2"/>
          <c:y val="0.1994877515310586"/>
          <c:w val="0.57001538828973775"/>
          <c:h val="0.51655949256342959"/>
        </c:manualLayout>
      </c:layout>
      <c:pie3DChart>
        <c:varyColors val="1"/>
        <c:ser>
          <c:idx val="0"/>
          <c:order val="0"/>
          <c:tx>
            <c:strRef>
              <c:f>'Chart Data'!$B$1</c:f>
              <c:strCache>
                <c:ptCount val="1"/>
                <c:pt idx="0">
                  <c:v>BasisPercent</c:v>
                </c:pt>
              </c:strCache>
            </c:strRef>
          </c:tx>
          <c:dPt>
            <c:idx val="0"/>
            <c:bubble3D val="0"/>
            <c:spPr>
              <a:solidFill>
                <a:srgbClr val="FF0000"/>
              </a:solidFill>
            </c:spPr>
            <c:extLst>
              <c:ext xmlns:c16="http://schemas.microsoft.com/office/drawing/2014/chart" uri="{C3380CC4-5D6E-409C-BE32-E72D297353CC}">
                <c16:uniqueId val="{00000001-3B93-48D7-B02E-19942D1753E0}"/>
              </c:ext>
            </c:extLst>
          </c:dPt>
          <c:dPt>
            <c:idx val="1"/>
            <c:bubble3D val="0"/>
            <c:spPr>
              <a:solidFill>
                <a:srgbClr val="00B0F0"/>
              </a:solidFill>
            </c:spPr>
            <c:extLst>
              <c:ext xmlns:c16="http://schemas.microsoft.com/office/drawing/2014/chart" uri="{C3380CC4-5D6E-409C-BE32-E72D297353CC}">
                <c16:uniqueId val="{00000003-3B93-48D7-B02E-19942D1753E0}"/>
              </c:ext>
            </c:extLst>
          </c:dPt>
          <c:dPt>
            <c:idx val="2"/>
            <c:bubble3D val="0"/>
            <c:spPr>
              <a:solidFill>
                <a:srgbClr val="FFC000"/>
              </a:solidFill>
            </c:spPr>
            <c:extLst>
              <c:ext xmlns:c16="http://schemas.microsoft.com/office/drawing/2014/chart" uri="{C3380CC4-5D6E-409C-BE32-E72D297353CC}">
                <c16:uniqueId val="{00000005-3B93-48D7-B02E-19942D1753E0}"/>
              </c:ext>
            </c:extLst>
          </c:dPt>
          <c:dPt>
            <c:idx val="3"/>
            <c:bubble3D val="0"/>
            <c:spPr>
              <a:solidFill>
                <a:srgbClr val="AA005F"/>
              </a:solidFill>
            </c:spPr>
            <c:extLst>
              <c:ext xmlns:c16="http://schemas.microsoft.com/office/drawing/2014/chart" uri="{C3380CC4-5D6E-409C-BE32-E72D297353CC}">
                <c16:uniqueId val="{00000007-3B93-48D7-B02E-19942D1753E0}"/>
              </c:ext>
            </c:extLst>
          </c:dPt>
          <c:dLbls>
            <c:numFmt formatCode="0%" sourceLinked="0"/>
            <c:spPr>
              <a:noFill/>
              <a:ln>
                <a:noFill/>
              </a:ln>
              <a:effectLst/>
            </c:spPr>
            <c:txPr>
              <a:bodyPr/>
              <a:lstStyle/>
              <a:p>
                <a:pPr>
                  <a:defRPr sz="1000">
                    <a:latin typeface="FS Humana" panose="02000506040000020004" pitchFamily="2" charset="0"/>
                  </a:defRPr>
                </a:pPr>
                <a:endParaRPr lang="en-US"/>
              </a:p>
            </c:txPr>
            <c:dLblPos val="outEnd"/>
            <c:showLegendKey val="0"/>
            <c:showVal val="1"/>
            <c:showCatName val="0"/>
            <c:showSerName val="0"/>
            <c:showPercent val="0"/>
            <c:showBubbleSize val="0"/>
            <c:showLeaderLines val="1"/>
            <c:extLst>
              <c:ext xmlns:c15="http://schemas.microsoft.com/office/drawing/2012/chart" uri="{CE6537A1-D6FC-4f65-9D91-7224C49458BB}"/>
            </c:extLst>
          </c:dLbls>
          <c:cat>
            <c:strRef>
              <c:f>'Chart Data'!$A$2:$A$5</c:f>
              <c:strCache>
                <c:ptCount val="4"/>
                <c:pt idx="0">
                  <c:v>Founded</c:v>
                </c:pt>
                <c:pt idx="1">
                  <c:v>Inconclusive</c:v>
                </c:pt>
                <c:pt idx="2">
                  <c:v>Pending</c:v>
                </c:pt>
                <c:pt idx="3">
                  <c:v>Unfounded</c:v>
                </c:pt>
              </c:strCache>
            </c:strRef>
          </c:cat>
          <c:val>
            <c:numRef>
              <c:f>'Chart Data'!$B$2:$B$5</c:f>
              <c:numCache>
                <c:formatCode>0.00%</c:formatCode>
                <c:ptCount val="4"/>
                <c:pt idx="0">
                  <c:v>0.27</c:v>
                </c:pt>
                <c:pt idx="1">
                  <c:v>0.01</c:v>
                </c:pt>
                <c:pt idx="2">
                  <c:v>0.2</c:v>
                </c:pt>
                <c:pt idx="3">
                  <c:v>0.52</c:v>
                </c:pt>
              </c:numCache>
            </c:numRef>
          </c:val>
          <c:extLst>
            <c:ext xmlns:c16="http://schemas.microsoft.com/office/drawing/2014/chart" uri="{C3380CC4-5D6E-409C-BE32-E72D297353CC}">
              <c16:uniqueId val="{00000008-3B93-48D7-B02E-19942D1753E0}"/>
            </c:ext>
          </c:extLst>
        </c:ser>
        <c:dLbls>
          <c:dLblPos val="outEnd"/>
          <c:showLegendKey val="0"/>
          <c:showVal val="1"/>
          <c:showCatName val="0"/>
          <c:showSerName val="0"/>
          <c:showPercent val="0"/>
          <c:showBubbleSize val="0"/>
          <c:showLeaderLines val="1"/>
        </c:dLbls>
      </c:pie3DChart>
    </c:plotArea>
    <c:legend>
      <c:legendPos val="r"/>
      <c:layout>
        <c:manualLayout>
          <c:xMode val="edge"/>
          <c:yMode val="edge"/>
          <c:x val="0.68195666718130821"/>
          <c:y val="4.8443688857074695E-2"/>
          <c:w val="0.24915343915343915"/>
          <c:h val="0.8855231448341685"/>
        </c:manualLayout>
      </c:layout>
      <c:overlay val="0"/>
      <c:spPr>
        <a:noFill/>
      </c:spPr>
      <c:txPr>
        <a:bodyPr/>
        <a:lstStyle/>
        <a:p>
          <a:pPr>
            <a:defRPr sz="1000">
              <a:latin typeface="FS Humana" panose="02000506040000020004" pitchFamily="2" charset="0"/>
            </a:defRPr>
          </a:pPr>
          <a:endParaRPr lang="en-US"/>
        </a:p>
      </c:txPr>
    </c:legend>
    <c:plotVisOnly val="1"/>
    <c:dispBlanksAs val="gap"/>
    <c:showDLblsOverMax val="0"/>
  </c:chart>
  <c:txPr>
    <a:bodyPr/>
    <a:lstStyle/>
    <a:p>
      <a:pPr>
        <a:defRPr sz="1800"/>
      </a:pPr>
      <a:endParaRPr lang="en-US"/>
    </a:p>
  </c:txPr>
  <c:externalData r:id="rId1">
    <c:autoUpdate val="0"/>
  </c:externalData>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2"/>
    </mc:Choice>
    <mc:Fallback>
      <c:style val="12"/>
    </mc:Fallback>
  </mc:AlternateContent>
  <c:chart>
    <c:autoTitleDeleted val="1"/>
    <c:pivotFmts>
      <c:pivotFmt>
        <c:idx val="0"/>
        <c:marker>
          <c:symbol val="none"/>
        </c:marker>
      </c:pivotFmt>
      <c:pivotFmt>
        <c:idx val="1"/>
        <c:marker>
          <c:symbol val="none"/>
        </c:marker>
      </c:pivotFmt>
      <c:pivotFmt>
        <c:idx val="2"/>
        <c:marker>
          <c:symbol val="none"/>
        </c:marker>
        <c:dLbl>
          <c:idx val="0"/>
          <c:spPr/>
          <c:txPr>
            <a:bodyPr/>
            <a:lstStyle/>
            <a:p>
              <a:pPr>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
        <c:dLbl>
          <c:idx val="0"/>
          <c:layout>
            <c:manualLayout>
              <c:x val="7.6180761706393624E-2"/>
              <c:y val="4.6100754773112228E-2"/>
            </c:manualLayout>
          </c:layout>
          <c:tx>
            <c:rich>
              <a:bodyPr/>
              <a:lstStyle/>
              <a:p>
                <a:r>
                  <a:rPr lang="en-US"/>
                  <a:t>Greater Tampa Bay, 73, 39.25%</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
        <c:dLbl>
          <c:idx val="0"/>
          <c:layout>
            <c:manualLayout>
              <c:x val="-0.11940524739722738"/>
              <c:y val="-1.8975562241191516E-2"/>
            </c:manualLayout>
          </c:layout>
          <c:tx>
            <c:rich>
              <a:bodyPr/>
              <a:lstStyle/>
              <a:p>
                <a:r>
                  <a:rPr lang="en-US"/>
                  <a:t>NE FL - Jacksonville, 8, 4.30%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
        <c:dLbl>
          <c:idx val="0"/>
          <c:layout>
            <c:manualLayout>
              <c:x val="-0.11968919212663312"/>
              <c:y val="7.720450848579942E-2"/>
            </c:manualLayout>
          </c:layout>
          <c:tx>
            <c:rich>
              <a:bodyPr/>
              <a:lstStyle/>
              <a:p>
                <a:r>
                  <a:rPr lang="en-US"/>
                  <a:t>Gulf Coast, 9, 4.84%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
        <c:dLbl>
          <c:idx val="0"/>
          <c:layout>
            <c:manualLayout>
              <c:x val="-0.19626517946072564"/>
              <c:y val="-7.9145518144784002E-2"/>
            </c:manualLayout>
          </c:layout>
          <c:tx>
            <c:rich>
              <a:bodyPr/>
              <a:lstStyle/>
              <a:p>
                <a:r>
                  <a:rPr lang="en-US"/>
                  <a:t>Palm Beach, 10, 5.38%</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7"/>
        <c:dLbl>
          <c:idx val="0"/>
          <c:layout>
            <c:manualLayout>
              <c:x val="0.10742882726803772"/>
              <c:y val="2.2026131559880428E-3"/>
            </c:manualLayout>
          </c:layout>
          <c:tx>
            <c:rich>
              <a:bodyPr/>
              <a:lstStyle/>
              <a:p>
                <a:r>
                  <a:rPr lang="en-US"/>
                  <a:t>Daytona, 10, 5.38%</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8"/>
        <c:dLbl>
          <c:idx val="0"/>
          <c:layout>
            <c:manualLayout>
              <c:x val="0.19623512333152907"/>
              <c:y val="-5.8315891500765327E-2"/>
            </c:manualLayout>
          </c:layout>
          <c:tx>
            <c:rich>
              <a:bodyPr/>
              <a:lstStyle/>
              <a:p>
                <a:r>
                  <a:rPr lang="en-US"/>
                  <a:t>Dade, 13, 6.99%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9"/>
        <c:dLbl>
          <c:idx val="0"/>
          <c:layout>
            <c:manualLayout>
              <c:x val="-6.8484840314383165E-3"/>
              <c:y val="-3.2831910636398967E-2"/>
            </c:manualLayout>
          </c:layout>
          <c:tx>
            <c:rich>
              <a:bodyPr/>
              <a:lstStyle/>
              <a:p>
                <a:r>
                  <a:rPr lang="en-US"/>
                  <a:t>Broward, 20, 10.75%</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0"/>
        <c:dLbl>
          <c:idx val="0"/>
          <c:layout>
            <c:manualLayout>
              <c:x val="0.1465079758401365"/>
              <c:y val="-0.12118057454883953"/>
            </c:manualLayout>
          </c:layout>
          <c:tx>
            <c:rich>
              <a:bodyPr/>
              <a:lstStyle/>
              <a:p>
                <a:r>
                  <a:rPr lang="en-US"/>
                  <a:t>Treasure Coast, 9, 4.84%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1"/>
        <c:dLbl>
          <c:idx val="0"/>
          <c:layout>
            <c:manualLayout>
              <c:x val="1.3033224405485039E-2"/>
              <c:y val="-0.10168026985657871"/>
            </c:manualLayout>
          </c:layout>
          <c:tx>
            <c:rich>
              <a:bodyPr/>
              <a:lstStyle/>
              <a:p>
                <a:r>
                  <a:rPr lang="en-US"/>
                  <a:t>Panhandle, 11, 5.91%</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2"/>
        <c:dLbl>
          <c:idx val="0"/>
          <c:layout>
            <c:manualLayout>
              <c:x val="-4.9787787651389068E-2"/>
              <c:y val="-3.7780496816325747E-2"/>
            </c:manualLayout>
          </c:layout>
          <c:tx>
            <c:rich>
              <a:bodyPr/>
              <a:lstStyle/>
              <a:p>
                <a:r>
                  <a:rPr lang="en-US"/>
                  <a:t>Orlando, 23, 12.37%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3"/>
        <c:dLbl>
          <c:idx val="0"/>
          <c:layout>
            <c:manualLayout>
              <c:x val="-2.1379818252013925E-2"/>
              <c:y val="-1.0984084027887739E-2"/>
            </c:manualLayout>
          </c:layout>
          <c:tx>
            <c:rich>
              <a:bodyPr/>
              <a:lstStyle/>
              <a:p>
                <a:r>
                  <a:rPr lang="en-US"/>
                  <a:t>South Carolina, 39, 12.07%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4"/>
        <c:dLbl>
          <c:idx val="0"/>
          <c:tx>
            <c:rich>
              <a:bodyPr/>
              <a:lstStyle/>
              <a:p>
                <a:r>
                  <a:rPr lang="en-US"/>
                  <a:t>Tennessee, 17, 5.26%</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5"/>
        <c:dLbl>
          <c:idx val="0"/>
          <c:layout>
            <c:manualLayout>
              <c:x val="-0.10302437473436958"/>
              <c:y val="-0.13631787799833978"/>
            </c:manualLayout>
          </c:layout>
          <c:tx>
            <c:rich>
              <a:bodyPr/>
              <a:lstStyle/>
              <a:p>
                <a:r>
                  <a:rPr lang="en-US"/>
                  <a:t>Virginia, 31, 9.60%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6"/>
        <c:dLbl>
          <c:idx val="0"/>
          <c:layout>
            <c:manualLayout>
              <c:x val="-4.5979125909632122E-2"/>
              <c:y val="-5.1833767579783786E-2"/>
            </c:manualLayout>
          </c:layout>
          <c:tx>
            <c:rich>
              <a:bodyPr/>
              <a:lstStyle/>
              <a:p>
                <a:r>
                  <a:rPr lang="en-US"/>
                  <a:t>Alabama, 10, 3.10%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7"/>
        <c:dLbl>
          <c:idx val="0"/>
          <c:layout>
            <c:manualLayout>
              <c:x val="2.1440941637548706E-2"/>
              <c:y val="-0.13116354057205373"/>
            </c:manualLayout>
          </c:layout>
          <c:tx>
            <c:rich>
              <a:bodyPr/>
              <a:lstStyle/>
              <a:p>
                <a:r>
                  <a:rPr lang="en-US"/>
                  <a:t>Arkansas/Oklahoma, 16, 4.95%</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8"/>
        <c:dLbl>
          <c:idx val="0"/>
          <c:layout>
            <c:manualLayout>
              <c:x val="7.8789471464398228E-2"/>
              <c:y val="-8.8152125408455573E-2"/>
            </c:manualLayout>
          </c:layout>
          <c:tx>
            <c:rich>
              <a:bodyPr/>
              <a:lstStyle/>
              <a:p>
                <a:r>
                  <a:rPr lang="en-US"/>
                  <a:t>Atlanta, 21, 6.50%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19"/>
        <c:dLbl>
          <c:idx val="0"/>
          <c:layout>
            <c:manualLayout>
              <c:x val="9.3393418529729516E-2"/>
              <c:y val="-3.6611630127586885E-2"/>
            </c:manualLayout>
          </c:layout>
          <c:tx>
            <c:rich>
              <a:bodyPr/>
              <a:lstStyle/>
              <a:p>
                <a:r>
                  <a:rPr lang="en-US"/>
                  <a:t>Georgia, 7, 2.17%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0"/>
        <c:dLbl>
          <c:idx val="0"/>
          <c:layout>
            <c:manualLayout>
              <c:x val="-1.911001236093943E-2"/>
              <c:y val="-9.8192095275110719E-2"/>
            </c:manualLayout>
          </c:layout>
          <c:tx>
            <c:rich>
              <a:bodyPr/>
              <a:lstStyle/>
              <a:p>
                <a:r>
                  <a:rPr lang="en-US"/>
                  <a:t>KS/KC/MO, 66, 20.43%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1"/>
        <c:dLbl>
          <c:idx val="0"/>
          <c:tx>
            <c:rich>
              <a:bodyPr/>
              <a:lstStyle/>
              <a:p>
                <a:r>
                  <a:rPr lang="en-US"/>
                  <a:t>Louisiana, 30, 9.29%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2"/>
        <c:dLbl>
          <c:idx val="0"/>
          <c:tx>
            <c:rich>
              <a:bodyPr/>
              <a:lstStyle/>
              <a:p>
                <a:r>
                  <a:rPr lang="en-US"/>
                  <a:t>Mississippi, 18, 5.57%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3"/>
        <c:dLbl>
          <c:idx val="0"/>
          <c:layout>
            <c:manualLayout>
              <c:x val="6.4392448471753141E-2"/>
              <c:y val="9.2492094795280394E-2"/>
            </c:manualLayout>
          </c:layout>
          <c:tx>
            <c:rich>
              <a:bodyPr/>
              <a:lstStyle/>
              <a:p>
                <a:r>
                  <a:rPr lang="en-US"/>
                  <a:t>North Carolina, 68, 21.05%</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4"/>
        <c:dLbl>
          <c:idx val="0"/>
          <c:layout>
            <c:manualLayout>
              <c:x val="-1.707191730823511E-2"/>
              <c:y val="0.10458842553273162"/>
            </c:manualLayout>
          </c:layout>
          <c:tx>
            <c:rich>
              <a:bodyPr/>
              <a:lstStyle/>
              <a:p>
                <a:r>
                  <a:rPr lang="en-US"/>
                  <a:t>Ohio, 99, 31.33%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5"/>
        <c:dLbl>
          <c:idx val="0"/>
          <c:layout>
            <c:manualLayout>
              <c:x val="-0.17277024549928788"/>
              <c:y val="-2.1364541498126263E-2"/>
            </c:manualLayout>
          </c:layout>
          <c:tx>
            <c:rich>
              <a:bodyPr/>
              <a:lstStyle/>
              <a:p>
                <a:r>
                  <a:rPr lang="en-US"/>
                  <a:t>Pennsylvania, 18, 5.70%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6"/>
        <c:dLbl>
          <c:idx val="0"/>
          <c:layout>
            <c:manualLayout>
              <c:x val="-0.2097033050102359"/>
              <c:y val="-8.2912378183074467E-2"/>
            </c:manualLayout>
          </c:layout>
          <c:tx>
            <c:rich>
              <a:bodyPr/>
              <a:lstStyle/>
              <a:p>
                <a:r>
                  <a:rPr lang="en-US"/>
                  <a:t>Wisconsin, 10, 3.16%</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7"/>
        <c:dLbl>
          <c:idx val="0"/>
          <c:layout>
            <c:manualLayout>
              <c:x val="7.0456641003928899E-2"/>
              <c:y val="-8.9725393100999487E-2"/>
            </c:manualLayout>
          </c:layout>
          <c:tx>
            <c:rich>
              <a:bodyPr/>
              <a:lstStyle/>
              <a:p>
                <a:r>
                  <a:rPr lang="en-US"/>
                  <a:t>Downstate New York, 4, 1.27%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8"/>
        <c:dLbl>
          <c:idx val="0"/>
          <c:layout>
            <c:manualLayout>
              <c:x val="8.7916905936819709E-2"/>
              <c:y val="-0.1341110423354302"/>
            </c:manualLayout>
          </c:layout>
          <c:tx>
            <c:rich>
              <a:bodyPr/>
              <a:lstStyle/>
              <a:p>
                <a:r>
                  <a:rPr lang="en-US"/>
                  <a:t>Greater Chicago, 44, 13.92%</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29"/>
        <c:dLbl>
          <c:idx val="0"/>
          <c:layout>
            <c:manualLayout>
              <c:x val="-1.9039220839051484E-2"/>
              <c:y val="-0.1270277869745258"/>
            </c:manualLayout>
          </c:layout>
          <c:tx>
            <c:rich>
              <a:bodyPr/>
              <a:lstStyle/>
              <a:p>
                <a:r>
                  <a:rPr lang="en-US"/>
                  <a:t>Indiana, 33, 10.44%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0"/>
        <c:dLbl>
          <c:idx val="0"/>
          <c:layout>
            <c:manualLayout>
              <c:x val="-1.7614371133151001E-2"/>
              <c:y val="-0.10141655510611448"/>
            </c:manualLayout>
          </c:layout>
          <c:tx>
            <c:rich>
              <a:bodyPr/>
              <a:lstStyle/>
              <a:p>
                <a:r>
                  <a:rPr lang="en-US"/>
                  <a:t>Kentucky/West Virginia, 16, 5.06%</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1"/>
        <c:dLbl>
          <c:idx val="0"/>
          <c:layout>
            <c:manualLayout>
              <c:x val="-6.6666666666666671E-3"/>
              <c:y val="-7.6784177114972152E-2"/>
            </c:manualLayout>
          </c:layout>
          <c:tx>
            <c:rich>
              <a:bodyPr/>
              <a:lstStyle/>
              <a:p>
                <a:r>
                  <a:rPr lang="en-US"/>
                  <a:t>Michigan, 30, 9.49%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2"/>
        <c:dLbl>
          <c:idx val="0"/>
          <c:layout>
            <c:manualLayout>
              <c:x val="4.8590496027304374E-3"/>
              <c:y val="-0.17899283613314332"/>
            </c:manualLayout>
          </c:layout>
          <c:tx>
            <c:rich>
              <a:bodyPr/>
              <a:lstStyle/>
              <a:p>
                <a:r>
                  <a:rPr lang="en-US"/>
                  <a:t>Midwest North, 14, 4.43%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3"/>
        <c:dLbl>
          <c:idx val="0"/>
          <c:layout>
            <c:manualLayout>
              <c:x val="-7.3697199511191819E-3"/>
              <c:y val="0.14043712543244719"/>
            </c:manualLayout>
          </c:layout>
          <c:tx>
            <c:rich>
              <a:bodyPr/>
              <a:lstStyle/>
              <a:p>
                <a:r>
                  <a:rPr lang="en-US"/>
                  <a:t>Midwest South, 10, 3.16%</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4"/>
        <c:dLbl>
          <c:idx val="0"/>
          <c:layout>
            <c:manualLayout>
              <c:x val="-0.12571068913048417"/>
              <c:y val="0.22016899624292849"/>
            </c:manualLayout>
          </c:layout>
          <c:tx>
            <c:rich>
              <a:bodyPr/>
              <a:lstStyle/>
              <a:p>
                <a:r>
                  <a:rPr lang="en-US"/>
                  <a:t>Northeast, 38, 12.03%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5"/>
        <c:dLbl>
          <c:idx val="0"/>
          <c:layout>
            <c:manualLayout>
              <c:x val="0.24560782085327834"/>
              <c:y val="-0.13507914801326251"/>
            </c:manualLayout>
          </c:layout>
          <c:tx>
            <c:rich>
              <a:bodyPr/>
              <a:lstStyle/>
              <a:p>
                <a:r>
                  <a:rPr lang="en-US"/>
                  <a:t>Utah/Idaho, 99, 32.67%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6"/>
        <c:dLbl>
          <c:idx val="0"/>
          <c:layout>
            <c:manualLayout>
              <c:x val="-0.12763086045921493"/>
              <c:y val="-6.8164121166755437E-2"/>
            </c:manualLayout>
          </c:layout>
          <c:tx>
            <c:rich>
              <a:bodyPr/>
              <a:lstStyle/>
              <a:p>
                <a:r>
                  <a:rPr lang="en-US"/>
                  <a:t>Texas - SA/Aus/CC, 11, 3.63%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7"/>
        <c:dLbl>
          <c:idx val="0"/>
          <c:layout>
            <c:manualLayout>
              <c:x val="-0.15072552484782573"/>
              <c:y val="-0.13277097218423564"/>
            </c:manualLayout>
          </c:layout>
          <c:tx>
            <c:rich>
              <a:bodyPr/>
              <a:lstStyle/>
              <a:p>
                <a:r>
                  <a:rPr lang="en-US"/>
                  <a:t>Arizona, 31, 10.23%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8"/>
        <c:dLbl>
          <c:idx val="0"/>
          <c:tx>
            <c:rich>
              <a:bodyPr/>
              <a:lstStyle/>
              <a:p>
                <a:r>
                  <a:rPr lang="en-US"/>
                  <a:t>CO/NM/El Paso, 18, 5.94%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39"/>
        <c:dLbl>
          <c:idx val="0"/>
          <c:layout>
            <c:manualLayout>
              <c:x val="5.6905087460619487E-2"/>
              <c:y val="-0.13281972294596631"/>
            </c:manualLayout>
          </c:layout>
          <c:tx>
            <c:rich>
              <a:bodyPr/>
              <a:lstStyle/>
              <a:p>
                <a:r>
                  <a:rPr lang="en-US"/>
                  <a:t>Hawaii, 1, 0.33%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0"/>
        <c:dLbl>
          <c:idx val="0"/>
          <c:tx>
            <c:rich>
              <a:bodyPr/>
              <a:lstStyle/>
              <a:p>
                <a:r>
                  <a:rPr lang="en-US"/>
                  <a:t>Nevada, 7, 2.31%</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1"/>
        <c:dLbl>
          <c:idx val="0"/>
          <c:layout>
            <c:manualLayout>
              <c:x val="0.1506909269039696"/>
              <c:y val="-8.0346245567567309E-2"/>
            </c:manualLayout>
          </c:layout>
          <c:tx>
            <c:rich>
              <a:bodyPr/>
              <a:lstStyle/>
              <a:p>
                <a:r>
                  <a:rPr lang="en-US"/>
                  <a:t>Los Angeles, 8, 2.64%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2"/>
        <c:dLbl>
          <c:idx val="0"/>
          <c:layout>
            <c:manualLayout>
              <c:x val="-8.7581115774145093E-3"/>
              <c:y val="-9.3450603866472817E-2"/>
            </c:manualLayout>
          </c:layout>
          <c:tx>
            <c:rich>
              <a:bodyPr/>
              <a:lstStyle/>
              <a:p>
                <a:r>
                  <a:rPr lang="en-US"/>
                  <a:t>Northeast Texas, 70, 23.10%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3"/>
        <c:dLbl>
          <c:idx val="0"/>
          <c:layout>
            <c:manualLayout>
              <c:x val="7.7952746605495435E-3"/>
              <c:y val="3.9908448372655426E-2"/>
            </c:manualLayout>
          </c:layout>
          <c:tx>
            <c:rich>
              <a:bodyPr/>
              <a:lstStyle/>
              <a:p>
                <a:r>
                  <a:rPr lang="en-US"/>
                  <a:t>Northern California, 36, 11.88%</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4"/>
        <c:dLbl>
          <c:idx val="0"/>
          <c:layout>
            <c:manualLayout>
              <c:x val="5.2482515809769051E-2"/>
              <c:y val="6.9903985950567876E-2"/>
            </c:manualLayout>
          </c:layout>
          <c:tx>
            <c:rich>
              <a:bodyPr/>
              <a:lstStyle/>
              <a:p>
                <a:r>
                  <a:rPr lang="en-US"/>
                  <a:t>Oregon/Washington/Alaska, 13, 4.29%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5"/>
        <c:dLbl>
          <c:idx val="0"/>
          <c:tx>
            <c:rich>
              <a:bodyPr/>
              <a:lstStyle/>
              <a:p>
                <a:r>
                  <a:rPr lang="en-US"/>
                  <a:t>Southern California, 9, 2.97%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6"/>
        <c:dLbl>
          <c:idx val="0"/>
          <c:layout>
            <c:manualLayout>
              <c:x val="-4.464209656888765E-3"/>
              <c:y val="-0.44111685308075066"/>
            </c:manualLayout>
          </c:layout>
          <c:tx>
            <c:rich>
              <a:bodyPr/>
              <a:lstStyle/>
              <a:p>
                <a:r>
                  <a:rPr lang="en-US"/>
                  <a:t>CarePlus/PR Puerto,</a:t>
                </a:r>
                <a:r>
                  <a:rPr lang="en-US" baseline="0"/>
                  <a:t> </a:t>
                </a:r>
                <a:r>
                  <a:rPr lang="en-US"/>
                  <a:t> 8, 100.00%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7"/>
        <c:marker>
          <c:symbol val="none"/>
        </c:marker>
        <c:dLbl>
          <c:idx val="0"/>
          <c:spPr/>
          <c:txPr>
            <a:bodyPr/>
            <a:lstStyle/>
            <a:p>
              <a:pPr>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8"/>
        <c:dLbl>
          <c:idx val="0"/>
          <c:layout>
            <c:manualLayout>
              <c:x val="-0.15072552484782573"/>
              <c:y val="-0.13277097218423564"/>
            </c:manualLayout>
          </c:layout>
          <c:tx>
            <c:rich>
              <a:bodyPr/>
              <a:lstStyle/>
              <a:p>
                <a:r>
                  <a:rPr lang="en-US"/>
                  <a:t>Arizona, 31, 10.23%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49"/>
        <c:dLbl>
          <c:idx val="0"/>
          <c:tx>
            <c:rich>
              <a:bodyPr/>
              <a:lstStyle/>
              <a:p>
                <a:r>
                  <a:rPr lang="en-US"/>
                  <a:t>CO/NM/El Paso, 18, 5.94%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0"/>
        <c:dLbl>
          <c:idx val="0"/>
          <c:layout>
            <c:manualLayout>
              <c:x val="5.6905087460619487E-2"/>
              <c:y val="-0.13281972294596631"/>
            </c:manualLayout>
          </c:layout>
          <c:tx>
            <c:rich>
              <a:bodyPr/>
              <a:lstStyle/>
              <a:p>
                <a:r>
                  <a:rPr lang="en-US"/>
                  <a:t>Hawaii, 1, 0.33%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1"/>
        <c:dLbl>
          <c:idx val="0"/>
          <c:layout>
            <c:manualLayout>
              <c:x val="0.1506909269039696"/>
              <c:y val="-8.0346245567567309E-2"/>
            </c:manualLayout>
          </c:layout>
          <c:tx>
            <c:rich>
              <a:bodyPr/>
              <a:lstStyle/>
              <a:p>
                <a:r>
                  <a:rPr lang="en-US"/>
                  <a:t>Los Angeles, 8, 2.64%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2"/>
        <c:dLbl>
          <c:idx val="0"/>
          <c:tx>
            <c:rich>
              <a:bodyPr/>
              <a:lstStyle/>
              <a:p>
                <a:r>
                  <a:rPr lang="en-US"/>
                  <a:t>Nevada, 7, 2.31%</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3"/>
        <c:dLbl>
          <c:idx val="0"/>
          <c:layout>
            <c:manualLayout>
              <c:x val="-8.7581115774145093E-3"/>
              <c:y val="-9.3450603866472817E-2"/>
            </c:manualLayout>
          </c:layout>
          <c:tx>
            <c:rich>
              <a:bodyPr/>
              <a:lstStyle/>
              <a:p>
                <a:r>
                  <a:rPr lang="en-US"/>
                  <a:t>Northeast Texas, 70, 23.10%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4"/>
        <c:dLbl>
          <c:idx val="0"/>
          <c:layout>
            <c:manualLayout>
              <c:x val="7.7952746605495435E-3"/>
              <c:y val="3.9908448372655426E-2"/>
            </c:manualLayout>
          </c:layout>
          <c:tx>
            <c:rich>
              <a:bodyPr/>
              <a:lstStyle/>
              <a:p>
                <a:r>
                  <a:rPr lang="en-US"/>
                  <a:t>Northern California, 36, 11.88%</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5"/>
        <c:dLbl>
          <c:idx val="0"/>
          <c:layout>
            <c:manualLayout>
              <c:x val="5.2482515809769051E-2"/>
              <c:y val="6.9903985950567876E-2"/>
            </c:manualLayout>
          </c:layout>
          <c:tx>
            <c:rich>
              <a:bodyPr/>
              <a:lstStyle/>
              <a:p>
                <a:r>
                  <a:rPr lang="en-US"/>
                  <a:t>Oregon/Washington/Alaska, 13, 4.29%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6"/>
        <c:dLbl>
          <c:idx val="0"/>
          <c:tx>
            <c:rich>
              <a:bodyPr/>
              <a:lstStyle/>
              <a:p>
                <a:r>
                  <a:rPr lang="en-US"/>
                  <a:t>Southern California, 9, 2.97%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7"/>
        <c:dLbl>
          <c:idx val="0"/>
          <c:layout>
            <c:manualLayout>
              <c:x val="0.24560782085327834"/>
              <c:y val="-0.13507914801326251"/>
            </c:manualLayout>
          </c:layout>
          <c:tx>
            <c:rich>
              <a:bodyPr/>
              <a:lstStyle/>
              <a:p>
                <a:r>
                  <a:rPr lang="en-US"/>
                  <a:t>Utah/Idaho, 99, 32.67%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8"/>
        <c:dLbl>
          <c:idx val="0"/>
          <c:layout>
            <c:manualLayout>
              <c:x val="-0.12763086045921493"/>
              <c:y val="-6.8164121166755437E-2"/>
            </c:manualLayout>
          </c:layout>
          <c:tx>
            <c:rich>
              <a:bodyPr/>
              <a:lstStyle/>
              <a:p>
                <a:r>
                  <a:rPr lang="en-US"/>
                  <a:t>Texas - SA/Aus/CC, 11, 3.63%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59"/>
        <c:marker>
          <c:symbol val="none"/>
        </c:marker>
        <c:dLbl>
          <c:idx val="0"/>
          <c:spPr/>
          <c:txPr>
            <a:bodyPr/>
            <a:lstStyle/>
            <a:p>
              <a:pPr>
                <a:defRPr/>
              </a:pPr>
              <a:endParaRPr lang="en-US"/>
            </a:p>
          </c:txPr>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0"/>
        <c:dLbl>
          <c:idx val="0"/>
          <c:layout>
            <c:manualLayout>
              <c:x val="-0.15072552484782573"/>
              <c:y val="-0.13277097218423564"/>
            </c:manualLayout>
          </c:layout>
          <c:tx>
            <c:rich>
              <a:bodyPr/>
              <a:lstStyle/>
              <a:p>
                <a:r>
                  <a:rPr lang="en-US"/>
                  <a:t>Arizona, 31, 10.23%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1"/>
        <c:dLbl>
          <c:idx val="0"/>
          <c:tx>
            <c:rich>
              <a:bodyPr/>
              <a:lstStyle/>
              <a:p>
                <a:r>
                  <a:rPr lang="en-US"/>
                  <a:t>CO/NM/El Paso, 18, 5.94%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2"/>
        <c:dLbl>
          <c:idx val="0"/>
          <c:layout>
            <c:manualLayout>
              <c:x val="5.6905087460619487E-2"/>
              <c:y val="-0.13281972294596631"/>
            </c:manualLayout>
          </c:layout>
          <c:tx>
            <c:rich>
              <a:bodyPr/>
              <a:lstStyle/>
              <a:p>
                <a:r>
                  <a:rPr lang="en-US"/>
                  <a:t>Hawaii, 1, 0.33%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3"/>
        <c:dLbl>
          <c:idx val="0"/>
          <c:layout>
            <c:manualLayout>
              <c:x val="0.1506909269039696"/>
              <c:y val="-8.0346245567567309E-2"/>
            </c:manualLayout>
          </c:layout>
          <c:tx>
            <c:rich>
              <a:bodyPr/>
              <a:lstStyle/>
              <a:p>
                <a:r>
                  <a:rPr lang="en-US"/>
                  <a:t>Los Angeles, 8, 2.64%</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4"/>
        <c:dLbl>
          <c:idx val="0"/>
          <c:tx>
            <c:rich>
              <a:bodyPr/>
              <a:lstStyle/>
              <a:p>
                <a:r>
                  <a:rPr lang="en-US"/>
                  <a:t>Nevada, 7, 2.31%</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5"/>
        <c:dLbl>
          <c:idx val="0"/>
          <c:layout>
            <c:manualLayout>
              <c:x val="-8.7581115774145093E-3"/>
              <c:y val="-9.3450603866472817E-2"/>
            </c:manualLayout>
          </c:layout>
          <c:tx>
            <c:rich>
              <a:bodyPr/>
              <a:lstStyle/>
              <a:p>
                <a:r>
                  <a:rPr lang="en-US"/>
                  <a:t>Northeast Texas, 70, 23.10%</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6"/>
        <c:dLbl>
          <c:idx val="0"/>
          <c:layout>
            <c:manualLayout>
              <c:x val="7.7952746605495435E-3"/>
              <c:y val="3.9908448372655426E-2"/>
            </c:manualLayout>
          </c:layout>
          <c:tx>
            <c:rich>
              <a:bodyPr/>
              <a:lstStyle/>
              <a:p>
                <a:r>
                  <a:rPr lang="en-US"/>
                  <a:t>Northern California, 36, 11.88%</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7"/>
        <c:dLbl>
          <c:idx val="0"/>
          <c:layout>
            <c:manualLayout>
              <c:x val="5.2482515809769051E-2"/>
              <c:y val="6.9903985950567876E-2"/>
            </c:manualLayout>
          </c:layout>
          <c:tx>
            <c:rich>
              <a:bodyPr/>
              <a:lstStyle/>
              <a:p>
                <a:r>
                  <a:rPr lang="en-US"/>
                  <a:t>Oregon/Washington/Alaska, 13, 4.29%</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8"/>
        <c:dLbl>
          <c:idx val="0"/>
          <c:tx>
            <c:rich>
              <a:bodyPr/>
              <a:lstStyle/>
              <a:p>
                <a:r>
                  <a:rPr lang="en-US"/>
                  <a:t>Southern California, 9, 2.97%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69"/>
        <c:dLbl>
          <c:idx val="0"/>
          <c:layout>
            <c:manualLayout>
              <c:x val="0.24560782085327834"/>
              <c:y val="-0.13507914801326251"/>
            </c:manualLayout>
          </c:layout>
          <c:tx>
            <c:rich>
              <a:bodyPr/>
              <a:lstStyle/>
              <a:p>
                <a:r>
                  <a:rPr lang="en-US"/>
                  <a:t>Utah/Idaho, 99, 32.67%</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
        <c:idx val="70"/>
        <c:dLbl>
          <c:idx val="0"/>
          <c:layout>
            <c:manualLayout>
              <c:x val="-0.12763086045921493"/>
              <c:y val="-6.8164121166755437E-2"/>
            </c:manualLayout>
          </c:layout>
          <c:tx>
            <c:rich>
              <a:bodyPr/>
              <a:lstStyle/>
              <a:p>
                <a:r>
                  <a:rPr lang="en-US"/>
                  <a:t>Texas - SA/Aus/CC, 11, 3.63%</a:t>
                </a:r>
              </a:p>
            </c:rich>
          </c:tx>
          <c:dLblPos val="bestFit"/>
          <c:showLegendKey val="0"/>
          <c:showVal val="0"/>
          <c:showCatName val="1"/>
          <c:showSerName val="0"/>
          <c:showPercent val="0"/>
          <c:showBubbleSize val="0"/>
          <c:separator> </c:separator>
          <c:extLst>
            <c:ext xmlns:c15="http://schemas.microsoft.com/office/drawing/2012/chart" uri="{CE6537A1-D6FC-4f65-9D91-7224C49458BB}"/>
          </c:extLst>
        </c:dLbl>
      </c:pivotFmt>
    </c:pivotFmts>
    <c:view3D>
      <c:rotX val="30"/>
      <c:rotY val="0"/>
      <c:rAngAx val="0"/>
    </c:view3D>
    <c:floor>
      <c:thickness val="0"/>
    </c:floor>
    <c:sideWall>
      <c:thickness val="0"/>
    </c:sideWall>
    <c:backWall>
      <c:thickness val="0"/>
    </c:backWall>
    <c:plotArea>
      <c:layout>
        <c:manualLayout>
          <c:layoutTarget val="inner"/>
          <c:xMode val="edge"/>
          <c:yMode val="edge"/>
          <c:x val="7.908365620964046E-2"/>
          <c:y val="0.1994877515310586"/>
          <c:w val="0.57001538828973775"/>
          <c:h val="0.51655949256342959"/>
        </c:manualLayout>
      </c:layout>
      <c:pie3DChart>
        <c:varyColors val="1"/>
        <c:ser>
          <c:idx val="0"/>
          <c:order val="0"/>
          <c:tx>
            <c:strRef>
              <c:f>'Chart Data'!$B$1</c:f>
              <c:strCache>
                <c:ptCount val="1"/>
                <c:pt idx="0">
                  <c:v>BasisPercent</c:v>
                </c:pt>
              </c:strCache>
            </c:strRef>
          </c:tx>
          <c:dPt>
            <c:idx val="0"/>
            <c:bubble3D val="0"/>
            <c:spPr>
              <a:solidFill>
                <a:srgbClr val="FF0000"/>
              </a:solidFill>
            </c:spPr>
            <c:extLst>
              <c:ext xmlns:c16="http://schemas.microsoft.com/office/drawing/2014/chart" uri="{C3380CC4-5D6E-409C-BE32-E72D297353CC}">
                <c16:uniqueId val="{00000001-2D82-463A-BEEB-3508CB08C023}"/>
              </c:ext>
            </c:extLst>
          </c:dPt>
          <c:dPt>
            <c:idx val="1"/>
            <c:bubble3D val="0"/>
            <c:spPr>
              <a:solidFill>
                <a:srgbClr val="00B0F0"/>
              </a:solidFill>
            </c:spPr>
            <c:extLst>
              <c:ext xmlns:c16="http://schemas.microsoft.com/office/drawing/2014/chart" uri="{C3380CC4-5D6E-409C-BE32-E72D297353CC}">
                <c16:uniqueId val="{00000003-2D82-463A-BEEB-3508CB08C023}"/>
              </c:ext>
            </c:extLst>
          </c:dPt>
          <c:dPt>
            <c:idx val="2"/>
            <c:bubble3D val="0"/>
            <c:spPr>
              <a:solidFill>
                <a:srgbClr val="FFCC00"/>
              </a:solidFill>
            </c:spPr>
            <c:extLst>
              <c:ext xmlns:c16="http://schemas.microsoft.com/office/drawing/2014/chart" uri="{C3380CC4-5D6E-409C-BE32-E72D297353CC}">
                <c16:uniqueId val="{00000005-2D82-463A-BEEB-3508CB08C023}"/>
              </c:ext>
            </c:extLst>
          </c:dPt>
          <c:dPt>
            <c:idx val="3"/>
            <c:bubble3D val="0"/>
            <c:spPr>
              <a:solidFill>
                <a:srgbClr val="AA005F"/>
              </a:solidFill>
            </c:spPr>
            <c:extLst>
              <c:ext xmlns:c16="http://schemas.microsoft.com/office/drawing/2014/chart" uri="{C3380CC4-5D6E-409C-BE32-E72D297353CC}">
                <c16:uniqueId val="{00000007-2D82-463A-BEEB-3508CB08C023}"/>
              </c:ext>
            </c:extLst>
          </c:dPt>
          <c:dLbls>
            <c:numFmt formatCode="0%" sourceLinked="0"/>
            <c:spPr>
              <a:noFill/>
              <a:ln>
                <a:noFill/>
              </a:ln>
              <a:effectLst/>
            </c:spPr>
            <c:txPr>
              <a:bodyPr/>
              <a:lstStyle/>
              <a:p>
                <a:pPr>
                  <a:defRPr sz="1000">
                    <a:latin typeface="FS Humana" panose="02000506040000020004" pitchFamily="2" charset="0"/>
                  </a:defRPr>
                </a:pPr>
                <a:endParaRPr lang="en-US"/>
              </a:p>
            </c:txPr>
            <c:dLblPos val="outEnd"/>
            <c:showLegendKey val="0"/>
            <c:showVal val="1"/>
            <c:showCatName val="0"/>
            <c:showSerName val="0"/>
            <c:showPercent val="0"/>
            <c:showBubbleSize val="0"/>
            <c:showLeaderLines val="1"/>
            <c:extLst>
              <c:ext xmlns:c15="http://schemas.microsoft.com/office/drawing/2012/chart" uri="{CE6537A1-D6FC-4f65-9D91-7224C49458BB}"/>
            </c:extLst>
          </c:dLbls>
          <c:cat>
            <c:strRef>
              <c:f>'Chart Data'!$A$2:$A$5</c:f>
              <c:strCache>
                <c:ptCount val="4"/>
                <c:pt idx="0">
                  <c:v>Founded</c:v>
                </c:pt>
                <c:pt idx="1">
                  <c:v>Inconclusive</c:v>
                </c:pt>
                <c:pt idx="2">
                  <c:v>Pending</c:v>
                </c:pt>
                <c:pt idx="3">
                  <c:v>Unfounded</c:v>
                </c:pt>
              </c:strCache>
            </c:strRef>
          </c:cat>
          <c:val>
            <c:numRef>
              <c:f>'Chart Data'!$B$2:$B$5</c:f>
              <c:numCache>
                <c:formatCode>0.00%</c:formatCode>
                <c:ptCount val="4"/>
                <c:pt idx="0">
                  <c:v>0.22</c:v>
                </c:pt>
                <c:pt idx="1">
                  <c:v>0.43</c:v>
                </c:pt>
                <c:pt idx="2">
                  <c:v>0.12</c:v>
                </c:pt>
                <c:pt idx="3">
                  <c:v>0.24</c:v>
                </c:pt>
              </c:numCache>
            </c:numRef>
          </c:val>
          <c:extLst>
            <c:ext xmlns:c16="http://schemas.microsoft.com/office/drawing/2014/chart" uri="{C3380CC4-5D6E-409C-BE32-E72D297353CC}">
              <c16:uniqueId val="{00000008-2D82-463A-BEEB-3508CB08C023}"/>
            </c:ext>
          </c:extLst>
        </c:ser>
        <c:dLbls>
          <c:dLblPos val="outEnd"/>
          <c:showLegendKey val="0"/>
          <c:showVal val="1"/>
          <c:showCatName val="0"/>
          <c:showSerName val="0"/>
          <c:showPercent val="0"/>
          <c:showBubbleSize val="0"/>
          <c:showLeaderLines val="1"/>
        </c:dLbls>
      </c:pie3DChart>
    </c:plotArea>
    <c:legend>
      <c:legendPos val="r"/>
      <c:layout>
        <c:manualLayout>
          <c:xMode val="edge"/>
          <c:yMode val="edge"/>
          <c:x val="0.6231330132300531"/>
          <c:y val="7.1171007470220052E-2"/>
          <c:w val="0.24915343915343915"/>
          <c:h val="0.85288915808600851"/>
        </c:manualLayout>
      </c:layout>
      <c:overlay val="0"/>
      <c:txPr>
        <a:bodyPr/>
        <a:lstStyle/>
        <a:p>
          <a:pPr>
            <a:defRPr sz="1000">
              <a:latin typeface="FS Humana" panose="02000506040000020004" pitchFamily="2" charset="0"/>
            </a:defRPr>
          </a:pPr>
          <a:endParaRPr lang="en-US"/>
        </a:p>
      </c:txPr>
    </c:legend>
    <c:plotVisOnly val="1"/>
    <c:dispBlanksAs val="gap"/>
    <c:showDLblsOverMax val="0"/>
  </c:chart>
  <c:txPr>
    <a:bodyPr/>
    <a:lstStyle/>
    <a:p>
      <a:pPr>
        <a:defRPr sz="1800"/>
      </a:pPr>
      <a:endParaRPr lang="en-US"/>
    </a:p>
  </c:txPr>
  <c:externalData r:id="rId1">
    <c:autoUpdate val="0"/>
  </c:externalData>
  <c:extLst/>
</c:chartSpace>
</file>

<file path=ppt/diagrams/_rels/data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image" Target="../media/image72.png"/><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diagrams/_rels/data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image" Target="../media/image72.png"/><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7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2DAB10-A227-42C2-8EF8-CB0C0226482D}" type="doc">
      <dgm:prSet loTypeId="urn:microsoft.com/office/officeart/2005/8/layout/pyramid1" loCatId="pyramid" qsTypeId="urn:microsoft.com/office/officeart/2005/8/quickstyle/simple1" qsCatId="simple" csTypeId="urn:microsoft.com/office/officeart/2005/8/colors/accent1_2" csCatId="accent1" phldr="1"/>
      <dgm:spPr/>
    </dgm:pt>
    <dgm:pt modelId="{1538C48A-A884-4829-A698-257DEB45B33B}">
      <dgm:prSet phldrT="[Text]" custT="1"/>
      <dgm:spPr>
        <a:gradFill flip="none" rotWithShape="0">
          <a:gsLst>
            <a:gs pos="0">
              <a:srgbClr val="AA005F">
                <a:shade val="30000"/>
                <a:satMod val="115000"/>
              </a:srgbClr>
            </a:gs>
            <a:gs pos="50000">
              <a:srgbClr val="AA005F">
                <a:shade val="67500"/>
                <a:satMod val="115000"/>
              </a:srgbClr>
            </a:gs>
            <a:gs pos="100000">
              <a:srgbClr val="AA005F">
                <a:shade val="100000"/>
                <a:satMod val="115000"/>
              </a:srgbClr>
            </a:gs>
          </a:gsLst>
          <a:lin ang="8100000" scaled="1"/>
          <a:tileRect/>
        </a:gradFill>
      </dgm:spPr>
      <dgm:t>
        <a:bodyPr/>
        <a:lstStyle/>
        <a:p>
          <a:r>
            <a:rPr lang="en-US" sz="800" dirty="0" smtClean="0">
              <a:solidFill>
                <a:srgbClr val="F8F8F3"/>
              </a:solidFill>
            </a:rPr>
            <a:t> </a:t>
          </a:r>
        </a:p>
        <a:p>
          <a:endParaRPr lang="en-US" sz="1800" dirty="0">
            <a:solidFill>
              <a:srgbClr val="F8F8F3"/>
            </a:solidFill>
          </a:endParaRPr>
        </a:p>
      </dgm:t>
    </dgm:pt>
    <dgm:pt modelId="{26755DA2-028F-4B05-8DE4-62646B2C8D67}" type="sibTrans" cxnId="{C2298BE5-DA1E-4C81-8EBF-FA970BAECE3F}">
      <dgm:prSet/>
      <dgm:spPr/>
      <dgm:t>
        <a:bodyPr/>
        <a:lstStyle/>
        <a:p>
          <a:endParaRPr lang="en-US"/>
        </a:p>
      </dgm:t>
    </dgm:pt>
    <dgm:pt modelId="{E76A1DCE-9DAB-49C1-938C-B445A77746FF}" type="parTrans" cxnId="{C2298BE5-DA1E-4C81-8EBF-FA970BAECE3F}">
      <dgm:prSet/>
      <dgm:spPr/>
      <dgm:t>
        <a:bodyPr/>
        <a:lstStyle/>
        <a:p>
          <a:endParaRPr lang="en-US"/>
        </a:p>
      </dgm:t>
    </dgm:pt>
    <dgm:pt modelId="{0AA61D22-E2DF-490B-882B-DC1C4118E2E6}">
      <dgm:prSet custT="1"/>
      <dgm:spPr>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2700000" scaled="1"/>
          <a:tileRect/>
        </a:gradFill>
      </dgm:spPr>
      <dgm:t>
        <a:bodyPr/>
        <a:lstStyle/>
        <a:p>
          <a:endParaRPr lang="en-US" sz="1800" dirty="0">
            <a:solidFill>
              <a:srgbClr val="F8F8F3"/>
            </a:solidFill>
          </a:endParaRPr>
        </a:p>
      </dgm:t>
    </dgm:pt>
    <dgm:pt modelId="{906F87CB-A7FE-4CE9-86F1-EF842B9DA713}" type="sibTrans" cxnId="{0D40FD33-C853-41E3-A59D-D5A978E1266D}">
      <dgm:prSet/>
      <dgm:spPr/>
      <dgm:t>
        <a:bodyPr/>
        <a:lstStyle/>
        <a:p>
          <a:endParaRPr lang="en-US"/>
        </a:p>
      </dgm:t>
    </dgm:pt>
    <dgm:pt modelId="{E25593B5-F8E1-4E0E-9F03-31925B91093F}" type="parTrans" cxnId="{0D40FD33-C853-41E3-A59D-D5A978E1266D}">
      <dgm:prSet/>
      <dgm:spPr/>
      <dgm:t>
        <a:bodyPr/>
        <a:lstStyle/>
        <a:p>
          <a:endParaRPr lang="en-US"/>
        </a:p>
      </dgm:t>
    </dgm:pt>
    <dgm:pt modelId="{BBDFE59B-8006-470A-91A1-49E3363156D2}">
      <dgm:prSet custT="1"/>
      <dgm:spPr>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2700000" scaled="1"/>
          <a:tileRect/>
        </a:gradFill>
      </dgm:spPr>
      <dgm:t>
        <a:bodyPr/>
        <a:lstStyle/>
        <a:p>
          <a:endParaRPr lang="en-US" sz="1800" dirty="0">
            <a:solidFill>
              <a:srgbClr val="F8F8F3"/>
            </a:solidFill>
          </a:endParaRPr>
        </a:p>
      </dgm:t>
    </dgm:pt>
    <dgm:pt modelId="{53D3D67C-9859-4D3B-B8A9-39534A027A1B}" type="sibTrans" cxnId="{48AE908C-29B2-4655-9279-3EB3349ECA6D}">
      <dgm:prSet/>
      <dgm:spPr/>
      <dgm:t>
        <a:bodyPr/>
        <a:lstStyle/>
        <a:p>
          <a:endParaRPr lang="en-US"/>
        </a:p>
      </dgm:t>
    </dgm:pt>
    <dgm:pt modelId="{4CFEE690-9F5B-4FE2-A448-5225A258D19B}" type="parTrans" cxnId="{48AE908C-29B2-4655-9279-3EB3349ECA6D}">
      <dgm:prSet/>
      <dgm:spPr/>
      <dgm:t>
        <a:bodyPr/>
        <a:lstStyle/>
        <a:p>
          <a:endParaRPr lang="en-US"/>
        </a:p>
      </dgm:t>
    </dgm:pt>
    <dgm:pt modelId="{833758EB-767A-4E00-8EC9-AA049AEF7EF1}">
      <dgm:prSet custT="1"/>
      <dgm:spPr>
        <a:gradFill flip="none" rotWithShape="0">
          <a:gsLst>
            <a:gs pos="0">
              <a:srgbClr val="AA005F">
                <a:shade val="30000"/>
                <a:satMod val="115000"/>
              </a:srgbClr>
            </a:gs>
            <a:gs pos="50000">
              <a:srgbClr val="AA005F">
                <a:shade val="67500"/>
                <a:satMod val="115000"/>
              </a:srgbClr>
            </a:gs>
            <a:gs pos="100000">
              <a:srgbClr val="AA005F">
                <a:shade val="100000"/>
                <a:satMod val="115000"/>
              </a:srgbClr>
            </a:gs>
          </a:gsLst>
          <a:lin ang="8100000" scaled="1"/>
          <a:tileRect/>
        </a:gradFill>
      </dgm:spPr>
      <dgm:t>
        <a:bodyPr/>
        <a:lstStyle/>
        <a:p>
          <a:endParaRPr lang="en-US" sz="1800" dirty="0">
            <a:solidFill>
              <a:srgbClr val="F8F8F3"/>
            </a:solidFill>
          </a:endParaRPr>
        </a:p>
      </dgm:t>
    </dgm:pt>
    <dgm:pt modelId="{98866164-E63F-4C0E-86E0-9B0856A268A3}" type="sibTrans" cxnId="{B987257B-798C-45E6-A8F9-5C813108E96B}">
      <dgm:prSet/>
      <dgm:spPr/>
      <dgm:t>
        <a:bodyPr/>
        <a:lstStyle/>
        <a:p>
          <a:endParaRPr lang="en-US"/>
        </a:p>
      </dgm:t>
    </dgm:pt>
    <dgm:pt modelId="{7D889CBB-7E34-4D3C-9A82-48FE63483662}" type="parTrans" cxnId="{B987257B-798C-45E6-A8F9-5C813108E96B}">
      <dgm:prSet/>
      <dgm:spPr/>
      <dgm:t>
        <a:bodyPr/>
        <a:lstStyle/>
        <a:p>
          <a:endParaRPr lang="en-US"/>
        </a:p>
      </dgm:t>
    </dgm:pt>
    <dgm:pt modelId="{26F3A645-9BB4-4136-BEB1-7154C6B340EC}">
      <dgm:prSet custT="1"/>
      <dgm:spPr>
        <a:gradFill flip="none" rotWithShape="0">
          <a:gsLst>
            <a:gs pos="0">
              <a:srgbClr val="AA005F">
                <a:shade val="30000"/>
                <a:satMod val="115000"/>
              </a:srgbClr>
            </a:gs>
            <a:gs pos="50000">
              <a:srgbClr val="AA005F">
                <a:shade val="67500"/>
                <a:satMod val="115000"/>
              </a:srgbClr>
            </a:gs>
            <a:gs pos="100000">
              <a:srgbClr val="AA005F">
                <a:shade val="100000"/>
                <a:satMod val="115000"/>
              </a:srgbClr>
            </a:gs>
          </a:gsLst>
          <a:lin ang="8100000" scaled="1"/>
          <a:tileRect/>
        </a:gradFill>
      </dgm:spPr>
      <dgm:t>
        <a:bodyPr/>
        <a:lstStyle/>
        <a:p>
          <a:endParaRPr lang="en-US" sz="1800" dirty="0">
            <a:solidFill>
              <a:srgbClr val="F8F8F3"/>
            </a:solidFill>
          </a:endParaRPr>
        </a:p>
      </dgm:t>
    </dgm:pt>
    <dgm:pt modelId="{87CCC320-36B0-45EA-A8D4-4B7F273C5AD3}" type="sibTrans" cxnId="{3F195711-6E00-4328-87E5-854D742ADB98}">
      <dgm:prSet/>
      <dgm:spPr/>
      <dgm:t>
        <a:bodyPr/>
        <a:lstStyle/>
        <a:p>
          <a:endParaRPr lang="en-US"/>
        </a:p>
      </dgm:t>
    </dgm:pt>
    <dgm:pt modelId="{E089E764-F1E6-4B9C-9172-D73AFA94CF42}" type="parTrans" cxnId="{3F195711-6E00-4328-87E5-854D742ADB98}">
      <dgm:prSet/>
      <dgm:spPr/>
      <dgm:t>
        <a:bodyPr/>
        <a:lstStyle/>
        <a:p>
          <a:endParaRPr lang="en-US"/>
        </a:p>
      </dgm:t>
    </dgm:pt>
    <dgm:pt modelId="{525F36AA-C705-4318-AD4E-D9CC81669446}" type="pres">
      <dgm:prSet presAssocID="{4A2DAB10-A227-42C2-8EF8-CB0C0226482D}" presName="Name0" presStyleCnt="0">
        <dgm:presLayoutVars>
          <dgm:dir/>
          <dgm:animLvl val="lvl"/>
          <dgm:resizeHandles val="exact"/>
        </dgm:presLayoutVars>
      </dgm:prSet>
      <dgm:spPr/>
    </dgm:pt>
    <dgm:pt modelId="{89BACBCA-5D8C-46A8-83B0-FD0AEC0459C5}" type="pres">
      <dgm:prSet presAssocID="{1538C48A-A884-4829-A698-257DEB45B33B}" presName="Name8" presStyleCnt="0"/>
      <dgm:spPr/>
    </dgm:pt>
    <dgm:pt modelId="{982F2977-E38E-4F35-A206-BC34D3C51693}" type="pres">
      <dgm:prSet presAssocID="{1538C48A-A884-4829-A698-257DEB45B33B}" presName="level" presStyleLbl="node1" presStyleIdx="0" presStyleCnt="5">
        <dgm:presLayoutVars>
          <dgm:chMax val="1"/>
          <dgm:bulletEnabled val="1"/>
        </dgm:presLayoutVars>
      </dgm:prSet>
      <dgm:spPr/>
      <dgm:t>
        <a:bodyPr/>
        <a:lstStyle/>
        <a:p>
          <a:endParaRPr lang="en-US"/>
        </a:p>
      </dgm:t>
    </dgm:pt>
    <dgm:pt modelId="{7858997C-76D3-4B82-AF82-A74F41412DDF}" type="pres">
      <dgm:prSet presAssocID="{1538C48A-A884-4829-A698-257DEB45B33B}" presName="levelTx" presStyleLbl="revTx" presStyleIdx="0" presStyleCnt="0">
        <dgm:presLayoutVars>
          <dgm:chMax val="1"/>
          <dgm:bulletEnabled val="1"/>
        </dgm:presLayoutVars>
      </dgm:prSet>
      <dgm:spPr/>
      <dgm:t>
        <a:bodyPr/>
        <a:lstStyle/>
        <a:p>
          <a:endParaRPr lang="en-US"/>
        </a:p>
      </dgm:t>
    </dgm:pt>
    <dgm:pt modelId="{C1C6354E-73E9-4A72-8CB2-96CDE0BDD588}" type="pres">
      <dgm:prSet presAssocID="{26F3A645-9BB4-4136-BEB1-7154C6B340EC}" presName="Name8" presStyleCnt="0"/>
      <dgm:spPr/>
    </dgm:pt>
    <dgm:pt modelId="{B2529DD0-E9DB-49D2-B5F1-DD7598967851}" type="pres">
      <dgm:prSet presAssocID="{26F3A645-9BB4-4136-BEB1-7154C6B340EC}" presName="level" presStyleLbl="node1" presStyleIdx="1" presStyleCnt="5">
        <dgm:presLayoutVars>
          <dgm:chMax val="1"/>
          <dgm:bulletEnabled val="1"/>
        </dgm:presLayoutVars>
      </dgm:prSet>
      <dgm:spPr/>
      <dgm:t>
        <a:bodyPr/>
        <a:lstStyle/>
        <a:p>
          <a:endParaRPr lang="en-US"/>
        </a:p>
      </dgm:t>
    </dgm:pt>
    <dgm:pt modelId="{9A1057BF-364D-448B-B8DD-B8D61E6A1083}" type="pres">
      <dgm:prSet presAssocID="{26F3A645-9BB4-4136-BEB1-7154C6B340EC}" presName="levelTx" presStyleLbl="revTx" presStyleIdx="0" presStyleCnt="0">
        <dgm:presLayoutVars>
          <dgm:chMax val="1"/>
          <dgm:bulletEnabled val="1"/>
        </dgm:presLayoutVars>
      </dgm:prSet>
      <dgm:spPr/>
      <dgm:t>
        <a:bodyPr/>
        <a:lstStyle/>
        <a:p>
          <a:endParaRPr lang="en-US"/>
        </a:p>
      </dgm:t>
    </dgm:pt>
    <dgm:pt modelId="{2DA48DD4-15B3-40D9-BFFA-1939B5F9BE07}" type="pres">
      <dgm:prSet presAssocID="{833758EB-767A-4E00-8EC9-AA049AEF7EF1}" presName="Name8" presStyleCnt="0"/>
      <dgm:spPr/>
    </dgm:pt>
    <dgm:pt modelId="{EED26E98-E04A-43DF-9E6F-98FEBC970C73}" type="pres">
      <dgm:prSet presAssocID="{833758EB-767A-4E00-8EC9-AA049AEF7EF1}" presName="level" presStyleLbl="node1" presStyleIdx="2" presStyleCnt="5">
        <dgm:presLayoutVars>
          <dgm:chMax val="1"/>
          <dgm:bulletEnabled val="1"/>
        </dgm:presLayoutVars>
      </dgm:prSet>
      <dgm:spPr/>
      <dgm:t>
        <a:bodyPr/>
        <a:lstStyle/>
        <a:p>
          <a:endParaRPr lang="en-US"/>
        </a:p>
      </dgm:t>
    </dgm:pt>
    <dgm:pt modelId="{E6DA8F68-EE29-422E-85FC-41D4A76A0A3E}" type="pres">
      <dgm:prSet presAssocID="{833758EB-767A-4E00-8EC9-AA049AEF7EF1}" presName="levelTx" presStyleLbl="revTx" presStyleIdx="0" presStyleCnt="0">
        <dgm:presLayoutVars>
          <dgm:chMax val="1"/>
          <dgm:bulletEnabled val="1"/>
        </dgm:presLayoutVars>
      </dgm:prSet>
      <dgm:spPr/>
      <dgm:t>
        <a:bodyPr/>
        <a:lstStyle/>
        <a:p>
          <a:endParaRPr lang="en-US"/>
        </a:p>
      </dgm:t>
    </dgm:pt>
    <dgm:pt modelId="{E5435C62-2634-4DF9-BEFF-6A2DCEE7B3CB}" type="pres">
      <dgm:prSet presAssocID="{BBDFE59B-8006-470A-91A1-49E3363156D2}" presName="Name8" presStyleCnt="0"/>
      <dgm:spPr/>
    </dgm:pt>
    <dgm:pt modelId="{2DEEACEB-FD97-4A81-91C5-F5B9C71A1DB8}" type="pres">
      <dgm:prSet presAssocID="{BBDFE59B-8006-470A-91A1-49E3363156D2}" presName="level" presStyleLbl="node1" presStyleIdx="3" presStyleCnt="5">
        <dgm:presLayoutVars>
          <dgm:chMax val="1"/>
          <dgm:bulletEnabled val="1"/>
        </dgm:presLayoutVars>
      </dgm:prSet>
      <dgm:spPr/>
      <dgm:t>
        <a:bodyPr/>
        <a:lstStyle/>
        <a:p>
          <a:endParaRPr lang="en-US"/>
        </a:p>
      </dgm:t>
    </dgm:pt>
    <dgm:pt modelId="{43717093-1D33-4C64-86AC-01A91FFBC45A}" type="pres">
      <dgm:prSet presAssocID="{BBDFE59B-8006-470A-91A1-49E3363156D2}" presName="levelTx" presStyleLbl="revTx" presStyleIdx="0" presStyleCnt="0">
        <dgm:presLayoutVars>
          <dgm:chMax val="1"/>
          <dgm:bulletEnabled val="1"/>
        </dgm:presLayoutVars>
      </dgm:prSet>
      <dgm:spPr/>
      <dgm:t>
        <a:bodyPr/>
        <a:lstStyle/>
        <a:p>
          <a:endParaRPr lang="en-US"/>
        </a:p>
      </dgm:t>
    </dgm:pt>
    <dgm:pt modelId="{EFAF20B8-6AED-4C92-81A6-7140F960F133}" type="pres">
      <dgm:prSet presAssocID="{0AA61D22-E2DF-490B-882B-DC1C4118E2E6}" presName="Name8" presStyleCnt="0"/>
      <dgm:spPr/>
    </dgm:pt>
    <dgm:pt modelId="{1D043F7B-D070-4418-B627-BF267A5F436E}" type="pres">
      <dgm:prSet presAssocID="{0AA61D22-E2DF-490B-882B-DC1C4118E2E6}" presName="level" presStyleLbl="node1" presStyleIdx="4" presStyleCnt="5">
        <dgm:presLayoutVars>
          <dgm:chMax val="1"/>
          <dgm:bulletEnabled val="1"/>
        </dgm:presLayoutVars>
      </dgm:prSet>
      <dgm:spPr/>
      <dgm:t>
        <a:bodyPr/>
        <a:lstStyle/>
        <a:p>
          <a:endParaRPr lang="en-US"/>
        </a:p>
      </dgm:t>
    </dgm:pt>
    <dgm:pt modelId="{A238FD8A-1C99-40EC-B279-567ADD271CC8}" type="pres">
      <dgm:prSet presAssocID="{0AA61D22-E2DF-490B-882B-DC1C4118E2E6}" presName="levelTx" presStyleLbl="revTx" presStyleIdx="0" presStyleCnt="0">
        <dgm:presLayoutVars>
          <dgm:chMax val="1"/>
          <dgm:bulletEnabled val="1"/>
        </dgm:presLayoutVars>
      </dgm:prSet>
      <dgm:spPr/>
      <dgm:t>
        <a:bodyPr/>
        <a:lstStyle/>
        <a:p>
          <a:endParaRPr lang="en-US"/>
        </a:p>
      </dgm:t>
    </dgm:pt>
  </dgm:ptLst>
  <dgm:cxnLst>
    <dgm:cxn modelId="{0D40FD33-C853-41E3-A59D-D5A978E1266D}" srcId="{4A2DAB10-A227-42C2-8EF8-CB0C0226482D}" destId="{0AA61D22-E2DF-490B-882B-DC1C4118E2E6}" srcOrd="4" destOrd="0" parTransId="{E25593B5-F8E1-4E0E-9F03-31925B91093F}" sibTransId="{906F87CB-A7FE-4CE9-86F1-EF842B9DA713}"/>
    <dgm:cxn modelId="{A8AA6394-7272-4EA0-950F-755E3A96BE1D}" type="presOf" srcId="{0AA61D22-E2DF-490B-882B-DC1C4118E2E6}" destId="{1D043F7B-D070-4418-B627-BF267A5F436E}" srcOrd="0" destOrd="0" presId="urn:microsoft.com/office/officeart/2005/8/layout/pyramid1"/>
    <dgm:cxn modelId="{49A9A3BA-72D4-4708-B8DD-288257A0F0AB}" type="presOf" srcId="{1538C48A-A884-4829-A698-257DEB45B33B}" destId="{982F2977-E38E-4F35-A206-BC34D3C51693}" srcOrd="0" destOrd="0" presId="urn:microsoft.com/office/officeart/2005/8/layout/pyramid1"/>
    <dgm:cxn modelId="{2B6F0981-C6B7-4BBD-84BE-4B002FF97FBF}" type="presOf" srcId="{4A2DAB10-A227-42C2-8EF8-CB0C0226482D}" destId="{525F36AA-C705-4318-AD4E-D9CC81669446}" srcOrd="0" destOrd="0" presId="urn:microsoft.com/office/officeart/2005/8/layout/pyramid1"/>
    <dgm:cxn modelId="{AE344DD8-DC4D-4FAC-81FA-0938621D91CD}" type="presOf" srcId="{BBDFE59B-8006-470A-91A1-49E3363156D2}" destId="{2DEEACEB-FD97-4A81-91C5-F5B9C71A1DB8}" srcOrd="0" destOrd="0" presId="urn:microsoft.com/office/officeart/2005/8/layout/pyramid1"/>
    <dgm:cxn modelId="{3F195711-6E00-4328-87E5-854D742ADB98}" srcId="{4A2DAB10-A227-42C2-8EF8-CB0C0226482D}" destId="{26F3A645-9BB4-4136-BEB1-7154C6B340EC}" srcOrd="1" destOrd="0" parTransId="{E089E764-F1E6-4B9C-9172-D73AFA94CF42}" sibTransId="{87CCC320-36B0-45EA-A8D4-4B7F273C5AD3}"/>
    <dgm:cxn modelId="{4A192756-1887-44BA-8B2F-99388569929E}" type="presOf" srcId="{0AA61D22-E2DF-490B-882B-DC1C4118E2E6}" destId="{A238FD8A-1C99-40EC-B279-567ADD271CC8}" srcOrd="1" destOrd="0" presId="urn:microsoft.com/office/officeart/2005/8/layout/pyramid1"/>
    <dgm:cxn modelId="{79C6D294-8C67-4E1F-888E-EE482475CFB7}" type="presOf" srcId="{833758EB-767A-4E00-8EC9-AA049AEF7EF1}" destId="{E6DA8F68-EE29-422E-85FC-41D4A76A0A3E}" srcOrd="1" destOrd="0" presId="urn:microsoft.com/office/officeart/2005/8/layout/pyramid1"/>
    <dgm:cxn modelId="{4D733C38-568F-4F2E-9950-C7ACB2271DC9}" type="presOf" srcId="{26F3A645-9BB4-4136-BEB1-7154C6B340EC}" destId="{9A1057BF-364D-448B-B8DD-B8D61E6A1083}" srcOrd="1" destOrd="0" presId="urn:microsoft.com/office/officeart/2005/8/layout/pyramid1"/>
    <dgm:cxn modelId="{BAE3D5AC-7893-4A46-A5E3-E5B9968C9CF7}" type="presOf" srcId="{26F3A645-9BB4-4136-BEB1-7154C6B340EC}" destId="{B2529DD0-E9DB-49D2-B5F1-DD7598967851}" srcOrd="0" destOrd="0" presId="urn:microsoft.com/office/officeart/2005/8/layout/pyramid1"/>
    <dgm:cxn modelId="{B987257B-798C-45E6-A8F9-5C813108E96B}" srcId="{4A2DAB10-A227-42C2-8EF8-CB0C0226482D}" destId="{833758EB-767A-4E00-8EC9-AA049AEF7EF1}" srcOrd="2" destOrd="0" parTransId="{7D889CBB-7E34-4D3C-9A82-48FE63483662}" sibTransId="{98866164-E63F-4C0E-86E0-9B0856A268A3}"/>
    <dgm:cxn modelId="{48AE908C-29B2-4655-9279-3EB3349ECA6D}" srcId="{4A2DAB10-A227-42C2-8EF8-CB0C0226482D}" destId="{BBDFE59B-8006-470A-91A1-49E3363156D2}" srcOrd="3" destOrd="0" parTransId="{4CFEE690-9F5B-4FE2-A448-5225A258D19B}" sibTransId="{53D3D67C-9859-4D3B-B8A9-39534A027A1B}"/>
    <dgm:cxn modelId="{CB8FCCD8-1D2B-46BA-88DD-6B494A25234D}" type="presOf" srcId="{BBDFE59B-8006-470A-91A1-49E3363156D2}" destId="{43717093-1D33-4C64-86AC-01A91FFBC45A}" srcOrd="1" destOrd="0" presId="urn:microsoft.com/office/officeart/2005/8/layout/pyramid1"/>
    <dgm:cxn modelId="{23EF9AA9-986F-4866-9674-4FAA704A738A}" type="presOf" srcId="{833758EB-767A-4E00-8EC9-AA049AEF7EF1}" destId="{EED26E98-E04A-43DF-9E6F-98FEBC970C73}" srcOrd="0" destOrd="0" presId="urn:microsoft.com/office/officeart/2005/8/layout/pyramid1"/>
    <dgm:cxn modelId="{812983CE-AAFE-4B60-B935-555706C3C0A7}" type="presOf" srcId="{1538C48A-A884-4829-A698-257DEB45B33B}" destId="{7858997C-76D3-4B82-AF82-A74F41412DDF}" srcOrd="1" destOrd="0" presId="urn:microsoft.com/office/officeart/2005/8/layout/pyramid1"/>
    <dgm:cxn modelId="{C2298BE5-DA1E-4C81-8EBF-FA970BAECE3F}" srcId="{4A2DAB10-A227-42C2-8EF8-CB0C0226482D}" destId="{1538C48A-A884-4829-A698-257DEB45B33B}" srcOrd="0" destOrd="0" parTransId="{E76A1DCE-9DAB-49C1-938C-B445A77746FF}" sibTransId="{26755DA2-028F-4B05-8DE4-62646B2C8D67}"/>
    <dgm:cxn modelId="{7D4C8D6E-577F-4CDC-A476-48CD0704A2FC}" type="presParOf" srcId="{525F36AA-C705-4318-AD4E-D9CC81669446}" destId="{89BACBCA-5D8C-46A8-83B0-FD0AEC0459C5}" srcOrd="0" destOrd="0" presId="urn:microsoft.com/office/officeart/2005/8/layout/pyramid1"/>
    <dgm:cxn modelId="{96D437F5-EB43-47E7-A220-B633328BE3AB}" type="presParOf" srcId="{89BACBCA-5D8C-46A8-83B0-FD0AEC0459C5}" destId="{982F2977-E38E-4F35-A206-BC34D3C51693}" srcOrd="0" destOrd="0" presId="urn:microsoft.com/office/officeart/2005/8/layout/pyramid1"/>
    <dgm:cxn modelId="{B196C32A-57E1-4CDB-808F-CC99BB2D300F}" type="presParOf" srcId="{89BACBCA-5D8C-46A8-83B0-FD0AEC0459C5}" destId="{7858997C-76D3-4B82-AF82-A74F41412DDF}" srcOrd="1" destOrd="0" presId="urn:microsoft.com/office/officeart/2005/8/layout/pyramid1"/>
    <dgm:cxn modelId="{00EA2647-E261-43F5-926C-44F54258D1F0}" type="presParOf" srcId="{525F36AA-C705-4318-AD4E-D9CC81669446}" destId="{C1C6354E-73E9-4A72-8CB2-96CDE0BDD588}" srcOrd="1" destOrd="0" presId="urn:microsoft.com/office/officeart/2005/8/layout/pyramid1"/>
    <dgm:cxn modelId="{321A6793-57E4-4A8F-B73F-FAB6E7F68638}" type="presParOf" srcId="{C1C6354E-73E9-4A72-8CB2-96CDE0BDD588}" destId="{B2529DD0-E9DB-49D2-B5F1-DD7598967851}" srcOrd="0" destOrd="0" presId="urn:microsoft.com/office/officeart/2005/8/layout/pyramid1"/>
    <dgm:cxn modelId="{C259A544-C434-4B82-B40A-9D032BE9893F}" type="presParOf" srcId="{C1C6354E-73E9-4A72-8CB2-96CDE0BDD588}" destId="{9A1057BF-364D-448B-B8DD-B8D61E6A1083}" srcOrd="1" destOrd="0" presId="urn:microsoft.com/office/officeart/2005/8/layout/pyramid1"/>
    <dgm:cxn modelId="{7EB2741C-25A1-40EB-B81E-82F5B050E8F7}" type="presParOf" srcId="{525F36AA-C705-4318-AD4E-D9CC81669446}" destId="{2DA48DD4-15B3-40D9-BFFA-1939B5F9BE07}" srcOrd="2" destOrd="0" presId="urn:microsoft.com/office/officeart/2005/8/layout/pyramid1"/>
    <dgm:cxn modelId="{45AEA928-55C7-4D8C-AF9C-8D310C64D47D}" type="presParOf" srcId="{2DA48DD4-15B3-40D9-BFFA-1939B5F9BE07}" destId="{EED26E98-E04A-43DF-9E6F-98FEBC970C73}" srcOrd="0" destOrd="0" presId="urn:microsoft.com/office/officeart/2005/8/layout/pyramid1"/>
    <dgm:cxn modelId="{B3BE5406-5496-414A-AF38-7CF4D69C2F71}" type="presParOf" srcId="{2DA48DD4-15B3-40D9-BFFA-1939B5F9BE07}" destId="{E6DA8F68-EE29-422E-85FC-41D4A76A0A3E}" srcOrd="1" destOrd="0" presId="urn:microsoft.com/office/officeart/2005/8/layout/pyramid1"/>
    <dgm:cxn modelId="{197FF6A8-86A5-43BA-9C1A-D4E056C87D36}" type="presParOf" srcId="{525F36AA-C705-4318-AD4E-D9CC81669446}" destId="{E5435C62-2634-4DF9-BEFF-6A2DCEE7B3CB}" srcOrd="3" destOrd="0" presId="urn:microsoft.com/office/officeart/2005/8/layout/pyramid1"/>
    <dgm:cxn modelId="{4227488D-E332-443F-921F-BDD4CE53E019}" type="presParOf" srcId="{E5435C62-2634-4DF9-BEFF-6A2DCEE7B3CB}" destId="{2DEEACEB-FD97-4A81-91C5-F5B9C71A1DB8}" srcOrd="0" destOrd="0" presId="urn:microsoft.com/office/officeart/2005/8/layout/pyramid1"/>
    <dgm:cxn modelId="{463E0F38-ECE9-423C-B0EB-1F1A839548E3}" type="presParOf" srcId="{E5435C62-2634-4DF9-BEFF-6A2DCEE7B3CB}" destId="{43717093-1D33-4C64-86AC-01A91FFBC45A}" srcOrd="1" destOrd="0" presId="urn:microsoft.com/office/officeart/2005/8/layout/pyramid1"/>
    <dgm:cxn modelId="{9B095932-2325-42A3-BB57-33ABD13BFED6}" type="presParOf" srcId="{525F36AA-C705-4318-AD4E-D9CC81669446}" destId="{EFAF20B8-6AED-4C92-81A6-7140F960F133}" srcOrd="4" destOrd="0" presId="urn:microsoft.com/office/officeart/2005/8/layout/pyramid1"/>
    <dgm:cxn modelId="{BFED104D-2322-4DA8-BEF6-98F9CE5CABFD}" type="presParOf" srcId="{EFAF20B8-6AED-4C92-81A6-7140F960F133}" destId="{1D043F7B-D070-4418-B627-BF267A5F436E}" srcOrd="0" destOrd="0" presId="urn:microsoft.com/office/officeart/2005/8/layout/pyramid1"/>
    <dgm:cxn modelId="{24F6DEB6-7A14-4F9A-8B97-EB19BD0FFFD9}" type="presParOf" srcId="{EFAF20B8-6AED-4C92-81A6-7140F960F133}" destId="{A238FD8A-1C99-40EC-B279-567ADD271CC8}"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AF00ED-2282-4476-A8FC-3D1349F1296C}" type="doc">
      <dgm:prSet loTypeId="urn:microsoft.com/office/officeart/2005/8/layout/pyramid3" loCatId="pyramid" qsTypeId="urn:microsoft.com/office/officeart/2005/8/quickstyle/simple1" qsCatId="simple" csTypeId="urn:microsoft.com/office/officeart/2005/8/colors/accent1_2" csCatId="accent1" phldr="1"/>
      <dgm:spPr/>
    </dgm:pt>
    <dgm:pt modelId="{CC91B4FB-5976-4644-A6D0-37F21411B669}">
      <dgm:prSet phldrT="[Text]" custT="1"/>
      <dgm:spPr>
        <a:gradFill flip="none" rotWithShape="0">
          <a:gsLst>
            <a:gs pos="0">
              <a:srgbClr val="AA005F">
                <a:shade val="30000"/>
                <a:satMod val="115000"/>
              </a:srgbClr>
            </a:gs>
            <a:gs pos="50000">
              <a:srgbClr val="AA005F">
                <a:shade val="67500"/>
                <a:satMod val="115000"/>
              </a:srgbClr>
            </a:gs>
            <a:gs pos="100000">
              <a:srgbClr val="AA005F">
                <a:shade val="100000"/>
                <a:satMod val="115000"/>
              </a:srgbClr>
            </a:gs>
          </a:gsLst>
          <a:lin ang="2700000" scaled="1"/>
          <a:tileRect/>
        </a:gradFill>
      </dgm:spPr>
      <dgm:t>
        <a:bodyPr/>
        <a:lstStyle/>
        <a:p>
          <a:endParaRPr lang="en-US" sz="2000" dirty="0">
            <a:solidFill>
              <a:srgbClr val="F8F8F3"/>
            </a:solidFill>
          </a:endParaRPr>
        </a:p>
      </dgm:t>
    </dgm:pt>
    <dgm:pt modelId="{742FDF43-B221-4CA8-BC8F-0EBD98C632BA}" type="parTrans" cxnId="{D8FDE202-6F75-4215-BDBD-D744C0AAAFAD}">
      <dgm:prSet/>
      <dgm:spPr/>
      <dgm:t>
        <a:bodyPr/>
        <a:lstStyle/>
        <a:p>
          <a:endParaRPr lang="en-US"/>
        </a:p>
      </dgm:t>
    </dgm:pt>
    <dgm:pt modelId="{B7E240EA-4CB7-49F9-8A3F-65FC069F8581}" type="sibTrans" cxnId="{D8FDE202-6F75-4215-BDBD-D744C0AAAFAD}">
      <dgm:prSet/>
      <dgm:spPr/>
      <dgm:t>
        <a:bodyPr/>
        <a:lstStyle/>
        <a:p>
          <a:endParaRPr lang="en-US"/>
        </a:p>
      </dgm:t>
    </dgm:pt>
    <dgm:pt modelId="{8CA6AEEE-D357-4FB2-9BFD-2E2A4C333137}">
      <dgm:prSet phldrT="[Text]" custT="1"/>
      <dgm:spPr>
        <a:gradFill flip="none" rotWithShape="0">
          <a:gsLst>
            <a:gs pos="0">
              <a:srgbClr val="AA005F">
                <a:shade val="30000"/>
                <a:satMod val="115000"/>
              </a:srgbClr>
            </a:gs>
            <a:gs pos="50000">
              <a:srgbClr val="AA005F">
                <a:shade val="67500"/>
                <a:satMod val="115000"/>
              </a:srgbClr>
            </a:gs>
            <a:gs pos="100000">
              <a:srgbClr val="AA005F">
                <a:shade val="100000"/>
                <a:satMod val="115000"/>
              </a:srgbClr>
            </a:gs>
          </a:gsLst>
          <a:lin ang="2700000" scaled="1"/>
          <a:tileRect/>
        </a:gradFill>
      </dgm:spPr>
      <dgm:t>
        <a:bodyPr/>
        <a:lstStyle/>
        <a:p>
          <a:endParaRPr lang="en-US" sz="2000" dirty="0">
            <a:solidFill>
              <a:srgbClr val="F8F8F3"/>
            </a:solidFill>
          </a:endParaRPr>
        </a:p>
      </dgm:t>
    </dgm:pt>
    <dgm:pt modelId="{08B0D723-8A5B-4D9C-81EC-9946EDCBC6E5}" type="parTrans" cxnId="{58B2FD6D-B0D6-435D-A618-7BD302F4FD3A}">
      <dgm:prSet/>
      <dgm:spPr/>
      <dgm:t>
        <a:bodyPr/>
        <a:lstStyle/>
        <a:p>
          <a:endParaRPr lang="en-US"/>
        </a:p>
      </dgm:t>
    </dgm:pt>
    <dgm:pt modelId="{B21B943E-E4A6-4247-A491-C7666EB72C0F}" type="sibTrans" cxnId="{58B2FD6D-B0D6-435D-A618-7BD302F4FD3A}">
      <dgm:prSet/>
      <dgm:spPr/>
      <dgm:t>
        <a:bodyPr/>
        <a:lstStyle/>
        <a:p>
          <a:endParaRPr lang="en-US"/>
        </a:p>
      </dgm:t>
    </dgm:pt>
    <dgm:pt modelId="{EE6C820E-BC9C-4695-85B6-18E417F6D6D6}">
      <dgm:prSet phldrT="[Text]" custT="1"/>
      <dgm:spPr>
        <a:gradFill flip="none" rotWithShape="0">
          <a:gsLst>
            <a:gs pos="0">
              <a:srgbClr val="AA005F">
                <a:shade val="30000"/>
                <a:satMod val="115000"/>
              </a:srgbClr>
            </a:gs>
            <a:gs pos="50000">
              <a:srgbClr val="AA005F">
                <a:shade val="67500"/>
                <a:satMod val="115000"/>
              </a:srgbClr>
            </a:gs>
            <a:gs pos="100000">
              <a:srgbClr val="AA005F">
                <a:shade val="100000"/>
                <a:satMod val="115000"/>
              </a:srgbClr>
            </a:gs>
          </a:gsLst>
          <a:lin ang="2700000" scaled="1"/>
          <a:tileRect/>
        </a:gradFill>
      </dgm:spPr>
      <dgm:t>
        <a:bodyPr/>
        <a:lstStyle/>
        <a:p>
          <a:endParaRPr lang="en-US" sz="2000" dirty="0">
            <a:solidFill>
              <a:srgbClr val="F8F8F3"/>
            </a:solidFill>
          </a:endParaRPr>
        </a:p>
      </dgm:t>
    </dgm:pt>
    <dgm:pt modelId="{6DC43AEE-FCD0-45A8-A6EC-74EC67750E67}" type="parTrans" cxnId="{C82D26D6-E2AA-4048-A9AC-780D4FFC6854}">
      <dgm:prSet/>
      <dgm:spPr/>
      <dgm:t>
        <a:bodyPr/>
        <a:lstStyle/>
        <a:p>
          <a:endParaRPr lang="en-US"/>
        </a:p>
      </dgm:t>
    </dgm:pt>
    <dgm:pt modelId="{27E706E3-8EB8-4FCB-9A2A-2EE0C3B457F5}" type="sibTrans" cxnId="{C82D26D6-E2AA-4048-A9AC-780D4FFC6854}">
      <dgm:prSet/>
      <dgm:spPr/>
      <dgm:t>
        <a:bodyPr/>
        <a:lstStyle/>
        <a:p>
          <a:endParaRPr lang="en-US"/>
        </a:p>
      </dgm:t>
    </dgm:pt>
    <dgm:pt modelId="{3404CCD9-F6B3-47BB-B162-D7A8DD9F8BB1}">
      <dgm:prSet phldrT="[Text]" custT="1"/>
      <dgm:spPr/>
      <dgm:t>
        <a:bodyPr/>
        <a:lstStyle/>
        <a:p>
          <a:endParaRPr lang="en-US" sz="2000" dirty="0">
            <a:solidFill>
              <a:srgbClr val="F8F8F3"/>
            </a:solidFill>
          </a:endParaRPr>
        </a:p>
      </dgm:t>
    </dgm:pt>
    <dgm:pt modelId="{4F308357-E079-421D-B318-B128F8CBCD08}" type="parTrans" cxnId="{4200D938-3FA7-4C2B-8358-9059B59C4330}">
      <dgm:prSet/>
      <dgm:spPr/>
      <dgm:t>
        <a:bodyPr/>
        <a:lstStyle/>
        <a:p>
          <a:endParaRPr lang="en-US"/>
        </a:p>
      </dgm:t>
    </dgm:pt>
    <dgm:pt modelId="{2781DB1C-9F59-40F9-98C1-AF0072D99705}" type="sibTrans" cxnId="{4200D938-3FA7-4C2B-8358-9059B59C4330}">
      <dgm:prSet/>
      <dgm:spPr/>
      <dgm:t>
        <a:bodyPr/>
        <a:lstStyle/>
        <a:p>
          <a:endParaRPr lang="en-US"/>
        </a:p>
      </dgm:t>
    </dgm:pt>
    <dgm:pt modelId="{08D379A6-3093-4BA0-A184-46E755AC6BA2}">
      <dgm:prSet phldrT="[Text]" custT="1"/>
      <dgm:spPr/>
      <dgm:t>
        <a:bodyPr/>
        <a:lstStyle/>
        <a:p>
          <a:endParaRPr lang="en-US" sz="2000" dirty="0" smtClean="0">
            <a:solidFill>
              <a:srgbClr val="F8F8F3"/>
            </a:solidFill>
          </a:endParaRPr>
        </a:p>
        <a:p>
          <a:endParaRPr lang="en-US" sz="100" dirty="0">
            <a:solidFill>
              <a:srgbClr val="F8F8F3"/>
            </a:solidFill>
          </a:endParaRPr>
        </a:p>
      </dgm:t>
    </dgm:pt>
    <dgm:pt modelId="{443932A4-3534-4F9A-8086-22BA14ED0AC0}" type="parTrans" cxnId="{49692522-FAF5-4B7C-B0E1-1A630396CF76}">
      <dgm:prSet/>
      <dgm:spPr/>
      <dgm:t>
        <a:bodyPr/>
        <a:lstStyle/>
        <a:p>
          <a:endParaRPr lang="en-US"/>
        </a:p>
      </dgm:t>
    </dgm:pt>
    <dgm:pt modelId="{A4CC5ACE-A050-4631-9F42-7670078C030D}" type="sibTrans" cxnId="{49692522-FAF5-4B7C-B0E1-1A630396CF76}">
      <dgm:prSet/>
      <dgm:spPr/>
      <dgm:t>
        <a:bodyPr/>
        <a:lstStyle/>
        <a:p>
          <a:endParaRPr lang="en-US"/>
        </a:p>
      </dgm:t>
    </dgm:pt>
    <dgm:pt modelId="{5CF2AF0C-9693-494F-BF14-A98C844C219A}" type="pres">
      <dgm:prSet presAssocID="{40AF00ED-2282-4476-A8FC-3D1349F1296C}" presName="Name0" presStyleCnt="0">
        <dgm:presLayoutVars>
          <dgm:dir/>
          <dgm:animLvl val="lvl"/>
          <dgm:resizeHandles val="exact"/>
        </dgm:presLayoutVars>
      </dgm:prSet>
      <dgm:spPr/>
    </dgm:pt>
    <dgm:pt modelId="{4827B4C3-F4D3-4A3B-A680-C4FC44B7FED0}" type="pres">
      <dgm:prSet presAssocID="{CC91B4FB-5976-4644-A6D0-37F21411B669}" presName="Name8" presStyleCnt="0"/>
      <dgm:spPr/>
    </dgm:pt>
    <dgm:pt modelId="{295FA8CA-A64F-4460-9DB4-9088659D16FE}" type="pres">
      <dgm:prSet presAssocID="{CC91B4FB-5976-4644-A6D0-37F21411B669}" presName="level" presStyleLbl="node1" presStyleIdx="0" presStyleCnt="5">
        <dgm:presLayoutVars>
          <dgm:chMax val="1"/>
          <dgm:bulletEnabled val="1"/>
        </dgm:presLayoutVars>
      </dgm:prSet>
      <dgm:spPr/>
      <dgm:t>
        <a:bodyPr/>
        <a:lstStyle/>
        <a:p>
          <a:endParaRPr lang="en-US"/>
        </a:p>
      </dgm:t>
    </dgm:pt>
    <dgm:pt modelId="{48E3A4F2-541C-4D5F-BE95-4D913D3446A4}" type="pres">
      <dgm:prSet presAssocID="{CC91B4FB-5976-4644-A6D0-37F21411B669}" presName="levelTx" presStyleLbl="revTx" presStyleIdx="0" presStyleCnt="0">
        <dgm:presLayoutVars>
          <dgm:chMax val="1"/>
          <dgm:bulletEnabled val="1"/>
        </dgm:presLayoutVars>
      </dgm:prSet>
      <dgm:spPr/>
      <dgm:t>
        <a:bodyPr/>
        <a:lstStyle/>
        <a:p>
          <a:endParaRPr lang="en-US"/>
        </a:p>
      </dgm:t>
    </dgm:pt>
    <dgm:pt modelId="{FEE010E6-08F0-41B7-B713-A3A6EBF7EBD5}" type="pres">
      <dgm:prSet presAssocID="{8CA6AEEE-D357-4FB2-9BFD-2E2A4C333137}" presName="Name8" presStyleCnt="0"/>
      <dgm:spPr/>
    </dgm:pt>
    <dgm:pt modelId="{C2E297B2-FC8C-4C7D-B9AD-87BA9DE4F9EA}" type="pres">
      <dgm:prSet presAssocID="{8CA6AEEE-D357-4FB2-9BFD-2E2A4C333137}" presName="level" presStyleLbl="node1" presStyleIdx="1" presStyleCnt="5">
        <dgm:presLayoutVars>
          <dgm:chMax val="1"/>
          <dgm:bulletEnabled val="1"/>
        </dgm:presLayoutVars>
      </dgm:prSet>
      <dgm:spPr/>
      <dgm:t>
        <a:bodyPr/>
        <a:lstStyle/>
        <a:p>
          <a:endParaRPr lang="en-US"/>
        </a:p>
      </dgm:t>
    </dgm:pt>
    <dgm:pt modelId="{9FADC0B9-A2A2-4C7D-B86E-E7A6C80EEA05}" type="pres">
      <dgm:prSet presAssocID="{8CA6AEEE-D357-4FB2-9BFD-2E2A4C333137}" presName="levelTx" presStyleLbl="revTx" presStyleIdx="0" presStyleCnt="0">
        <dgm:presLayoutVars>
          <dgm:chMax val="1"/>
          <dgm:bulletEnabled val="1"/>
        </dgm:presLayoutVars>
      </dgm:prSet>
      <dgm:spPr/>
      <dgm:t>
        <a:bodyPr/>
        <a:lstStyle/>
        <a:p>
          <a:endParaRPr lang="en-US"/>
        </a:p>
      </dgm:t>
    </dgm:pt>
    <dgm:pt modelId="{A73CB423-AC58-4B38-993E-052B64FD4CED}" type="pres">
      <dgm:prSet presAssocID="{EE6C820E-BC9C-4695-85B6-18E417F6D6D6}" presName="Name8" presStyleCnt="0"/>
      <dgm:spPr/>
    </dgm:pt>
    <dgm:pt modelId="{DE272CBB-0AF3-4995-B977-1644BAA155E7}" type="pres">
      <dgm:prSet presAssocID="{EE6C820E-BC9C-4695-85B6-18E417F6D6D6}" presName="level" presStyleLbl="node1" presStyleIdx="2" presStyleCnt="5">
        <dgm:presLayoutVars>
          <dgm:chMax val="1"/>
          <dgm:bulletEnabled val="1"/>
        </dgm:presLayoutVars>
      </dgm:prSet>
      <dgm:spPr/>
      <dgm:t>
        <a:bodyPr/>
        <a:lstStyle/>
        <a:p>
          <a:endParaRPr lang="en-US"/>
        </a:p>
      </dgm:t>
    </dgm:pt>
    <dgm:pt modelId="{FE31E143-131D-4702-A685-BA2F8F9BF0BE}" type="pres">
      <dgm:prSet presAssocID="{EE6C820E-BC9C-4695-85B6-18E417F6D6D6}" presName="levelTx" presStyleLbl="revTx" presStyleIdx="0" presStyleCnt="0">
        <dgm:presLayoutVars>
          <dgm:chMax val="1"/>
          <dgm:bulletEnabled val="1"/>
        </dgm:presLayoutVars>
      </dgm:prSet>
      <dgm:spPr/>
      <dgm:t>
        <a:bodyPr/>
        <a:lstStyle/>
        <a:p>
          <a:endParaRPr lang="en-US"/>
        </a:p>
      </dgm:t>
    </dgm:pt>
    <dgm:pt modelId="{ADE816E8-8897-45B9-8795-963E834E4EF1}" type="pres">
      <dgm:prSet presAssocID="{3404CCD9-F6B3-47BB-B162-D7A8DD9F8BB1}" presName="Name8" presStyleCnt="0"/>
      <dgm:spPr/>
    </dgm:pt>
    <dgm:pt modelId="{0B03BB72-999E-4225-BBA7-89AF8DB81DE8}" type="pres">
      <dgm:prSet presAssocID="{3404CCD9-F6B3-47BB-B162-D7A8DD9F8BB1}" presName="level" presStyleLbl="node1" presStyleIdx="3" presStyleCnt="5">
        <dgm:presLayoutVars>
          <dgm:chMax val="1"/>
          <dgm:bulletEnabled val="1"/>
        </dgm:presLayoutVars>
      </dgm:prSet>
      <dgm:spPr/>
      <dgm:t>
        <a:bodyPr/>
        <a:lstStyle/>
        <a:p>
          <a:endParaRPr lang="en-US"/>
        </a:p>
      </dgm:t>
    </dgm:pt>
    <dgm:pt modelId="{0DADACF4-A935-4D7B-8659-0584C0DE1259}" type="pres">
      <dgm:prSet presAssocID="{3404CCD9-F6B3-47BB-B162-D7A8DD9F8BB1}" presName="levelTx" presStyleLbl="revTx" presStyleIdx="0" presStyleCnt="0">
        <dgm:presLayoutVars>
          <dgm:chMax val="1"/>
          <dgm:bulletEnabled val="1"/>
        </dgm:presLayoutVars>
      </dgm:prSet>
      <dgm:spPr/>
      <dgm:t>
        <a:bodyPr/>
        <a:lstStyle/>
        <a:p>
          <a:endParaRPr lang="en-US"/>
        </a:p>
      </dgm:t>
    </dgm:pt>
    <dgm:pt modelId="{8E1C1F03-F00B-4DC8-985F-353A47FFAAA6}" type="pres">
      <dgm:prSet presAssocID="{08D379A6-3093-4BA0-A184-46E755AC6BA2}" presName="Name8" presStyleCnt="0"/>
      <dgm:spPr/>
    </dgm:pt>
    <dgm:pt modelId="{D1DD564A-BC45-4AD8-95AE-01FA51552E9E}" type="pres">
      <dgm:prSet presAssocID="{08D379A6-3093-4BA0-A184-46E755AC6BA2}" presName="level" presStyleLbl="node1" presStyleIdx="4" presStyleCnt="5" custScaleY="138073">
        <dgm:presLayoutVars>
          <dgm:chMax val="1"/>
          <dgm:bulletEnabled val="1"/>
        </dgm:presLayoutVars>
      </dgm:prSet>
      <dgm:spPr/>
      <dgm:t>
        <a:bodyPr/>
        <a:lstStyle/>
        <a:p>
          <a:endParaRPr lang="en-US"/>
        </a:p>
      </dgm:t>
    </dgm:pt>
    <dgm:pt modelId="{B2692F97-55A3-4829-B9D4-3A2268AEC04B}" type="pres">
      <dgm:prSet presAssocID="{08D379A6-3093-4BA0-A184-46E755AC6BA2}" presName="levelTx" presStyleLbl="revTx" presStyleIdx="0" presStyleCnt="0">
        <dgm:presLayoutVars>
          <dgm:chMax val="1"/>
          <dgm:bulletEnabled val="1"/>
        </dgm:presLayoutVars>
      </dgm:prSet>
      <dgm:spPr/>
      <dgm:t>
        <a:bodyPr/>
        <a:lstStyle/>
        <a:p>
          <a:endParaRPr lang="en-US"/>
        </a:p>
      </dgm:t>
    </dgm:pt>
  </dgm:ptLst>
  <dgm:cxnLst>
    <dgm:cxn modelId="{00E2DE45-D4B9-4D7F-BCEE-405BE0EF37FA}" type="presOf" srcId="{CC91B4FB-5976-4644-A6D0-37F21411B669}" destId="{48E3A4F2-541C-4D5F-BE95-4D913D3446A4}" srcOrd="1" destOrd="0" presId="urn:microsoft.com/office/officeart/2005/8/layout/pyramid3"/>
    <dgm:cxn modelId="{D3BFA262-F447-4ACB-9603-2C9594D1C398}" type="presOf" srcId="{3404CCD9-F6B3-47BB-B162-D7A8DD9F8BB1}" destId="{0DADACF4-A935-4D7B-8659-0584C0DE1259}" srcOrd="1" destOrd="0" presId="urn:microsoft.com/office/officeart/2005/8/layout/pyramid3"/>
    <dgm:cxn modelId="{855C9438-BA10-41C0-9D7A-D2D2DCC88B1F}" type="presOf" srcId="{3404CCD9-F6B3-47BB-B162-D7A8DD9F8BB1}" destId="{0B03BB72-999E-4225-BBA7-89AF8DB81DE8}" srcOrd="0" destOrd="0" presId="urn:microsoft.com/office/officeart/2005/8/layout/pyramid3"/>
    <dgm:cxn modelId="{681766D0-5130-4FC1-9484-D1007DDC6984}" type="presOf" srcId="{8CA6AEEE-D357-4FB2-9BFD-2E2A4C333137}" destId="{C2E297B2-FC8C-4C7D-B9AD-87BA9DE4F9EA}" srcOrd="0" destOrd="0" presId="urn:microsoft.com/office/officeart/2005/8/layout/pyramid3"/>
    <dgm:cxn modelId="{D8FDE202-6F75-4215-BDBD-D744C0AAAFAD}" srcId="{40AF00ED-2282-4476-A8FC-3D1349F1296C}" destId="{CC91B4FB-5976-4644-A6D0-37F21411B669}" srcOrd="0" destOrd="0" parTransId="{742FDF43-B221-4CA8-BC8F-0EBD98C632BA}" sibTransId="{B7E240EA-4CB7-49F9-8A3F-65FC069F8581}"/>
    <dgm:cxn modelId="{4200D938-3FA7-4C2B-8358-9059B59C4330}" srcId="{40AF00ED-2282-4476-A8FC-3D1349F1296C}" destId="{3404CCD9-F6B3-47BB-B162-D7A8DD9F8BB1}" srcOrd="3" destOrd="0" parTransId="{4F308357-E079-421D-B318-B128F8CBCD08}" sibTransId="{2781DB1C-9F59-40F9-98C1-AF0072D99705}"/>
    <dgm:cxn modelId="{C82D26D6-E2AA-4048-A9AC-780D4FFC6854}" srcId="{40AF00ED-2282-4476-A8FC-3D1349F1296C}" destId="{EE6C820E-BC9C-4695-85B6-18E417F6D6D6}" srcOrd="2" destOrd="0" parTransId="{6DC43AEE-FCD0-45A8-A6EC-74EC67750E67}" sibTransId="{27E706E3-8EB8-4FCB-9A2A-2EE0C3B457F5}"/>
    <dgm:cxn modelId="{0234B368-1C68-49DA-97CE-7FB14FD03DC6}" type="presOf" srcId="{CC91B4FB-5976-4644-A6D0-37F21411B669}" destId="{295FA8CA-A64F-4460-9DB4-9088659D16FE}" srcOrd="0" destOrd="0" presId="urn:microsoft.com/office/officeart/2005/8/layout/pyramid3"/>
    <dgm:cxn modelId="{00AC663B-DB2E-499B-96B5-17F381FD577A}" type="presOf" srcId="{08D379A6-3093-4BA0-A184-46E755AC6BA2}" destId="{D1DD564A-BC45-4AD8-95AE-01FA51552E9E}" srcOrd="0" destOrd="0" presId="urn:microsoft.com/office/officeart/2005/8/layout/pyramid3"/>
    <dgm:cxn modelId="{DCC431EF-3AAE-47C4-9DD6-8124A250BA39}" type="presOf" srcId="{EE6C820E-BC9C-4695-85B6-18E417F6D6D6}" destId="{FE31E143-131D-4702-A685-BA2F8F9BF0BE}" srcOrd="1" destOrd="0" presId="urn:microsoft.com/office/officeart/2005/8/layout/pyramid3"/>
    <dgm:cxn modelId="{58B2FD6D-B0D6-435D-A618-7BD302F4FD3A}" srcId="{40AF00ED-2282-4476-A8FC-3D1349F1296C}" destId="{8CA6AEEE-D357-4FB2-9BFD-2E2A4C333137}" srcOrd="1" destOrd="0" parTransId="{08B0D723-8A5B-4D9C-81EC-9946EDCBC6E5}" sibTransId="{B21B943E-E4A6-4247-A491-C7666EB72C0F}"/>
    <dgm:cxn modelId="{49692522-FAF5-4B7C-B0E1-1A630396CF76}" srcId="{40AF00ED-2282-4476-A8FC-3D1349F1296C}" destId="{08D379A6-3093-4BA0-A184-46E755AC6BA2}" srcOrd="4" destOrd="0" parTransId="{443932A4-3534-4F9A-8086-22BA14ED0AC0}" sibTransId="{A4CC5ACE-A050-4631-9F42-7670078C030D}"/>
    <dgm:cxn modelId="{8832BB5D-8FF6-4EF2-9C97-3C5D5E345936}" type="presOf" srcId="{08D379A6-3093-4BA0-A184-46E755AC6BA2}" destId="{B2692F97-55A3-4829-B9D4-3A2268AEC04B}" srcOrd="1" destOrd="0" presId="urn:microsoft.com/office/officeart/2005/8/layout/pyramid3"/>
    <dgm:cxn modelId="{2D155CE4-D8E0-4EB6-A40E-7D02E7492002}" type="presOf" srcId="{8CA6AEEE-D357-4FB2-9BFD-2E2A4C333137}" destId="{9FADC0B9-A2A2-4C7D-B86E-E7A6C80EEA05}" srcOrd="1" destOrd="0" presId="urn:microsoft.com/office/officeart/2005/8/layout/pyramid3"/>
    <dgm:cxn modelId="{42DD186A-EB37-4D3E-A3F2-64A7EA122329}" type="presOf" srcId="{40AF00ED-2282-4476-A8FC-3D1349F1296C}" destId="{5CF2AF0C-9693-494F-BF14-A98C844C219A}" srcOrd="0" destOrd="0" presId="urn:microsoft.com/office/officeart/2005/8/layout/pyramid3"/>
    <dgm:cxn modelId="{ECC68608-E56C-4A56-94B2-7797AF2656B8}" type="presOf" srcId="{EE6C820E-BC9C-4695-85B6-18E417F6D6D6}" destId="{DE272CBB-0AF3-4995-B977-1644BAA155E7}" srcOrd="0" destOrd="0" presId="urn:microsoft.com/office/officeart/2005/8/layout/pyramid3"/>
    <dgm:cxn modelId="{A5414E56-C28F-405A-A36F-D59E23E6FFDC}" type="presParOf" srcId="{5CF2AF0C-9693-494F-BF14-A98C844C219A}" destId="{4827B4C3-F4D3-4A3B-A680-C4FC44B7FED0}" srcOrd="0" destOrd="0" presId="urn:microsoft.com/office/officeart/2005/8/layout/pyramid3"/>
    <dgm:cxn modelId="{7761A7BA-0B23-42AB-8D02-0AF24C6DEFD2}" type="presParOf" srcId="{4827B4C3-F4D3-4A3B-A680-C4FC44B7FED0}" destId="{295FA8CA-A64F-4460-9DB4-9088659D16FE}" srcOrd="0" destOrd="0" presId="urn:microsoft.com/office/officeart/2005/8/layout/pyramid3"/>
    <dgm:cxn modelId="{2A6E6099-D66B-416A-A47B-67A4135E7EB6}" type="presParOf" srcId="{4827B4C3-F4D3-4A3B-A680-C4FC44B7FED0}" destId="{48E3A4F2-541C-4D5F-BE95-4D913D3446A4}" srcOrd="1" destOrd="0" presId="urn:microsoft.com/office/officeart/2005/8/layout/pyramid3"/>
    <dgm:cxn modelId="{C7265DFA-C300-4EDA-B87D-282E61988F49}" type="presParOf" srcId="{5CF2AF0C-9693-494F-BF14-A98C844C219A}" destId="{FEE010E6-08F0-41B7-B713-A3A6EBF7EBD5}" srcOrd="1" destOrd="0" presId="urn:microsoft.com/office/officeart/2005/8/layout/pyramid3"/>
    <dgm:cxn modelId="{70B865F6-AA7F-4DAF-B530-67570EC0FC82}" type="presParOf" srcId="{FEE010E6-08F0-41B7-B713-A3A6EBF7EBD5}" destId="{C2E297B2-FC8C-4C7D-B9AD-87BA9DE4F9EA}" srcOrd="0" destOrd="0" presId="urn:microsoft.com/office/officeart/2005/8/layout/pyramid3"/>
    <dgm:cxn modelId="{BA55ABFF-715C-4D97-8B3C-E1CE86A9C0B0}" type="presParOf" srcId="{FEE010E6-08F0-41B7-B713-A3A6EBF7EBD5}" destId="{9FADC0B9-A2A2-4C7D-B86E-E7A6C80EEA05}" srcOrd="1" destOrd="0" presId="urn:microsoft.com/office/officeart/2005/8/layout/pyramid3"/>
    <dgm:cxn modelId="{AC018C49-1146-4CBA-B3D9-FDD662FF225E}" type="presParOf" srcId="{5CF2AF0C-9693-494F-BF14-A98C844C219A}" destId="{A73CB423-AC58-4B38-993E-052B64FD4CED}" srcOrd="2" destOrd="0" presId="urn:microsoft.com/office/officeart/2005/8/layout/pyramid3"/>
    <dgm:cxn modelId="{71644EC5-2840-4437-88A8-FF0472B02F9E}" type="presParOf" srcId="{A73CB423-AC58-4B38-993E-052B64FD4CED}" destId="{DE272CBB-0AF3-4995-B977-1644BAA155E7}" srcOrd="0" destOrd="0" presId="urn:microsoft.com/office/officeart/2005/8/layout/pyramid3"/>
    <dgm:cxn modelId="{58910A67-F711-4732-BDD5-16AAB78A18F8}" type="presParOf" srcId="{A73CB423-AC58-4B38-993E-052B64FD4CED}" destId="{FE31E143-131D-4702-A685-BA2F8F9BF0BE}" srcOrd="1" destOrd="0" presId="urn:microsoft.com/office/officeart/2005/8/layout/pyramid3"/>
    <dgm:cxn modelId="{A0585996-E6D0-43BD-BB3F-490009B4E6C8}" type="presParOf" srcId="{5CF2AF0C-9693-494F-BF14-A98C844C219A}" destId="{ADE816E8-8897-45B9-8795-963E834E4EF1}" srcOrd="3" destOrd="0" presId="urn:microsoft.com/office/officeart/2005/8/layout/pyramid3"/>
    <dgm:cxn modelId="{D3A0DDE9-1C2A-49DF-8743-90F0331642C5}" type="presParOf" srcId="{ADE816E8-8897-45B9-8795-963E834E4EF1}" destId="{0B03BB72-999E-4225-BBA7-89AF8DB81DE8}" srcOrd="0" destOrd="0" presId="urn:microsoft.com/office/officeart/2005/8/layout/pyramid3"/>
    <dgm:cxn modelId="{8B7A2E12-817F-410D-B343-9CACB391A437}" type="presParOf" srcId="{ADE816E8-8897-45B9-8795-963E834E4EF1}" destId="{0DADACF4-A935-4D7B-8659-0584C0DE1259}" srcOrd="1" destOrd="0" presId="urn:microsoft.com/office/officeart/2005/8/layout/pyramid3"/>
    <dgm:cxn modelId="{D51C94F0-EF8F-46E4-89B1-CC33E42DF06E}" type="presParOf" srcId="{5CF2AF0C-9693-494F-BF14-A98C844C219A}" destId="{8E1C1F03-F00B-4DC8-985F-353A47FFAAA6}" srcOrd="4" destOrd="0" presId="urn:microsoft.com/office/officeart/2005/8/layout/pyramid3"/>
    <dgm:cxn modelId="{2A4AA0BB-F378-41A0-B3FC-1D0F388A15EE}" type="presParOf" srcId="{8E1C1F03-F00B-4DC8-985F-353A47FFAAA6}" destId="{D1DD564A-BC45-4AD8-95AE-01FA51552E9E}" srcOrd="0" destOrd="0" presId="urn:microsoft.com/office/officeart/2005/8/layout/pyramid3"/>
    <dgm:cxn modelId="{49C24B41-1D05-4469-A85A-F3ACC02EC819}" type="presParOf" srcId="{8E1C1F03-F00B-4DC8-985F-353A47FFAAA6}" destId="{B2692F97-55A3-4829-B9D4-3A2268AEC04B}" srcOrd="1" destOrd="0" presId="urn:microsoft.com/office/officeart/2005/8/layout/pyramid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8C89D2-3B7F-4850-B9E2-6BDD3DD50A2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70360971-AA48-468F-BFBA-5C4007FC6E7B}">
      <dgm:prSet/>
      <dgm:spPr/>
      <dgm:t>
        <a:bodyPr/>
        <a:lstStyle/>
        <a:p>
          <a:pPr rtl="0"/>
          <a:r>
            <a:rPr lang="en-US" smtClean="0"/>
            <a:t>Health</a:t>
          </a:r>
          <a:endParaRPr lang="en-US"/>
        </a:p>
      </dgm:t>
    </dgm:pt>
    <dgm:pt modelId="{D394C33D-3923-40D7-86E2-049D6DDC61C5}" type="parTrans" cxnId="{E43413B3-7040-42A3-A5F9-E30D83585B49}">
      <dgm:prSet/>
      <dgm:spPr/>
      <dgm:t>
        <a:bodyPr/>
        <a:lstStyle/>
        <a:p>
          <a:endParaRPr lang="en-US"/>
        </a:p>
      </dgm:t>
    </dgm:pt>
    <dgm:pt modelId="{440068C4-6C10-453C-A02C-3CB0C489D821}" type="sibTrans" cxnId="{E43413B3-7040-42A3-A5F9-E30D83585B49}">
      <dgm:prSet/>
      <dgm:spPr/>
      <dgm:t>
        <a:bodyPr/>
        <a:lstStyle/>
        <a:p>
          <a:endParaRPr lang="en-US"/>
        </a:p>
      </dgm:t>
    </dgm:pt>
    <dgm:pt modelId="{F5BB0FCE-E82E-400C-B10E-F825C54986E6}">
      <dgm:prSet/>
      <dgm:spPr/>
      <dgm:t>
        <a:bodyPr/>
        <a:lstStyle/>
        <a:p>
          <a:pPr rtl="0"/>
          <a:r>
            <a:rPr lang="en-US" smtClean="0"/>
            <a:t>Medical conditions and needs, medicines</a:t>
          </a:r>
          <a:endParaRPr lang="en-US"/>
        </a:p>
      </dgm:t>
    </dgm:pt>
    <dgm:pt modelId="{35498A68-8F0A-4D6E-BFC0-4E972D587AC3}" type="parTrans" cxnId="{384EBBCF-AF83-4683-B657-A76B537C2F7E}">
      <dgm:prSet/>
      <dgm:spPr/>
      <dgm:t>
        <a:bodyPr/>
        <a:lstStyle/>
        <a:p>
          <a:endParaRPr lang="en-US"/>
        </a:p>
      </dgm:t>
    </dgm:pt>
    <dgm:pt modelId="{54F936A1-DE71-4E83-BFE6-14E2A2ECD894}" type="sibTrans" cxnId="{384EBBCF-AF83-4683-B657-A76B537C2F7E}">
      <dgm:prSet/>
      <dgm:spPr/>
      <dgm:t>
        <a:bodyPr/>
        <a:lstStyle/>
        <a:p>
          <a:endParaRPr lang="en-US"/>
        </a:p>
      </dgm:t>
    </dgm:pt>
    <dgm:pt modelId="{92F84055-2012-4B2C-92AA-AB1D80DEEFED}">
      <dgm:prSet/>
      <dgm:spPr/>
      <dgm:t>
        <a:bodyPr/>
        <a:lstStyle/>
        <a:p>
          <a:pPr rtl="0"/>
          <a:r>
            <a:rPr lang="en-US" smtClean="0"/>
            <a:t>Function</a:t>
          </a:r>
          <a:endParaRPr lang="en-US"/>
        </a:p>
      </dgm:t>
    </dgm:pt>
    <dgm:pt modelId="{5EBA3C4A-98B8-4F85-A080-8BCF4781DE0E}" type="parTrans" cxnId="{7749D618-231F-4DFF-A536-DF878D024AD7}">
      <dgm:prSet/>
      <dgm:spPr/>
      <dgm:t>
        <a:bodyPr/>
        <a:lstStyle/>
        <a:p>
          <a:endParaRPr lang="en-US"/>
        </a:p>
      </dgm:t>
    </dgm:pt>
    <dgm:pt modelId="{3475ECC1-0CC1-4C1F-B3D2-F6C297D3FAD3}" type="sibTrans" cxnId="{7749D618-231F-4DFF-A536-DF878D024AD7}">
      <dgm:prSet/>
      <dgm:spPr/>
      <dgm:t>
        <a:bodyPr/>
        <a:lstStyle/>
        <a:p>
          <a:endParaRPr lang="en-US"/>
        </a:p>
      </dgm:t>
    </dgm:pt>
    <dgm:pt modelId="{547C36C5-E23A-4E96-9029-36394C84CD97}">
      <dgm:prSet/>
      <dgm:spPr/>
      <dgm:t>
        <a:bodyPr/>
        <a:lstStyle/>
        <a:p>
          <a:pPr rtl="0"/>
          <a:r>
            <a:rPr lang="en-US" smtClean="0"/>
            <a:t>ADLs, IADLs</a:t>
          </a:r>
          <a:endParaRPr lang="en-US"/>
        </a:p>
      </dgm:t>
    </dgm:pt>
    <dgm:pt modelId="{5631C8A7-A2CB-4FDF-9C4A-D1D2D766BB0C}" type="parTrans" cxnId="{8D7CF7F0-3CB4-41A8-9771-8C8B3AA2E983}">
      <dgm:prSet/>
      <dgm:spPr/>
      <dgm:t>
        <a:bodyPr/>
        <a:lstStyle/>
        <a:p>
          <a:endParaRPr lang="en-US"/>
        </a:p>
      </dgm:t>
    </dgm:pt>
    <dgm:pt modelId="{110D6DBF-BD6F-4B9F-80B6-1C662F77AFA2}" type="sibTrans" cxnId="{8D7CF7F0-3CB4-41A8-9771-8C8B3AA2E983}">
      <dgm:prSet/>
      <dgm:spPr/>
      <dgm:t>
        <a:bodyPr/>
        <a:lstStyle/>
        <a:p>
          <a:endParaRPr lang="en-US"/>
        </a:p>
      </dgm:t>
    </dgm:pt>
    <dgm:pt modelId="{AA1803D9-2A75-47E7-BDB9-CF0D4A2D399C}">
      <dgm:prSet/>
      <dgm:spPr/>
      <dgm:t>
        <a:bodyPr/>
        <a:lstStyle/>
        <a:p>
          <a:pPr rtl="0"/>
          <a:r>
            <a:rPr lang="en-US" smtClean="0"/>
            <a:t>Financial</a:t>
          </a:r>
          <a:endParaRPr lang="en-US"/>
        </a:p>
      </dgm:t>
    </dgm:pt>
    <dgm:pt modelId="{8DDD865B-4A89-43B9-92EF-A5AD714B9660}" type="parTrans" cxnId="{F0773BD1-1085-4029-8722-F96120B7268B}">
      <dgm:prSet/>
      <dgm:spPr/>
      <dgm:t>
        <a:bodyPr/>
        <a:lstStyle/>
        <a:p>
          <a:endParaRPr lang="en-US"/>
        </a:p>
      </dgm:t>
    </dgm:pt>
    <dgm:pt modelId="{33C68D48-B600-457D-8A75-83D203E91BFA}" type="sibTrans" cxnId="{F0773BD1-1085-4029-8722-F96120B7268B}">
      <dgm:prSet/>
      <dgm:spPr/>
      <dgm:t>
        <a:bodyPr/>
        <a:lstStyle/>
        <a:p>
          <a:endParaRPr lang="en-US"/>
        </a:p>
      </dgm:t>
    </dgm:pt>
    <dgm:pt modelId="{637B89B5-57AF-4935-BC7F-1CCB04D27664}">
      <dgm:prSet/>
      <dgm:spPr/>
      <dgm:t>
        <a:bodyPr/>
        <a:lstStyle/>
        <a:p>
          <a:pPr rtl="0"/>
          <a:r>
            <a:rPr lang="en-US" smtClean="0"/>
            <a:t>Ability to pay for daily living needs</a:t>
          </a:r>
          <a:endParaRPr lang="en-US"/>
        </a:p>
      </dgm:t>
    </dgm:pt>
    <dgm:pt modelId="{85533DE2-9F67-4618-8EA0-DF1DDD08559D}" type="parTrans" cxnId="{CF3092B2-5E75-45EB-943D-B06527207572}">
      <dgm:prSet/>
      <dgm:spPr/>
      <dgm:t>
        <a:bodyPr/>
        <a:lstStyle/>
        <a:p>
          <a:endParaRPr lang="en-US"/>
        </a:p>
      </dgm:t>
    </dgm:pt>
    <dgm:pt modelId="{D479BDBA-E5FC-4619-9476-1AA6112AFC5F}" type="sibTrans" cxnId="{CF3092B2-5E75-45EB-943D-B06527207572}">
      <dgm:prSet/>
      <dgm:spPr/>
      <dgm:t>
        <a:bodyPr/>
        <a:lstStyle/>
        <a:p>
          <a:endParaRPr lang="en-US"/>
        </a:p>
      </dgm:t>
    </dgm:pt>
    <dgm:pt modelId="{DBC235D7-BD8A-450B-B36E-D375D4CEFB9B}">
      <dgm:prSet/>
      <dgm:spPr/>
      <dgm:t>
        <a:bodyPr/>
        <a:lstStyle/>
        <a:p>
          <a:pPr rtl="0"/>
          <a:r>
            <a:rPr lang="en-US" smtClean="0"/>
            <a:t>Environment</a:t>
          </a:r>
          <a:endParaRPr lang="en-US"/>
        </a:p>
      </dgm:t>
    </dgm:pt>
    <dgm:pt modelId="{B824E2A8-869C-4B01-A086-CE951E45B802}" type="parTrans" cxnId="{915FFEB1-91A8-4C30-B299-D37EA08884CD}">
      <dgm:prSet/>
      <dgm:spPr/>
      <dgm:t>
        <a:bodyPr/>
        <a:lstStyle/>
        <a:p>
          <a:endParaRPr lang="en-US"/>
        </a:p>
      </dgm:t>
    </dgm:pt>
    <dgm:pt modelId="{4B47FE91-E7D7-45D8-802F-BDEABF60B871}" type="sibTrans" cxnId="{915FFEB1-91A8-4C30-B299-D37EA08884CD}">
      <dgm:prSet/>
      <dgm:spPr/>
      <dgm:t>
        <a:bodyPr/>
        <a:lstStyle/>
        <a:p>
          <a:endParaRPr lang="en-US"/>
        </a:p>
      </dgm:t>
    </dgm:pt>
    <dgm:pt modelId="{03FCDB17-5CC5-467F-BE9D-C216A585802E}">
      <dgm:prSet/>
      <dgm:spPr/>
      <dgm:t>
        <a:bodyPr/>
        <a:lstStyle/>
        <a:p>
          <a:pPr rtl="0"/>
          <a:r>
            <a:rPr lang="en-US" smtClean="0"/>
            <a:t>Safety and other factors in the home</a:t>
          </a:r>
          <a:endParaRPr lang="en-US"/>
        </a:p>
      </dgm:t>
    </dgm:pt>
    <dgm:pt modelId="{2BC2A703-5401-4519-8BC8-24B913ED5786}" type="parTrans" cxnId="{899E9E65-B8E2-49B7-A4F8-5857487E8DE8}">
      <dgm:prSet/>
      <dgm:spPr/>
      <dgm:t>
        <a:bodyPr/>
        <a:lstStyle/>
        <a:p>
          <a:endParaRPr lang="en-US"/>
        </a:p>
      </dgm:t>
    </dgm:pt>
    <dgm:pt modelId="{1BC02DDA-F074-406A-B9B9-8EC02DA69793}" type="sibTrans" cxnId="{899E9E65-B8E2-49B7-A4F8-5857487E8DE8}">
      <dgm:prSet/>
      <dgm:spPr/>
      <dgm:t>
        <a:bodyPr/>
        <a:lstStyle/>
        <a:p>
          <a:endParaRPr lang="en-US"/>
        </a:p>
      </dgm:t>
    </dgm:pt>
    <dgm:pt modelId="{855B5AFC-B09E-4778-9627-BB67A8873C17}">
      <dgm:prSet/>
      <dgm:spPr/>
      <dgm:t>
        <a:bodyPr/>
        <a:lstStyle/>
        <a:p>
          <a:pPr rtl="0"/>
          <a:r>
            <a:rPr lang="en-US" smtClean="0"/>
            <a:t>Psychosocial</a:t>
          </a:r>
          <a:endParaRPr lang="en-US"/>
        </a:p>
      </dgm:t>
    </dgm:pt>
    <dgm:pt modelId="{9D6AAD80-EB1C-408C-82C1-14F89019D365}" type="parTrans" cxnId="{77780603-0BCC-4CEF-8826-8AD763CC27C9}">
      <dgm:prSet/>
      <dgm:spPr/>
      <dgm:t>
        <a:bodyPr/>
        <a:lstStyle/>
        <a:p>
          <a:endParaRPr lang="en-US"/>
        </a:p>
      </dgm:t>
    </dgm:pt>
    <dgm:pt modelId="{ECD62527-E4B2-449A-9A4D-0BC361B05ABA}" type="sibTrans" cxnId="{77780603-0BCC-4CEF-8826-8AD763CC27C9}">
      <dgm:prSet/>
      <dgm:spPr/>
      <dgm:t>
        <a:bodyPr/>
        <a:lstStyle/>
        <a:p>
          <a:endParaRPr lang="en-US"/>
        </a:p>
      </dgm:t>
    </dgm:pt>
    <dgm:pt modelId="{51103FD5-2023-4C4F-ACEB-4A3DDC963292}">
      <dgm:prSet/>
      <dgm:spPr/>
      <dgm:t>
        <a:bodyPr/>
        <a:lstStyle/>
        <a:p>
          <a:pPr rtl="0"/>
          <a:r>
            <a:rPr lang="en-US" smtClean="0"/>
            <a:t>Support of family and friends</a:t>
          </a:r>
          <a:endParaRPr lang="en-US"/>
        </a:p>
      </dgm:t>
    </dgm:pt>
    <dgm:pt modelId="{69848E37-F572-4DD0-BDAC-0EDE028B55B1}" type="parTrans" cxnId="{9947218D-D1A3-4262-B1A3-BF4621EBC1AF}">
      <dgm:prSet/>
      <dgm:spPr/>
      <dgm:t>
        <a:bodyPr/>
        <a:lstStyle/>
        <a:p>
          <a:endParaRPr lang="en-US"/>
        </a:p>
      </dgm:t>
    </dgm:pt>
    <dgm:pt modelId="{CDDCA558-7137-42D9-ACF3-920002B19DAF}" type="sibTrans" cxnId="{9947218D-D1A3-4262-B1A3-BF4621EBC1AF}">
      <dgm:prSet/>
      <dgm:spPr/>
      <dgm:t>
        <a:bodyPr/>
        <a:lstStyle/>
        <a:p>
          <a:endParaRPr lang="en-US"/>
        </a:p>
      </dgm:t>
    </dgm:pt>
    <dgm:pt modelId="{DEB21E82-D7F2-4675-8A60-0530158FEE56}">
      <dgm:prSet/>
      <dgm:spPr/>
      <dgm:t>
        <a:bodyPr/>
        <a:lstStyle/>
        <a:p>
          <a:pPr rtl="0"/>
          <a:r>
            <a:rPr lang="en-US" smtClean="0"/>
            <a:t>Cognitive</a:t>
          </a:r>
          <a:endParaRPr lang="en-US"/>
        </a:p>
      </dgm:t>
    </dgm:pt>
    <dgm:pt modelId="{5C5D2628-1628-433B-8FE2-EFF22721B827}" type="parTrans" cxnId="{03636B24-44B3-4B6C-A1AD-C565EDE1ED42}">
      <dgm:prSet/>
      <dgm:spPr/>
      <dgm:t>
        <a:bodyPr/>
        <a:lstStyle/>
        <a:p>
          <a:endParaRPr lang="en-US"/>
        </a:p>
      </dgm:t>
    </dgm:pt>
    <dgm:pt modelId="{07534BD5-3296-47DF-9009-3FE09F11DD28}" type="sibTrans" cxnId="{03636B24-44B3-4B6C-A1AD-C565EDE1ED42}">
      <dgm:prSet/>
      <dgm:spPr/>
      <dgm:t>
        <a:bodyPr/>
        <a:lstStyle/>
        <a:p>
          <a:endParaRPr lang="en-US"/>
        </a:p>
      </dgm:t>
    </dgm:pt>
    <dgm:pt modelId="{2CA45C00-728E-4A9A-80E5-F0ECD6C07844}">
      <dgm:prSet/>
      <dgm:spPr/>
      <dgm:t>
        <a:bodyPr/>
        <a:lstStyle/>
        <a:p>
          <a:pPr rtl="0"/>
          <a:r>
            <a:rPr lang="en-US" smtClean="0"/>
            <a:t>Memory</a:t>
          </a:r>
          <a:endParaRPr lang="en-US"/>
        </a:p>
      </dgm:t>
    </dgm:pt>
    <dgm:pt modelId="{1928E9CF-9BAB-4DC2-B320-6EF63B113388}" type="parTrans" cxnId="{E6B501E1-C090-4213-8926-324080040EA9}">
      <dgm:prSet/>
      <dgm:spPr/>
      <dgm:t>
        <a:bodyPr/>
        <a:lstStyle/>
        <a:p>
          <a:endParaRPr lang="en-US"/>
        </a:p>
      </dgm:t>
    </dgm:pt>
    <dgm:pt modelId="{5D8FCDF9-9B88-4AFE-962B-83AFC98FD239}" type="sibTrans" cxnId="{E6B501E1-C090-4213-8926-324080040EA9}">
      <dgm:prSet/>
      <dgm:spPr/>
      <dgm:t>
        <a:bodyPr/>
        <a:lstStyle/>
        <a:p>
          <a:endParaRPr lang="en-US"/>
        </a:p>
      </dgm:t>
    </dgm:pt>
    <dgm:pt modelId="{B19B67DC-EEE5-4BE8-A752-91179D1B1CE4}">
      <dgm:prSet/>
      <dgm:spPr/>
      <dgm:t>
        <a:bodyPr/>
        <a:lstStyle/>
        <a:p>
          <a:pPr rtl="0"/>
          <a:r>
            <a:rPr lang="en-US" smtClean="0"/>
            <a:t>Behavioral</a:t>
          </a:r>
          <a:endParaRPr lang="en-US"/>
        </a:p>
      </dgm:t>
    </dgm:pt>
    <dgm:pt modelId="{1A2F11C1-40F2-4243-87CA-F28FBA4836CB}" type="parTrans" cxnId="{A351A0B0-D3C7-4E3E-9B5E-4B0207D7E199}">
      <dgm:prSet/>
      <dgm:spPr/>
      <dgm:t>
        <a:bodyPr/>
        <a:lstStyle/>
        <a:p>
          <a:endParaRPr lang="en-US"/>
        </a:p>
      </dgm:t>
    </dgm:pt>
    <dgm:pt modelId="{BBAD65FB-7417-43C0-BFB1-5101ABCB5F6C}" type="sibTrans" cxnId="{A351A0B0-D3C7-4E3E-9B5E-4B0207D7E199}">
      <dgm:prSet/>
      <dgm:spPr/>
      <dgm:t>
        <a:bodyPr/>
        <a:lstStyle/>
        <a:p>
          <a:endParaRPr lang="en-US"/>
        </a:p>
      </dgm:t>
    </dgm:pt>
    <dgm:pt modelId="{D0621529-9A56-433E-9F3F-8102C138ECD8}">
      <dgm:prSet/>
      <dgm:spPr/>
      <dgm:t>
        <a:bodyPr/>
        <a:lstStyle/>
        <a:p>
          <a:pPr rtl="0"/>
          <a:r>
            <a:rPr lang="en-US" smtClean="0"/>
            <a:t>Depression and other mental health challenges</a:t>
          </a:r>
          <a:endParaRPr lang="en-US"/>
        </a:p>
      </dgm:t>
    </dgm:pt>
    <dgm:pt modelId="{BC325B1E-108A-4051-B4C0-C03AC1536E2F}" type="parTrans" cxnId="{0590694E-264E-46D5-B208-5301E8A64BAB}">
      <dgm:prSet/>
      <dgm:spPr/>
      <dgm:t>
        <a:bodyPr/>
        <a:lstStyle/>
        <a:p>
          <a:endParaRPr lang="en-US"/>
        </a:p>
      </dgm:t>
    </dgm:pt>
    <dgm:pt modelId="{2233764D-AA55-4A7A-996B-8BDF47F85B17}" type="sibTrans" cxnId="{0590694E-264E-46D5-B208-5301E8A64BAB}">
      <dgm:prSet/>
      <dgm:spPr/>
      <dgm:t>
        <a:bodyPr/>
        <a:lstStyle/>
        <a:p>
          <a:endParaRPr lang="en-US"/>
        </a:p>
      </dgm:t>
    </dgm:pt>
    <dgm:pt modelId="{BD47E275-1A84-43AC-9CDD-790429E64480}" type="pres">
      <dgm:prSet presAssocID="{308C89D2-3B7F-4850-B9E2-6BDD3DD50A28}" presName="Name0" presStyleCnt="0">
        <dgm:presLayoutVars>
          <dgm:dir/>
          <dgm:resizeHandles val="exact"/>
        </dgm:presLayoutVars>
      </dgm:prSet>
      <dgm:spPr/>
      <dgm:t>
        <a:bodyPr/>
        <a:lstStyle/>
        <a:p>
          <a:endParaRPr lang="en-US"/>
        </a:p>
      </dgm:t>
    </dgm:pt>
    <dgm:pt modelId="{6C432BF2-E152-446A-B5D0-05C8146ACA26}" type="pres">
      <dgm:prSet presAssocID="{70360971-AA48-468F-BFBA-5C4007FC6E7B}" presName="composite" presStyleCnt="0"/>
      <dgm:spPr/>
    </dgm:pt>
    <dgm:pt modelId="{7C359079-B37A-42F3-98D2-65B758A37123}" type="pres">
      <dgm:prSet presAssocID="{70360971-AA48-468F-BFBA-5C4007FC6E7B}" presName="rect1" presStyleLbl="trAlignAcc1" presStyleIdx="0" presStyleCnt="7">
        <dgm:presLayoutVars>
          <dgm:bulletEnabled val="1"/>
        </dgm:presLayoutVars>
      </dgm:prSet>
      <dgm:spPr/>
      <dgm:t>
        <a:bodyPr/>
        <a:lstStyle/>
        <a:p>
          <a:endParaRPr lang="en-US"/>
        </a:p>
      </dgm:t>
    </dgm:pt>
    <dgm:pt modelId="{1BF543FB-A650-4470-AEC3-EBC8D55B02DF}" type="pres">
      <dgm:prSet presAssocID="{70360971-AA48-468F-BFBA-5C4007FC6E7B}" presName="rect2" presStyleLbl="fgImgPlace1" presStyleIdx="0" presStyleCnt="7" custScaleY="62508"/>
      <dgm:spPr>
        <a:blipFill rotWithShape="1">
          <a:blip xmlns:r="http://schemas.openxmlformats.org/officeDocument/2006/relationships" r:embed="rId1"/>
          <a:stretch>
            <a:fillRect/>
          </a:stretch>
        </a:blipFill>
      </dgm:spPr>
      <dgm:t>
        <a:bodyPr/>
        <a:lstStyle/>
        <a:p>
          <a:endParaRPr lang="en-US"/>
        </a:p>
      </dgm:t>
    </dgm:pt>
    <dgm:pt modelId="{157C9C05-A6AC-48AF-B5EF-BB6C1CBA7787}" type="pres">
      <dgm:prSet presAssocID="{440068C4-6C10-453C-A02C-3CB0C489D821}" presName="sibTrans" presStyleCnt="0"/>
      <dgm:spPr/>
    </dgm:pt>
    <dgm:pt modelId="{C29ED4B3-78E4-467C-8658-5457F96055AD}" type="pres">
      <dgm:prSet presAssocID="{92F84055-2012-4B2C-92AA-AB1D80DEEFED}" presName="composite" presStyleCnt="0"/>
      <dgm:spPr/>
    </dgm:pt>
    <dgm:pt modelId="{4ED42647-6012-494B-8369-8FB39FC0C2EA}" type="pres">
      <dgm:prSet presAssocID="{92F84055-2012-4B2C-92AA-AB1D80DEEFED}" presName="rect1" presStyleLbl="trAlignAcc1" presStyleIdx="1" presStyleCnt="7">
        <dgm:presLayoutVars>
          <dgm:bulletEnabled val="1"/>
        </dgm:presLayoutVars>
      </dgm:prSet>
      <dgm:spPr/>
      <dgm:t>
        <a:bodyPr/>
        <a:lstStyle/>
        <a:p>
          <a:endParaRPr lang="en-US"/>
        </a:p>
      </dgm:t>
    </dgm:pt>
    <dgm:pt modelId="{1E5D0881-BB7F-47A1-923E-92201ADB1AF5}" type="pres">
      <dgm:prSet presAssocID="{92F84055-2012-4B2C-92AA-AB1D80DEEFED}" presName="rect2" presStyleLbl="fgImgPlace1" presStyleIdx="1" presStyleCnt="7" custScaleY="63883"/>
      <dgm:spPr>
        <a:blipFill rotWithShape="1">
          <a:blip xmlns:r="http://schemas.openxmlformats.org/officeDocument/2006/relationships" r:embed="rId2"/>
          <a:stretch>
            <a:fillRect/>
          </a:stretch>
        </a:blipFill>
      </dgm:spPr>
      <dgm:t>
        <a:bodyPr/>
        <a:lstStyle/>
        <a:p>
          <a:endParaRPr lang="en-US"/>
        </a:p>
      </dgm:t>
    </dgm:pt>
    <dgm:pt modelId="{4077E6C2-8166-411D-AC9B-54381D66E0EB}" type="pres">
      <dgm:prSet presAssocID="{3475ECC1-0CC1-4C1F-B3D2-F6C297D3FAD3}" presName="sibTrans" presStyleCnt="0"/>
      <dgm:spPr/>
    </dgm:pt>
    <dgm:pt modelId="{E9C933A5-EB15-4915-9085-790C129FECB5}" type="pres">
      <dgm:prSet presAssocID="{AA1803D9-2A75-47E7-BDB9-CF0D4A2D399C}" presName="composite" presStyleCnt="0"/>
      <dgm:spPr/>
    </dgm:pt>
    <dgm:pt modelId="{C2B0889D-2482-47AE-8950-FE90BC734B7F}" type="pres">
      <dgm:prSet presAssocID="{AA1803D9-2A75-47E7-BDB9-CF0D4A2D399C}" presName="rect1" presStyleLbl="trAlignAcc1" presStyleIdx="2" presStyleCnt="7">
        <dgm:presLayoutVars>
          <dgm:bulletEnabled val="1"/>
        </dgm:presLayoutVars>
      </dgm:prSet>
      <dgm:spPr/>
      <dgm:t>
        <a:bodyPr/>
        <a:lstStyle/>
        <a:p>
          <a:endParaRPr lang="en-US"/>
        </a:p>
      </dgm:t>
    </dgm:pt>
    <dgm:pt modelId="{3AF39422-F392-4293-8517-67C18A795DE9}" type="pres">
      <dgm:prSet presAssocID="{AA1803D9-2A75-47E7-BDB9-CF0D4A2D399C}" presName="rect2" presStyleLbl="fgImgPlace1" presStyleIdx="2" presStyleCnt="7" custScaleY="63845"/>
      <dgm:spPr>
        <a:blipFill rotWithShape="1">
          <a:blip xmlns:r="http://schemas.openxmlformats.org/officeDocument/2006/relationships" r:embed="rId3"/>
          <a:stretch>
            <a:fillRect/>
          </a:stretch>
        </a:blipFill>
      </dgm:spPr>
      <dgm:t>
        <a:bodyPr/>
        <a:lstStyle/>
        <a:p>
          <a:endParaRPr lang="en-US"/>
        </a:p>
      </dgm:t>
    </dgm:pt>
    <dgm:pt modelId="{0220956E-EF86-4EC1-A96A-C8F49F87125A}" type="pres">
      <dgm:prSet presAssocID="{33C68D48-B600-457D-8A75-83D203E91BFA}" presName="sibTrans" presStyleCnt="0"/>
      <dgm:spPr/>
    </dgm:pt>
    <dgm:pt modelId="{754C26F0-96DC-4AD4-B0E2-4A22251B3D8A}" type="pres">
      <dgm:prSet presAssocID="{DBC235D7-BD8A-450B-B36E-D375D4CEFB9B}" presName="composite" presStyleCnt="0"/>
      <dgm:spPr/>
    </dgm:pt>
    <dgm:pt modelId="{AB605C9A-8215-43F7-8A62-D3865257A0FA}" type="pres">
      <dgm:prSet presAssocID="{DBC235D7-BD8A-450B-B36E-D375D4CEFB9B}" presName="rect1" presStyleLbl="trAlignAcc1" presStyleIdx="3" presStyleCnt="7">
        <dgm:presLayoutVars>
          <dgm:bulletEnabled val="1"/>
        </dgm:presLayoutVars>
      </dgm:prSet>
      <dgm:spPr/>
      <dgm:t>
        <a:bodyPr/>
        <a:lstStyle/>
        <a:p>
          <a:endParaRPr lang="en-US"/>
        </a:p>
      </dgm:t>
    </dgm:pt>
    <dgm:pt modelId="{A15C985A-BBC2-4F34-BFBD-B5F60B0458EA}" type="pres">
      <dgm:prSet presAssocID="{DBC235D7-BD8A-450B-B36E-D375D4CEFB9B}" presName="rect2" presStyleLbl="fgImgPlace1" presStyleIdx="3" presStyleCnt="7" custScaleY="69281"/>
      <dgm:spPr>
        <a:blipFill rotWithShape="1">
          <a:blip xmlns:r="http://schemas.openxmlformats.org/officeDocument/2006/relationships" r:embed="rId4"/>
          <a:stretch>
            <a:fillRect/>
          </a:stretch>
        </a:blipFill>
      </dgm:spPr>
      <dgm:t>
        <a:bodyPr/>
        <a:lstStyle/>
        <a:p>
          <a:endParaRPr lang="en-US"/>
        </a:p>
      </dgm:t>
    </dgm:pt>
    <dgm:pt modelId="{2A5754E7-7116-47FF-91B0-DCC3966E8B32}" type="pres">
      <dgm:prSet presAssocID="{4B47FE91-E7D7-45D8-802F-BDEABF60B871}" presName="sibTrans" presStyleCnt="0"/>
      <dgm:spPr/>
    </dgm:pt>
    <dgm:pt modelId="{531699AD-1340-4660-AD63-6BC55476AAED}" type="pres">
      <dgm:prSet presAssocID="{855B5AFC-B09E-4778-9627-BB67A8873C17}" presName="composite" presStyleCnt="0"/>
      <dgm:spPr/>
    </dgm:pt>
    <dgm:pt modelId="{0C3D1653-ACFB-46B0-8834-B771E997225E}" type="pres">
      <dgm:prSet presAssocID="{855B5AFC-B09E-4778-9627-BB67A8873C17}" presName="rect1" presStyleLbl="trAlignAcc1" presStyleIdx="4" presStyleCnt="7">
        <dgm:presLayoutVars>
          <dgm:bulletEnabled val="1"/>
        </dgm:presLayoutVars>
      </dgm:prSet>
      <dgm:spPr/>
      <dgm:t>
        <a:bodyPr/>
        <a:lstStyle/>
        <a:p>
          <a:endParaRPr lang="en-US"/>
        </a:p>
      </dgm:t>
    </dgm:pt>
    <dgm:pt modelId="{FCDC76F3-4712-49C3-9F3C-C1D945A09BF8}" type="pres">
      <dgm:prSet presAssocID="{855B5AFC-B09E-4778-9627-BB67A8873C17}" presName="rect2" presStyleLbl="fgImgPlace1" presStyleIdx="4" presStyleCnt="7" custScaleY="68231"/>
      <dgm:spPr>
        <a:blipFill rotWithShape="1">
          <a:blip xmlns:r="http://schemas.openxmlformats.org/officeDocument/2006/relationships" r:embed="rId5"/>
          <a:stretch>
            <a:fillRect/>
          </a:stretch>
        </a:blipFill>
      </dgm:spPr>
      <dgm:t>
        <a:bodyPr/>
        <a:lstStyle/>
        <a:p>
          <a:endParaRPr lang="en-US"/>
        </a:p>
      </dgm:t>
    </dgm:pt>
    <dgm:pt modelId="{2E53B723-7E02-4159-AE53-A28319912032}" type="pres">
      <dgm:prSet presAssocID="{ECD62527-E4B2-449A-9A4D-0BC361B05ABA}" presName="sibTrans" presStyleCnt="0"/>
      <dgm:spPr/>
    </dgm:pt>
    <dgm:pt modelId="{75A857C1-877A-47C1-8094-F8DA6CC7D535}" type="pres">
      <dgm:prSet presAssocID="{DEB21E82-D7F2-4675-8A60-0530158FEE56}" presName="composite" presStyleCnt="0"/>
      <dgm:spPr/>
    </dgm:pt>
    <dgm:pt modelId="{B9F4EBC2-C896-4377-8BBC-5CEA04B0CAE7}" type="pres">
      <dgm:prSet presAssocID="{DEB21E82-D7F2-4675-8A60-0530158FEE56}" presName="rect1" presStyleLbl="trAlignAcc1" presStyleIdx="5" presStyleCnt="7">
        <dgm:presLayoutVars>
          <dgm:bulletEnabled val="1"/>
        </dgm:presLayoutVars>
      </dgm:prSet>
      <dgm:spPr/>
      <dgm:t>
        <a:bodyPr/>
        <a:lstStyle/>
        <a:p>
          <a:endParaRPr lang="en-US"/>
        </a:p>
      </dgm:t>
    </dgm:pt>
    <dgm:pt modelId="{F4653D41-6378-47A7-8D58-855915D180D7}" type="pres">
      <dgm:prSet presAssocID="{DEB21E82-D7F2-4675-8A60-0530158FEE56}" presName="rect2" presStyleLbl="fgImgPlace1" presStyleIdx="5" presStyleCnt="7" custScaleY="67944"/>
      <dgm:spPr>
        <a:blipFill rotWithShape="1">
          <a:blip xmlns:r="http://schemas.openxmlformats.org/officeDocument/2006/relationships" r:embed="rId6"/>
          <a:stretch>
            <a:fillRect/>
          </a:stretch>
        </a:blipFill>
      </dgm:spPr>
      <dgm:t>
        <a:bodyPr/>
        <a:lstStyle/>
        <a:p>
          <a:endParaRPr lang="en-US"/>
        </a:p>
      </dgm:t>
    </dgm:pt>
    <dgm:pt modelId="{E84B624C-3E7A-44A5-A1DF-726E1E8B2866}" type="pres">
      <dgm:prSet presAssocID="{07534BD5-3296-47DF-9009-3FE09F11DD28}" presName="sibTrans" presStyleCnt="0"/>
      <dgm:spPr/>
    </dgm:pt>
    <dgm:pt modelId="{6A47C15C-9064-4263-AA23-92158CD5F307}" type="pres">
      <dgm:prSet presAssocID="{B19B67DC-EEE5-4BE8-A752-91179D1B1CE4}" presName="composite" presStyleCnt="0"/>
      <dgm:spPr/>
    </dgm:pt>
    <dgm:pt modelId="{33333EFC-9143-4BB5-98F3-6C26B9878360}" type="pres">
      <dgm:prSet presAssocID="{B19B67DC-EEE5-4BE8-A752-91179D1B1CE4}" presName="rect1" presStyleLbl="trAlignAcc1" presStyleIdx="6" presStyleCnt="7">
        <dgm:presLayoutVars>
          <dgm:bulletEnabled val="1"/>
        </dgm:presLayoutVars>
      </dgm:prSet>
      <dgm:spPr/>
      <dgm:t>
        <a:bodyPr/>
        <a:lstStyle/>
        <a:p>
          <a:endParaRPr lang="en-US"/>
        </a:p>
      </dgm:t>
    </dgm:pt>
    <dgm:pt modelId="{E629692E-2A04-4FFD-BC0E-A9334348EEA3}" type="pres">
      <dgm:prSet presAssocID="{B19B67DC-EEE5-4BE8-A752-91179D1B1CE4}" presName="rect2" presStyleLbl="fgImgPlace1" presStyleIdx="6" presStyleCnt="7" custScaleY="66894"/>
      <dgm:spPr>
        <a:blipFill rotWithShape="1">
          <a:blip xmlns:r="http://schemas.openxmlformats.org/officeDocument/2006/relationships" r:embed="rId7"/>
          <a:stretch>
            <a:fillRect/>
          </a:stretch>
        </a:blipFill>
      </dgm:spPr>
      <dgm:t>
        <a:bodyPr/>
        <a:lstStyle/>
        <a:p>
          <a:endParaRPr lang="en-US"/>
        </a:p>
      </dgm:t>
    </dgm:pt>
  </dgm:ptLst>
  <dgm:cxnLst>
    <dgm:cxn modelId="{899E9E65-B8E2-49B7-A4F8-5857487E8DE8}" srcId="{DBC235D7-BD8A-450B-B36E-D375D4CEFB9B}" destId="{03FCDB17-5CC5-467F-BE9D-C216A585802E}" srcOrd="0" destOrd="0" parTransId="{2BC2A703-5401-4519-8BC8-24B913ED5786}" sibTransId="{1BC02DDA-F074-406A-B9B9-8EC02DA69793}"/>
    <dgm:cxn modelId="{CF3092B2-5E75-45EB-943D-B06527207572}" srcId="{AA1803D9-2A75-47E7-BDB9-CF0D4A2D399C}" destId="{637B89B5-57AF-4935-BC7F-1CCB04D27664}" srcOrd="0" destOrd="0" parTransId="{85533DE2-9F67-4618-8EA0-DF1DDD08559D}" sibTransId="{D479BDBA-E5FC-4619-9476-1AA6112AFC5F}"/>
    <dgm:cxn modelId="{9947218D-D1A3-4262-B1A3-BF4621EBC1AF}" srcId="{855B5AFC-B09E-4778-9627-BB67A8873C17}" destId="{51103FD5-2023-4C4F-ACEB-4A3DDC963292}" srcOrd="0" destOrd="0" parTransId="{69848E37-F572-4DD0-BDAC-0EDE028B55B1}" sibTransId="{CDDCA558-7137-42D9-ACF3-920002B19DAF}"/>
    <dgm:cxn modelId="{03636B24-44B3-4B6C-A1AD-C565EDE1ED42}" srcId="{308C89D2-3B7F-4850-B9E2-6BDD3DD50A28}" destId="{DEB21E82-D7F2-4675-8A60-0530158FEE56}" srcOrd="5" destOrd="0" parTransId="{5C5D2628-1628-433B-8FE2-EFF22721B827}" sibTransId="{07534BD5-3296-47DF-9009-3FE09F11DD28}"/>
    <dgm:cxn modelId="{E43413B3-7040-42A3-A5F9-E30D83585B49}" srcId="{308C89D2-3B7F-4850-B9E2-6BDD3DD50A28}" destId="{70360971-AA48-468F-BFBA-5C4007FC6E7B}" srcOrd="0" destOrd="0" parTransId="{D394C33D-3923-40D7-86E2-049D6DDC61C5}" sibTransId="{440068C4-6C10-453C-A02C-3CB0C489D821}"/>
    <dgm:cxn modelId="{FFA6354C-91B6-4012-92B4-F6E718659905}" type="presOf" srcId="{AA1803D9-2A75-47E7-BDB9-CF0D4A2D399C}" destId="{C2B0889D-2482-47AE-8950-FE90BC734B7F}" srcOrd="0" destOrd="0" presId="urn:microsoft.com/office/officeart/2008/layout/PictureStrips"/>
    <dgm:cxn modelId="{F0773BD1-1085-4029-8722-F96120B7268B}" srcId="{308C89D2-3B7F-4850-B9E2-6BDD3DD50A28}" destId="{AA1803D9-2A75-47E7-BDB9-CF0D4A2D399C}" srcOrd="2" destOrd="0" parTransId="{8DDD865B-4A89-43B9-92EF-A5AD714B9660}" sibTransId="{33C68D48-B600-457D-8A75-83D203E91BFA}"/>
    <dgm:cxn modelId="{8D7CF7F0-3CB4-41A8-9771-8C8B3AA2E983}" srcId="{92F84055-2012-4B2C-92AA-AB1D80DEEFED}" destId="{547C36C5-E23A-4E96-9029-36394C84CD97}" srcOrd="0" destOrd="0" parTransId="{5631C8A7-A2CB-4FDF-9C4A-D1D2D766BB0C}" sibTransId="{110D6DBF-BD6F-4B9F-80B6-1C662F77AFA2}"/>
    <dgm:cxn modelId="{384EBBCF-AF83-4683-B657-A76B537C2F7E}" srcId="{70360971-AA48-468F-BFBA-5C4007FC6E7B}" destId="{F5BB0FCE-E82E-400C-B10E-F825C54986E6}" srcOrd="0" destOrd="0" parTransId="{35498A68-8F0A-4D6E-BFC0-4E972D587AC3}" sibTransId="{54F936A1-DE71-4E83-BFE6-14E2A2ECD894}"/>
    <dgm:cxn modelId="{062CC098-B278-4245-AA21-89CE8A097097}" type="presOf" srcId="{DEB21E82-D7F2-4675-8A60-0530158FEE56}" destId="{B9F4EBC2-C896-4377-8BBC-5CEA04B0CAE7}" srcOrd="0" destOrd="0" presId="urn:microsoft.com/office/officeart/2008/layout/PictureStrips"/>
    <dgm:cxn modelId="{0B2E3E07-DB4E-4E75-AF32-544AA4449900}" type="presOf" srcId="{547C36C5-E23A-4E96-9029-36394C84CD97}" destId="{4ED42647-6012-494B-8369-8FB39FC0C2EA}" srcOrd="0" destOrd="1" presId="urn:microsoft.com/office/officeart/2008/layout/PictureStrips"/>
    <dgm:cxn modelId="{7749D618-231F-4DFF-A536-DF878D024AD7}" srcId="{308C89D2-3B7F-4850-B9E2-6BDD3DD50A28}" destId="{92F84055-2012-4B2C-92AA-AB1D80DEEFED}" srcOrd="1" destOrd="0" parTransId="{5EBA3C4A-98B8-4F85-A080-8BCF4781DE0E}" sibTransId="{3475ECC1-0CC1-4C1F-B3D2-F6C297D3FAD3}"/>
    <dgm:cxn modelId="{0590694E-264E-46D5-B208-5301E8A64BAB}" srcId="{B19B67DC-EEE5-4BE8-A752-91179D1B1CE4}" destId="{D0621529-9A56-433E-9F3F-8102C138ECD8}" srcOrd="0" destOrd="0" parTransId="{BC325B1E-108A-4051-B4C0-C03AC1536E2F}" sibTransId="{2233764D-AA55-4A7A-996B-8BDF47F85B17}"/>
    <dgm:cxn modelId="{E6B501E1-C090-4213-8926-324080040EA9}" srcId="{DEB21E82-D7F2-4675-8A60-0530158FEE56}" destId="{2CA45C00-728E-4A9A-80E5-F0ECD6C07844}" srcOrd="0" destOrd="0" parTransId="{1928E9CF-9BAB-4DC2-B320-6EF63B113388}" sibTransId="{5D8FCDF9-9B88-4AFE-962B-83AFC98FD239}"/>
    <dgm:cxn modelId="{A9016529-3EA2-46B5-A19C-36B201FE9E04}" type="presOf" srcId="{D0621529-9A56-433E-9F3F-8102C138ECD8}" destId="{33333EFC-9143-4BB5-98F3-6C26B9878360}" srcOrd="0" destOrd="1" presId="urn:microsoft.com/office/officeart/2008/layout/PictureStrips"/>
    <dgm:cxn modelId="{4EA69A36-E1B6-4276-8615-CE447B7603AA}" type="presOf" srcId="{637B89B5-57AF-4935-BC7F-1CCB04D27664}" destId="{C2B0889D-2482-47AE-8950-FE90BC734B7F}" srcOrd="0" destOrd="1" presId="urn:microsoft.com/office/officeart/2008/layout/PictureStrips"/>
    <dgm:cxn modelId="{F1012851-3061-46EB-8B64-E36D332F4318}" type="presOf" srcId="{51103FD5-2023-4C4F-ACEB-4A3DDC963292}" destId="{0C3D1653-ACFB-46B0-8834-B771E997225E}" srcOrd="0" destOrd="1" presId="urn:microsoft.com/office/officeart/2008/layout/PictureStrips"/>
    <dgm:cxn modelId="{DA9DA5A6-08B4-4F3F-8FDF-644B32C8A9BA}" type="presOf" srcId="{03FCDB17-5CC5-467F-BE9D-C216A585802E}" destId="{AB605C9A-8215-43F7-8A62-D3865257A0FA}" srcOrd="0" destOrd="1" presId="urn:microsoft.com/office/officeart/2008/layout/PictureStrips"/>
    <dgm:cxn modelId="{6CDBD2C4-CCC3-4EE2-8C57-C123C8F2A8B2}" type="presOf" srcId="{DBC235D7-BD8A-450B-B36E-D375D4CEFB9B}" destId="{AB605C9A-8215-43F7-8A62-D3865257A0FA}" srcOrd="0" destOrd="0" presId="urn:microsoft.com/office/officeart/2008/layout/PictureStrips"/>
    <dgm:cxn modelId="{580D9410-6CF6-45C6-880F-80E82DEB751C}" type="presOf" srcId="{70360971-AA48-468F-BFBA-5C4007FC6E7B}" destId="{7C359079-B37A-42F3-98D2-65B758A37123}" srcOrd="0" destOrd="0" presId="urn:microsoft.com/office/officeart/2008/layout/PictureStrips"/>
    <dgm:cxn modelId="{38D3531F-8365-47B8-B487-6DB6AACFD22C}" type="presOf" srcId="{92F84055-2012-4B2C-92AA-AB1D80DEEFED}" destId="{4ED42647-6012-494B-8369-8FB39FC0C2EA}" srcOrd="0" destOrd="0" presId="urn:microsoft.com/office/officeart/2008/layout/PictureStrips"/>
    <dgm:cxn modelId="{77780603-0BCC-4CEF-8826-8AD763CC27C9}" srcId="{308C89D2-3B7F-4850-B9E2-6BDD3DD50A28}" destId="{855B5AFC-B09E-4778-9627-BB67A8873C17}" srcOrd="4" destOrd="0" parTransId="{9D6AAD80-EB1C-408C-82C1-14F89019D365}" sibTransId="{ECD62527-E4B2-449A-9A4D-0BC361B05ABA}"/>
    <dgm:cxn modelId="{915FFEB1-91A8-4C30-B299-D37EA08884CD}" srcId="{308C89D2-3B7F-4850-B9E2-6BDD3DD50A28}" destId="{DBC235D7-BD8A-450B-B36E-D375D4CEFB9B}" srcOrd="3" destOrd="0" parTransId="{B824E2A8-869C-4B01-A086-CE951E45B802}" sibTransId="{4B47FE91-E7D7-45D8-802F-BDEABF60B871}"/>
    <dgm:cxn modelId="{7D37AE88-251C-4CC7-824A-4CF875D0666D}" type="presOf" srcId="{2CA45C00-728E-4A9A-80E5-F0ECD6C07844}" destId="{B9F4EBC2-C896-4377-8BBC-5CEA04B0CAE7}" srcOrd="0" destOrd="1" presId="urn:microsoft.com/office/officeart/2008/layout/PictureStrips"/>
    <dgm:cxn modelId="{E51C2BF1-13E4-430E-A40D-391CCEA4DA59}" type="presOf" srcId="{308C89D2-3B7F-4850-B9E2-6BDD3DD50A28}" destId="{BD47E275-1A84-43AC-9CDD-790429E64480}" srcOrd="0" destOrd="0" presId="urn:microsoft.com/office/officeart/2008/layout/PictureStrips"/>
    <dgm:cxn modelId="{F7D11E65-37D7-4A5A-8B58-2D4353884ED9}" type="presOf" srcId="{855B5AFC-B09E-4778-9627-BB67A8873C17}" destId="{0C3D1653-ACFB-46B0-8834-B771E997225E}" srcOrd="0" destOrd="0" presId="urn:microsoft.com/office/officeart/2008/layout/PictureStrips"/>
    <dgm:cxn modelId="{1771E8D9-D42C-4206-9068-92703596549B}" type="presOf" srcId="{F5BB0FCE-E82E-400C-B10E-F825C54986E6}" destId="{7C359079-B37A-42F3-98D2-65B758A37123}" srcOrd="0" destOrd="1" presId="urn:microsoft.com/office/officeart/2008/layout/PictureStrips"/>
    <dgm:cxn modelId="{36CF921F-142E-46B9-B1FA-864A5A196CB5}" type="presOf" srcId="{B19B67DC-EEE5-4BE8-A752-91179D1B1CE4}" destId="{33333EFC-9143-4BB5-98F3-6C26B9878360}" srcOrd="0" destOrd="0" presId="urn:microsoft.com/office/officeart/2008/layout/PictureStrips"/>
    <dgm:cxn modelId="{A351A0B0-D3C7-4E3E-9B5E-4B0207D7E199}" srcId="{308C89D2-3B7F-4850-B9E2-6BDD3DD50A28}" destId="{B19B67DC-EEE5-4BE8-A752-91179D1B1CE4}" srcOrd="6" destOrd="0" parTransId="{1A2F11C1-40F2-4243-87CA-F28FBA4836CB}" sibTransId="{BBAD65FB-7417-43C0-BFB1-5101ABCB5F6C}"/>
    <dgm:cxn modelId="{FAED0BAE-EB28-4A51-9722-EA483A7ECB6F}" type="presParOf" srcId="{BD47E275-1A84-43AC-9CDD-790429E64480}" destId="{6C432BF2-E152-446A-B5D0-05C8146ACA26}" srcOrd="0" destOrd="0" presId="urn:microsoft.com/office/officeart/2008/layout/PictureStrips"/>
    <dgm:cxn modelId="{36E5CCE5-F3D7-4244-8ADF-A0FDEF590CB6}" type="presParOf" srcId="{6C432BF2-E152-446A-B5D0-05C8146ACA26}" destId="{7C359079-B37A-42F3-98D2-65B758A37123}" srcOrd="0" destOrd="0" presId="urn:microsoft.com/office/officeart/2008/layout/PictureStrips"/>
    <dgm:cxn modelId="{B08AC46A-4FCA-49B7-9CE1-D1ABE037701B}" type="presParOf" srcId="{6C432BF2-E152-446A-B5D0-05C8146ACA26}" destId="{1BF543FB-A650-4470-AEC3-EBC8D55B02DF}" srcOrd="1" destOrd="0" presId="urn:microsoft.com/office/officeart/2008/layout/PictureStrips"/>
    <dgm:cxn modelId="{FF6E0227-C7D1-4D00-8C9C-3E6621C985AB}" type="presParOf" srcId="{BD47E275-1A84-43AC-9CDD-790429E64480}" destId="{157C9C05-A6AC-48AF-B5EF-BB6C1CBA7787}" srcOrd="1" destOrd="0" presId="urn:microsoft.com/office/officeart/2008/layout/PictureStrips"/>
    <dgm:cxn modelId="{DAC3F13E-7ED3-44F2-B514-8477AAA7C071}" type="presParOf" srcId="{BD47E275-1A84-43AC-9CDD-790429E64480}" destId="{C29ED4B3-78E4-467C-8658-5457F96055AD}" srcOrd="2" destOrd="0" presId="urn:microsoft.com/office/officeart/2008/layout/PictureStrips"/>
    <dgm:cxn modelId="{B195B781-3717-420F-8A45-D8663548D392}" type="presParOf" srcId="{C29ED4B3-78E4-467C-8658-5457F96055AD}" destId="{4ED42647-6012-494B-8369-8FB39FC0C2EA}" srcOrd="0" destOrd="0" presId="urn:microsoft.com/office/officeart/2008/layout/PictureStrips"/>
    <dgm:cxn modelId="{92AC77F4-A342-4F67-9BDF-3A6D3E4C7360}" type="presParOf" srcId="{C29ED4B3-78E4-467C-8658-5457F96055AD}" destId="{1E5D0881-BB7F-47A1-923E-92201ADB1AF5}" srcOrd="1" destOrd="0" presId="urn:microsoft.com/office/officeart/2008/layout/PictureStrips"/>
    <dgm:cxn modelId="{DCAB71B6-7E57-4EBE-8CF6-88DE28BCA4E5}" type="presParOf" srcId="{BD47E275-1A84-43AC-9CDD-790429E64480}" destId="{4077E6C2-8166-411D-AC9B-54381D66E0EB}" srcOrd="3" destOrd="0" presId="urn:microsoft.com/office/officeart/2008/layout/PictureStrips"/>
    <dgm:cxn modelId="{F91F634E-2D04-4EA2-A152-4562F9E697CD}" type="presParOf" srcId="{BD47E275-1A84-43AC-9CDD-790429E64480}" destId="{E9C933A5-EB15-4915-9085-790C129FECB5}" srcOrd="4" destOrd="0" presId="urn:microsoft.com/office/officeart/2008/layout/PictureStrips"/>
    <dgm:cxn modelId="{60E5A5BF-6838-43A5-9B6F-E8C327EE3E1C}" type="presParOf" srcId="{E9C933A5-EB15-4915-9085-790C129FECB5}" destId="{C2B0889D-2482-47AE-8950-FE90BC734B7F}" srcOrd="0" destOrd="0" presId="urn:microsoft.com/office/officeart/2008/layout/PictureStrips"/>
    <dgm:cxn modelId="{71CC03F5-C695-475C-AA57-5155A18AC876}" type="presParOf" srcId="{E9C933A5-EB15-4915-9085-790C129FECB5}" destId="{3AF39422-F392-4293-8517-67C18A795DE9}" srcOrd="1" destOrd="0" presId="urn:microsoft.com/office/officeart/2008/layout/PictureStrips"/>
    <dgm:cxn modelId="{64E9D472-F3D7-4A38-A2DF-1D177607ED6B}" type="presParOf" srcId="{BD47E275-1A84-43AC-9CDD-790429E64480}" destId="{0220956E-EF86-4EC1-A96A-C8F49F87125A}" srcOrd="5" destOrd="0" presId="urn:microsoft.com/office/officeart/2008/layout/PictureStrips"/>
    <dgm:cxn modelId="{D271130C-5F96-4190-BA92-799E11DC51C8}" type="presParOf" srcId="{BD47E275-1A84-43AC-9CDD-790429E64480}" destId="{754C26F0-96DC-4AD4-B0E2-4A22251B3D8A}" srcOrd="6" destOrd="0" presId="urn:microsoft.com/office/officeart/2008/layout/PictureStrips"/>
    <dgm:cxn modelId="{564B1377-3AED-4C8D-82D4-4FCBEDD0AC2E}" type="presParOf" srcId="{754C26F0-96DC-4AD4-B0E2-4A22251B3D8A}" destId="{AB605C9A-8215-43F7-8A62-D3865257A0FA}" srcOrd="0" destOrd="0" presId="urn:microsoft.com/office/officeart/2008/layout/PictureStrips"/>
    <dgm:cxn modelId="{8A274587-62ED-4435-A29F-D409DCE29079}" type="presParOf" srcId="{754C26F0-96DC-4AD4-B0E2-4A22251B3D8A}" destId="{A15C985A-BBC2-4F34-BFBD-B5F60B0458EA}" srcOrd="1" destOrd="0" presId="urn:microsoft.com/office/officeart/2008/layout/PictureStrips"/>
    <dgm:cxn modelId="{1A9465D1-377E-4295-A1C4-D75F0D703DF5}" type="presParOf" srcId="{BD47E275-1A84-43AC-9CDD-790429E64480}" destId="{2A5754E7-7116-47FF-91B0-DCC3966E8B32}" srcOrd="7" destOrd="0" presId="urn:microsoft.com/office/officeart/2008/layout/PictureStrips"/>
    <dgm:cxn modelId="{33907173-080A-4386-8259-D854B6F65419}" type="presParOf" srcId="{BD47E275-1A84-43AC-9CDD-790429E64480}" destId="{531699AD-1340-4660-AD63-6BC55476AAED}" srcOrd="8" destOrd="0" presId="urn:microsoft.com/office/officeart/2008/layout/PictureStrips"/>
    <dgm:cxn modelId="{33CDC772-778C-41AA-AB17-ED9C321837A6}" type="presParOf" srcId="{531699AD-1340-4660-AD63-6BC55476AAED}" destId="{0C3D1653-ACFB-46B0-8834-B771E997225E}" srcOrd="0" destOrd="0" presId="urn:microsoft.com/office/officeart/2008/layout/PictureStrips"/>
    <dgm:cxn modelId="{C42910E5-5485-4184-BC0F-00A7F6741D32}" type="presParOf" srcId="{531699AD-1340-4660-AD63-6BC55476AAED}" destId="{FCDC76F3-4712-49C3-9F3C-C1D945A09BF8}" srcOrd="1" destOrd="0" presId="urn:microsoft.com/office/officeart/2008/layout/PictureStrips"/>
    <dgm:cxn modelId="{F46F7037-3AB1-4F19-A077-750B83B386FA}" type="presParOf" srcId="{BD47E275-1A84-43AC-9CDD-790429E64480}" destId="{2E53B723-7E02-4159-AE53-A28319912032}" srcOrd="9" destOrd="0" presId="urn:microsoft.com/office/officeart/2008/layout/PictureStrips"/>
    <dgm:cxn modelId="{A45BBF75-F3F5-4BC7-B5DC-9387BAABDE28}" type="presParOf" srcId="{BD47E275-1A84-43AC-9CDD-790429E64480}" destId="{75A857C1-877A-47C1-8094-F8DA6CC7D535}" srcOrd="10" destOrd="0" presId="urn:microsoft.com/office/officeart/2008/layout/PictureStrips"/>
    <dgm:cxn modelId="{E4F1C8F8-D24D-4028-96CE-FF0F79B584BD}" type="presParOf" srcId="{75A857C1-877A-47C1-8094-F8DA6CC7D535}" destId="{B9F4EBC2-C896-4377-8BBC-5CEA04B0CAE7}" srcOrd="0" destOrd="0" presId="urn:microsoft.com/office/officeart/2008/layout/PictureStrips"/>
    <dgm:cxn modelId="{3A0A3380-FE81-4972-AAC4-907FCA872577}" type="presParOf" srcId="{75A857C1-877A-47C1-8094-F8DA6CC7D535}" destId="{F4653D41-6378-47A7-8D58-855915D180D7}" srcOrd="1" destOrd="0" presId="urn:microsoft.com/office/officeart/2008/layout/PictureStrips"/>
    <dgm:cxn modelId="{3060F3A7-581E-4EF3-818B-D39E7767A0D7}" type="presParOf" srcId="{BD47E275-1A84-43AC-9CDD-790429E64480}" destId="{E84B624C-3E7A-44A5-A1DF-726E1E8B2866}" srcOrd="11" destOrd="0" presId="urn:microsoft.com/office/officeart/2008/layout/PictureStrips"/>
    <dgm:cxn modelId="{60FAD25A-356D-44D5-AA5E-D2A1F9D8A632}" type="presParOf" srcId="{BD47E275-1A84-43AC-9CDD-790429E64480}" destId="{6A47C15C-9064-4263-AA23-92158CD5F307}" srcOrd="12" destOrd="0" presId="urn:microsoft.com/office/officeart/2008/layout/PictureStrips"/>
    <dgm:cxn modelId="{4A98BF18-605B-4FC6-8054-1F726D69F446}" type="presParOf" srcId="{6A47C15C-9064-4263-AA23-92158CD5F307}" destId="{33333EFC-9143-4BB5-98F3-6C26B9878360}" srcOrd="0" destOrd="0" presId="urn:microsoft.com/office/officeart/2008/layout/PictureStrips"/>
    <dgm:cxn modelId="{62FFE1D6-E489-4548-9771-7C8CA888FABE}" type="presParOf" srcId="{6A47C15C-9064-4263-AA23-92158CD5F307}" destId="{E629692E-2A04-4FFD-BC0E-A9334348EEA3}"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7194B1-7F88-45D5-962E-D2C70A4D3EA5}"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DD42209F-9E94-46F0-9AB9-D7E58C3629E1}">
      <dgm:prSet custT="1"/>
      <dgm:spPr/>
      <dgm:t>
        <a:bodyPr/>
        <a:lstStyle/>
        <a:p>
          <a:pPr rtl="0"/>
          <a:r>
            <a:rPr lang="en-US" sz="1400" dirty="0" smtClean="0"/>
            <a:t>Services for Medicare &amp; Medicaid</a:t>
          </a:r>
          <a:endParaRPr lang="en-US" sz="1400" dirty="0"/>
        </a:p>
      </dgm:t>
    </dgm:pt>
    <dgm:pt modelId="{7D0BF747-2947-47B5-98B8-E68C4B203D33}" type="parTrans" cxnId="{7D81A070-357A-46CD-A7DF-D0813019FFB7}">
      <dgm:prSet/>
      <dgm:spPr/>
      <dgm:t>
        <a:bodyPr/>
        <a:lstStyle/>
        <a:p>
          <a:endParaRPr lang="en-US"/>
        </a:p>
      </dgm:t>
    </dgm:pt>
    <dgm:pt modelId="{10CD8469-3AE8-494A-8FB6-B2789C5C7A70}" type="sibTrans" cxnId="{7D81A070-357A-46CD-A7DF-D0813019FFB7}">
      <dgm:prSet/>
      <dgm:spPr/>
      <dgm:t>
        <a:bodyPr/>
        <a:lstStyle/>
        <a:p>
          <a:endParaRPr lang="en-US"/>
        </a:p>
      </dgm:t>
    </dgm:pt>
    <dgm:pt modelId="{ABD9A700-C007-4218-AE28-DF3048231191}">
      <dgm:prSet custT="1"/>
      <dgm:spPr/>
      <dgm:t>
        <a:bodyPr/>
        <a:lstStyle/>
        <a:p>
          <a:pPr rtl="0"/>
          <a:r>
            <a:rPr lang="en-US" sz="1200" dirty="0" smtClean="0"/>
            <a:t>Multi-tiered strategy includes 7 domains beyond medical needs</a:t>
          </a:r>
          <a:endParaRPr lang="en-US" sz="1200" dirty="0"/>
        </a:p>
      </dgm:t>
    </dgm:pt>
    <dgm:pt modelId="{2F756F37-FF3B-466E-8CD9-316B902F5DD4}" type="parTrans" cxnId="{8BC62B79-4EE6-4F66-A52C-E27886BEF4E2}">
      <dgm:prSet/>
      <dgm:spPr/>
      <dgm:t>
        <a:bodyPr/>
        <a:lstStyle/>
        <a:p>
          <a:endParaRPr lang="en-US"/>
        </a:p>
      </dgm:t>
    </dgm:pt>
    <dgm:pt modelId="{8F88DA38-1314-4561-8612-3FB289A00D3C}" type="sibTrans" cxnId="{8BC62B79-4EE6-4F66-A52C-E27886BEF4E2}">
      <dgm:prSet/>
      <dgm:spPr/>
      <dgm:t>
        <a:bodyPr/>
        <a:lstStyle/>
        <a:p>
          <a:endParaRPr lang="en-US"/>
        </a:p>
      </dgm:t>
    </dgm:pt>
    <dgm:pt modelId="{7E8D7EEC-AAE8-4AB2-B51C-DDBCDA31F541}" type="pres">
      <dgm:prSet presAssocID="{697194B1-7F88-45D5-962E-D2C70A4D3EA5}" presName="Name0" presStyleCnt="0">
        <dgm:presLayoutVars>
          <dgm:chMax val="7"/>
          <dgm:chPref val="7"/>
          <dgm:dir/>
          <dgm:animLvl val="lvl"/>
        </dgm:presLayoutVars>
      </dgm:prSet>
      <dgm:spPr/>
      <dgm:t>
        <a:bodyPr/>
        <a:lstStyle/>
        <a:p>
          <a:endParaRPr lang="en-US"/>
        </a:p>
      </dgm:t>
    </dgm:pt>
    <dgm:pt modelId="{C92CE3A5-6FD9-41ED-8D85-0FB55D4D0EEF}" type="pres">
      <dgm:prSet presAssocID="{DD42209F-9E94-46F0-9AB9-D7E58C3629E1}" presName="Accent1" presStyleCnt="0"/>
      <dgm:spPr/>
    </dgm:pt>
    <dgm:pt modelId="{9CAB978E-EA7F-42B9-86C1-56DA1E461497}" type="pres">
      <dgm:prSet presAssocID="{DD42209F-9E94-46F0-9AB9-D7E58C3629E1}" presName="Accent" presStyleLbl="node1" presStyleIdx="0" presStyleCnt="1"/>
      <dgm:spPr/>
    </dgm:pt>
    <dgm:pt modelId="{C250036B-2E9F-4F82-A449-0B4E7E6BC164}" type="pres">
      <dgm:prSet presAssocID="{DD42209F-9E94-46F0-9AB9-D7E58C3629E1}" presName="Child1" presStyleLbl="revTx" presStyleIdx="0" presStyleCnt="2" custScaleX="123639">
        <dgm:presLayoutVars>
          <dgm:chMax val="0"/>
          <dgm:chPref val="0"/>
          <dgm:bulletEnabled val="1"/>
        </dgm:presLayoutVars>
      </dgm:prSet>
      <dgm:spPr/>
      <dgm:t>
        <a:bodyPr/>
        <a:lstStyle/>
        <a:p>
          <a:endParaRPr lang="en-US"/>
        </a:p>
      </dgm:t>
    </dgm:pt>
    <dgm:pt modelId="{58347B06-A933-4E22-AC57-DAA3831651B7}" type="pres">
      <dgm:prSet presAssocID="{DD42209F-9E94-46F0-9AB9-D7E58C3629E1}" presName="Parent1" presStyleLbl="revTx" presStyleIdx="1" presStyleCnt="2">
        <dgm:presLayoutVars>
          <dgm:chMax val="1"/>
          <dgm:chPref val="1"/>
          <dgm:bulletEnabled val="1"/>
        </dgm:presLayoutVars>
      </dgm:prSet>
      <dgm:spPr/>
      <dgm:t>
        <a:bodyPr/>
        <a:lstStyle/>
        <a:p>
          <a:endParaRPr lang="en-US"/>
        </a:p>
      </dgm:t>
    </dgm:pt>
  </dgm:ptLst>
  <dgm:cxnLst>
    <dgm:cxn modelId="{7D81A070-357A-46CD-A7DF-D0813019FFB7}" srcId="{697194B1-7F88-45D5-962E-D2C70A4D3EA5}" destId="{DD42209F-9E94-46F0-9AB9-D7E58C3629E1}" srcOrd="0" destOrd="0" parTransId="{7D0BF747-2947-47B5-98B8-E68C4B203D33}" sibTransId="{10CD8469-3AE8-494A-8FB6-B2789C5C7A70}"/>
    <dgm:cxn modelId="{45CF87A8-E42F-46C4-B215-F5739E420A13}" type="presOf" srcId="{697194B1-7F88-45D5-962E-D2C70A4D3EA5}" destId="{7E8D7EEC-AAE8-4AB2-B51C-DDBCDA31F541}" srcOrd="0" destOrd="0" presId="urn:microsoft.com/office/officeart/2009/layout/CircleArrowProcess"/>
    <dgm:cxn modelId="{8BC62B79-4EE6-4F66-A52C-E27886BEF4E2}" srcId="{DD42209F-9E94-46F0-9AB9-D7E58C3629E1}" destId="{ABD9A700-C007-4218-AE28-DF3048231191}" srcOrd="0" destOrd="0" parTransId="{2F756F37-FF3B-466E-8CD9-316B902F5DD4}" sibTransId="{8F88DA38-1314-4561-8612-3FB289A00D3C}"/>
    <dgm:cxn modelId="{F9ADE925-8FCC-48E2-9C73-61F6D7D8A420}" type="presOf" srcId="{ABD9A700-C007-4218-AE28-DF3048231191}" destId="{C250036B-2E9F-4F82-A449-0B4E7E6BC164}" srcOrd="0" destOrd="0" presId="urn:microsoft.com/office/officeart/2009/layout/CircleArrowProcess"/>
    <dgm:cxn modelId="{87A9AADA-70D3-48C8-9FB2-DA1EF7B07210}" type="presOf" srcId="{DD42209F-9E94-46F0-9AB9-D7E58C3629E1}" destId="{58347B06-A933-4E22-AC57-DAA3831651B7}" srcOrd="0" destOrd="0" presId="urn:microsoft.com/office/officeart/2009/layout/CircleArrowProcess"/>
    <dgm:cxn modelId="{AC0DBC82-B265-45B5-8853-9F23DC607271}" type="presParOf" srcId="{7E8D7EEC-AAE8-4AB2-B51C-DDBCDA31F541}" destId="{C92CE3A5-6FD9-41ED-8D85-0FB55D4D0EEF}" srcOrd="0" destOrd="0" presId="urn:microsoft.com/office/officeart/2009/layout/CircleArrowProcess"/>
    <dgm:cxn modelId="{5BC10511-6397-49A3-8438-D8D7F76FE97A}" type="presParOf" srcId="{C92CE3A5-6FD9-41ED-8D85-0FB55D4D0EEF}" destId="{9CAB978E-EA7F-42B9-86C1-56DA1E461497}" srcOrd="0" destOrd="0" presId="urn:microsoft.com/office/officeart/2009/layout/CircleArrowProcess"/>
    <dgm:cxn modelId="{3BA6D35E-DF30-444C-A39A-BC14340DC96B}" type="presParOf" srcId="{7E8D7EEC-AAE8-4AB2-B51C-DDBCDA31F541}" destId="{C250036B-2E9F-4F82-A449-0B4E7E6BC164}" srcOrd="1" destOrd="0" presId="urn:microsoft.com/office/officeart/2009/layout/CircleArrowProcess"/>
    <dgm:cxn modelId="{67AA0C9C-560C-4942-AA67-532B15C7D775}" type="presParOf" srcId="{7E8D7EEC-AAE8-4AB2-B51C-DDBCDA31F541}" destId="{58347B06-A933-4E22-AC57-DAA3831651B7}" srcOrd="2"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8C89D2-3B7F-4850-B9E2-6BDD3DD50A2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70360971-AA48-468F-BFBA-5C4007FC6E7B}">
      <dgm:prSet/>
      <dgm:spPr/>
      <dgm:t>
        <a:bodyPr/>
        <a:lstStyle/>
        <a:p>
          <a:pPr rtl="0"/>
          <a:r>
            <a:rPr lang="en-US" dirty="0" smtClean="0"/>
            <a:t>Personal Nurse </a:t>
          </a:r>
          <a:endParaRPr lang="en-US" dirty="0"/>
        </a:p>
      </dgm:t>
    </dgm:pt>
    <dgm:pt modelId="{D394C33D-3923-40D7-86E2-049D6DDC61C5}" type="parTrans" cxnId="{E43413B3-7040-42A3-A5F9-E30D83585B49}">
      <dgm:prSet/>
      <dgm:spPr/>
      <dgm:t>
        <a:bodyPr/>
        <a:lstStyle/>
        <a:p>
          <a:endParaRPr lang="en-US"/>
        </a:p>
      </dgm:t>
    </dgm:pt>
    <dgm:pt modelId="{440068C4-6C10-453C-A02C-3CB0C489D821}" type="sibTrans" cxnId="{E43413B3-7040-42A3-A5F9-E30D83585B49}">
      <dgm:prSet/>
      <dgm:spPr/>
      <dgm:t>
        <a:bodyPr/>
        <a:lstStyle/>
        <a:p>
          <a:endParaRPr lang="en-US"/>
        </a:p>
      </dgm:t>
    </dgm:pt>
    <dgm:pt modelId="{2A8BAA32-EB2D-4A0E-9FB4-23AA1C15FE54}">
      <dgm:prSet/>
      <dgm:spPr/>
      <dgm:t>
        <a:bodyPr/>
        <a:lstStyle/>
        <a:p>
          <a:r>
            <a:rPr lang="en-US" dirty="0" smtClean="0"/>
            <a:t>Chronic and acute conditions</a:t>
          </a:r>
          <a:endParaRPr lang="en-US" dirty="0"/>
        </a:p>
      </dgm:t>
    </dgm:pt>
    <dgm:pt modelId="{C550DBD7-A6CC-4274-BD70-B9EAEA5EAEB9}" type="parTrans" cxnId="{9FAFA9D1-3F89-4574-8F82-D4B6F6E91488}">
      <dgm:prSet/>
      <dgm:spPr/>
      <dgm:t>
        <a:bodyPr/>
        <a:lstStyle/>
        <a:p>
          <a:endParaRPr lang="en-US"/>
        </a:p>
      </dgm:t>
    </dgm:pt>
    <dgm:pt modelId="{9EF7FFB7-1079-418E-A5F9-6E25D8743E0D}" type="sibTrans" cxnId="{9FAFA9D1-3F89-4574-8F82-D4B6F6E91488}">
      <dgm:prSet/>
      <dgm:spPr/>
      <dgm:t>
        <a:bodyPr/>
        <a:lstStyle/>
        <a:p>
          <a:endParaRPr lang="en-US"/>
        </a:p>
      </dgm:t>
    </dgm:pt>
    <dgm:pt modelId="{A1E07C00-751C-422A-BD94-0F2E6ACD1DB4}">
      <dgm:prSet/>
      <dgm:spPr/>
      <dgm:t>
        <a:bodyPr/>
        <a:lstStyle/>
        <a:p>
          <a:r>
            <a:rPr lang="en-US" dirty="0" smtClean="0"/>
            <a:t>Cancer Program </a:t>
          </a:r>
        </a:p>
      </dgm:t>
    </dgm:pt>
    <dgm:pt modelId="{35404BEF-627D-47BA-B15B-DD3BEA1CA680}" type="parTrans" cxnId="{2D7656D2-F1A9-4C46-8DB3-55CCC9333E6C}">
      <dgm:prSet/>
      <dgm:spPr/>
      <dgm:t>
        <a:bodyPr/>
        <a:lstStyle/>
        <a:p>
          <a:endParaRPr lang="en-US"/>
        </a:p>
      </dgm:t>
    </dgm:pt>
    <dgm:pt modelId="{63018C78-DE0B-406F-B5C7-9439BC52330C}" type="sibTrans" cxnId="{2D7656D2-F1A9-4C46-8DB3-55CCC9333E6C}">
      <dgm:prSet/>
      <dgm:spPr/>
      <dgm:t>
        <a:bodyPr/>
        <a:lstStyle/>
        <a:p>
          <a:endParaRPr lang="en-US"/>
        </a:p>
      </dgm:t>
    </dgm:pt>
    <dgm:pt modelId="{B104E7F7-D71C-489C-B2E7-58C52707C4FA}">
      <dgm:prSet/>
      <dgm:spPr/>
      <dgm:t>
        <a:bodyPr/>
        <a:lstStyle/>
        <a:p>
          <a:r>
            <a:rPr lang="en-US" dirty="0" smtClean="0"/>
            <a:t>Humana Beginnings</a:t>
          </a:r>
        </a:p>
      </dgm:t>
    </dgm:pt>
    <dgm:pt modelId="{438BD07E-5967-4E16-8F3A-91E2DCEEF580}" type="parTrans" cxnId="{1B57EA8B-262A-491F-A48B-9171063A4895}">
      <dgm:prSet/>
      <dgm:spPr/>
      <dgm:t>
        <a:bodyPr/>
        <a:lstStyle/>
        <a:p>
          <a:endParaRPr lang="en-US"/>
        </a:p>
      </dgm:t>
    </dgm:pt>
    <dgm:pt modelId="{C3BC654D-7FC6-41B8-8CD3-67BCC33A6FA5}" type="sibTrans" cxnId="{1B57EA8B-262A-491F-A48B-9171063A4895}">
      <dgm:prSet/>
      <dgm:spPr/>
      <dgm:t>
        <a:bodyPr/>
        <a:lstStyle/>
        <a:p>
          <a:endParaRPr lang="en-US"/>
        </a:p>
      </dgm:t>
    </dgm:pt>
    <dgm:pt modelId="{B3FC54A3-36C2-453F-8BF2-264E6F97F4D4}">
      <dgm:prSet/>
      <dgm:spPr/>
      <dgm:t>
        <a:bodyPr/>
        <a:lstStyle/>
        <a:p>
          <a:r>
            <a:rPr lang="en-US" dirty="0" smtClean="0"/>
            <a:t>Prenatal and neonatal</a:t>
          </a:r>
        </a:p>
      </dgm:t>
    </dgm:pt>
    <dgm:pt modelId="{53AD5A06-BB79-4F40-A51B-75A212EA5246}" type="parTrans" cxnId="{5D7442B6-852B-4C6F-AEB9-21068690D890}">
      <dgm:prSet/>
      <dgm:spPr/>
      <dgm:t>
        <a:bodyPr/>
        <a:lstStyle/>
        <a:p>
          <a:endParaRPr lang="en-US"/>
        </a:p>
      </dgm:t>
    </dgm:pt>
    <dgm:pt modelId="{1C23C7DA-11F4-4B7A-B62D-40FC7E297F4D}" type="sibTrans" cxnId="{5D7442B6-852B-4C6F-AEB9-21068690D890}">
      <dgm:prSet/>
      <dgm:spPr/>
      <dgm:t>
        <a:bodyPr/>
        <a:lstStyle/>
        <a:p>
          <a:endParaRPr lang="en-US"/>
        </a:p>
      </dgm:t>
    </dgm:pt>
    <dgm:pt modelId="{BD47E275-1A84-43AC-9CDD-790429E64480}" type="pres">
      <dgm:prSet presAssocID="{308C89D2-3B7F-4850-B9E2-6BDD3DD50A28}" presName="Name0" presStyleCnt="0">
        <dgm:presLayoutVars>
          <dgm:dir/>
          <dgm:resizeHandles val="exact"/>
        </dgm:presLayoutVars>
      </dgm:prSet>
      <dgm:spPr/>
      <dgm:t>
        <a:bodyPr/>
        <a:lstStyle/>
        <a:p>
          <a:endParaRPr lang="en-US"/>
        </a:p>
      </dgm:t>
    </dgm:pt>
    <dgm:pt modelId="{6C432BF2-E152-446A-B5D0-05C8146ACA26}" type="pres">
      <dgm:prSet presAssocID="{70360971-AA48-468F-BFBA-5C4007FC6E7B}" presName="composite" presStyleCnt="0"/>
      <dgm:spPr/>
      <dgm:t>
        <a:bodyPr/>
        <a:lstStyle/>
        <a:p>
          <a:endParaRPr lang="en-US"/>
        </a:p>
      </dgm:t>
    </dgm:pt>
    <dgm:pt modelId="{7C359079-B37A-42F3-98D2-65B758A37123}" type="pres">
      <dgm:prSet presAssocID="{70360971-AA48-468F-BFBA-5C4007FC6E7B}" presName="rect1" presStyleLbl="trAlignAcc1" presStyleIdx="0" presStyleCnt="3">
        <dgm:presLayoutVars>
          <dgm:bulletEnabled val="1"/>
        </dgm:presLayoutVars>
      </dgm:prSet>
      <dgm:spPr/>
      <dgm:t>
        <a:bodyPr/>
        <a:lstStyle/>
        <a:p>
          <a:endParaRPr lang="en-US"/>
        </a:p>
      </dgm:t>
    </dgm:pt>
    <dgm:pt modelId="{1BF543FB-A650-4470-AEC3-EBC8D55B02DF}" type="pres">
      <dgm:prSet presAssocID="{70360971-AA48-468F-BFBA-5C4007FC6E7B}" presName="rect2" presStyleLbl="fgImgPlace1" presStyleIdx="0" presStyleCnt="3" custScaleY="55362"/>
      <dgm:spPr>
        <a:blipFill rotWithShape="1">
          <a:blip xmlns:r="http://schemas.openxmlformats.org/officeDocument/2006/relationships" r:embed="rId1"/>
          <a:stretch>
            <a:fillRect/>
          </a:stretch>
        </a:blipFill>
      </dgm:spPr>
      <dgm:t>
        <a:bodyPr/>
        <a:lstStyle/>
        <a:p>
          <a:endParaRPr lang="en-US"/>
        </a:p>
      </dgm:t>
    </dgm:pt>
    <dgm:pt modelId="{157C9C05-A6AC-48AF-B5EF-BB6C1CBA7787}" type="pres">
      <dgm:prSet presAssocID="{440068C4-6C10-453C-A02C-3CB0C489D821}" presName="sibTrans" presStyleCnt="0"/>
      <dgm:spPr/>
      <dgm:t>
        <a:bodyPr/>
        <a:lstStyle/>
        <a:p>
          <a:endParaRPr lang="en-US"/>
        </a:p>
      </dgm:t>
    </dgm:pt>
    <dgm:pt modelId="{9CF54031-DF25-4446-BF5A-32D5AF8C5777}" type="pres">
      <dgm:prSet presAssocID="{A1E07C00-751C-422A-BD94-0F2E6ACD1DB4}" presName="composite" presStyleCnt="0"/>
      <dgm:spPr/>
      <dgm:t>
        <a:bodyPr/>
        <a:lstStyle/>
        <a:p>
          <a:endParaRPr lang="en-US"/>
        </a:p>
      </dgm:t>
    </dgm:pt>
    <dgm:pt modelId="{CE569884-6842-4DB2-BFD7-C1B780B15044}" type="pres">
      <dgm:prSet presAssocID="{A1E07C00-751C-422A-BD94-0F2E6ACD1DB4}" presName="rect1" presStyleLbl="trAlignAcc1" presStyleIdx="1" presStyleCnt="3">
        <dgm:presLayoutVars>
          <dgm:bulletEnabled val="1"/>
        </dgm:presLayoutVars>
      </dgm:prSet>
      <dgm:spPr/>
      <dgm:t>
        <a:bodyPr/>
        <a:lstStyle/>
        <a:p>
          <a:endParaRPr lang="en-US"/>
        </a:p>
      </dgm:t>
    </dgm:pt>
    <dgm:pt modelId="{ECB4E800-E78E-499B-BC5D-990F18A6458D}" type="pres">
      <dgm:prSet presAssocID="{A1E07C00-751C-422A-BD94-0F2E6ACD1DB4}" presName="rect2" presStyleLbl="fgImgPlace1" presStyleIdx="1" presStyleCnt="3" custScaleY="65914"/>
      <dgm:spPr>
        <a:blipFill rotWithShape="1">
          <a:blip xmlns:r="http://schemas.openxmlformats.org/officeDocument/2006/relationships" r:embed="rId2"/>
          <a:stretch>
            <a:fillRect/>
          </a:stretch>
        </a:blipFill>
      </dgm:spPr>
      <dgm:t>
        <a:bodyPr/>
        <a:lstStyle/>
        <a:p>
          <a:endParaRPr lang="en-US"/>
        </a:p>
      </dgm:t>
    </dgm:pt>
    <dgm:pt modelId="{B7113FDC-75C0-4980-BAF2-9BD82C5DFA8F}" type="pres">
      <dgm:prSet presAssocID="{63018C78-DE0B-406F-B5C7-9439BC52330C}" presName="sibTrans" presStyleCnt="0"/>
      <dgm:spPr/>
      <dgm:t>
        <a:bodyPr/>
        <a:lstStyle/>
        <a:p>
          <a:endParaRPr lang="en-US"/>
        </a:p>
      </dgm:t>
    </dgm:pt>
    <dgm:pt modelId="{87200D3A-9F0D-48AE-923D-13816765D4D4}" type="pres">
      <dgm:prSet presAssocID="{B104E7F7-D71C-489C-B2E7-58C52707C4FA}" presName="composite" presStyleCnt="0"/>
      <dgm:spPr/>
      <dgm:t>
        <a:bodyPr/>
        <a:lstStyle/>
        <a:p>
          <a:endParaRPr lang="en-US"/>
        </a:p>
      </dgm:t>
    </dgm:pt>
    <dgm:pt modelId="{F07F6819-38E2-4C00-BC79-E2F19E1AA43B}" type="pres">
      <dgm:prSet presAssocID="{B104E7F7-D71C-489C-B2E7-58C52707C4FA}" presName="rect1" presStyleLbl="trAlignAcc1" presStyleIdx="2" presStyleCnt="3">
        <dgm:presLayoutVars>
          <dgm:bulletEnabled val="1"/>
        </dgm:presLayoutVars>
      </dgm:prSet>
      <dgm:spPr/>
      <dgm:t>
        <a:bodyPr/>
        <a:lstStyle/>
        <a:p>
          <a:endParaRPr lang="en-US"/>
        </a:p>
      </dgm:t>
    </dgm:pt>
    <dgm:pt modelId="{3933D087-3E04-4B8F-966D-01F43EF1BBE9}" type="pres">
      <dgm:prSet presAssocID="{B104E7F7-D71C-489C-B2E7-58C52707C4FA}" presName="rect2" presStyleLbl="fgImgPlace1" presStyleIdx="2" presStyleCnt="3" custScaleY="69771"/>
      <dgm:spPr>
        <a:blipFill rotWithShape="1">
          <a:blip xmlns:r="http://schemas.openxmlformats.org/officeDocument/2006/relationships" r:embed="rId3"/>
          <a:stretch>
            <a:fillRect/>
          </a:stretch>
        </a:blipFill>
      </dgm:spPr>
      <dgm:t>
        <a:bodyPr/>
        <a:lstStyle/>
        <a:p>
          <a:endParaRPr lang="en-US"/>
        </a:p>
      </dgm:t>
    </dgm:pt>
  </dgm:ptLst>
  <dgm:cxnLst>
    <dgm:cxn modelId="{4C8B8397-982B-4186-884E-CC42F54B74E8}" type="presOf" srcId="{308C89D2-3B7F-4850-B9E2-6BDD3DD50A28}" destId="{BD47E275-1A84-43AC-9CDD-790429E64480}" srcOrd="0" destOrd="0" presId="urn:microsoft.com/office/officeart/2008/layout/PictureStrips"/>
    <dgm:cxn modelId="{2B566351-695A-4F7B-B44A-8643B513C28C}" type="presOf" srcId="{B104E7F7-D71C-489C-B2E7-58C52707C4FA}" destId="{F07F6819-38E2-4C00-BC79-E2F19E1AA43B}" srcOrd="0" destOrd="0" presId="urn:microsoft.com/office/officeart/2008/layout/PictureStrips"/>
    <dgm:cxn modelId="{AFD1DF24-A763-4DFA-AE4F-6DE89EB1F342}" type="presOf" srcId="{B3FC54A3-36C2-453F-8BF2-264E6F97F4D4}" destId="{F07F6819-38E2-4C00-BC79-E2F19E1AA43B}" srcOrd="0" destOrd="1" presId="urn:microsoft.com/office/officeart/2008/layout/PictureStrips"/>
    <dgm:cxn modelId="{692DA5E8-3A27-4DC2-9536-0B572F471A0A}" type="presOf" srcId="{A1E07C00-751C-422A-BD94-0F2E6ACD1DB4}" destId="{CE569884-6842-4DB2-BFD7-C1B780B15044}" srcOrd="0" destOrd="0" presId="urn:microsoft.com/office/officeart/2008/layout/PictureStrips"/>
    <dgm:cxn modelId="{1B57EA8B-262A-491F-A48B-9171063A4895}" srcId="{308C89D2-3B7F-4850-B9E2-6BDD3DD50A28}" destId="{B104E7F7-D71C-489C-B2E7-58C52707C4FA}" srcOrd="2" destOrd="0" parTransId="{438BD07E-5967-4E16-8F3A-91E2DCEEF580}" sibTransId="{C3BC654D-7FC6-41B8-8CD3-67BCC33A6FA5}"/>
    <dgm:cxn modelId="{2D7656D2-F1A9-4C46-8DB3-55CCC9333E6C}" srcId="{308C89D2-3B7F-4850-B9E2-6BDD3DD50A28}" destId="{A1E07C00-751C-422A-BD94-0F2E6ACD1DB4}" srcOrd="1" destOrd="0" parTransId="{35404BEF-627D-47BA-B15B-DD3BEA1CA680}" sibTransId="{63018C78-DE0B-406F-B5C7-9439BC52330C}"/>
    <dgm:cxn modelId="{99E5B3D8-3C7F-4A50-8767-ACB45E62E5CC}" type="presOf" srcId="{2A8BAA32-EB2D-4A0E-9FB4-23AA1C15FE54}" destId="{7C359079-B37A-42F3-98D2-65B758A37123}" srcOrd="0" destOrd="1" presId="urn:microsoft.com/office/officeart/2008/layout/PictureStrips"/>
    <dgm:cxn modelId="{5D7442B6-852B-4C6F-AEB9-21068690D890}" srcId="{B104E7F7-D71C-489C-B2E7-58C52707C4FA}" destId="{B3FC54A3-36C2-453F-8BF2-264E6F97F4D4}" srcOrd="0" destOrd="0" parTransId="{53AD5A06-BB79-4F40-A51B-75A212EA5246}" sibTransId="{1C23C7DA-11F4-4B7A-B62D-40FC7E297F4D}"/>
    <dgm:cxn modelId="{9FAFA9D1-3F89-4574-8F82-D4B6F6E91488}" srcId="{70360971-AA48-468F-BFBA-5C4007FC6E7B}" destId="{2A8BAA32-EB2D-4A0E-9FB4-23AA1C15FE54}" srcOrd="0" destOrd="0" parTransId="{C550DBD7-A6CC-4274-BD70-B9EAEA5EAEB9}" sibTransId="{9EF7FFB7-1079-418E-A5F9-6E25D8743E0D}"/>
    <dgm:cxn modelId="{E43413B3-7040-42A3-A5F9-E30D83585B49}" srcId="{308C89D2-3B7F-4850-B9E2-6BDD3DD50A28}" destId="{70360971-AA48-468F-BFBA-5C4007FC6E7B}" srcOrd="0" destOrd="0" parTransId="{D394C33D-3923-40D7-86E2-049D6DDC61C5}" sibTransId="{440068C4-6C10-453C-A02C-3CB0C489D821}"/>
    <dgm:cxn modelId="{599E39B8-3438-446B-B07B-65051FEC05BE}" type="presOf" srcId="{70360971-AA48-468F-BFBA-5C4007FC6E7B}" destId="{7C359079-B37A-42F3-98D2-65B758A37123}" srcOrd="0" destOrd="0" presId="urn:microsoft.com/office/officeart/2008/layout/PictureStrips"/>
    <dgm:cxn modelId="{F6682634-A7A4-4874-B5B7-CEE59B1C2D44}" type="presParOf" srcId="{BD47E275-1A84-43AC-9CDD-790429E64480}" destId="{6C432BF2-E152-446A-B5D0-05C8146ACA26}" srcOrd="0" destOrd="0" presId="urn:microsoft.com/office/officeart/2008/layout/PictureStrips"/>
    <dgm:cxn modelId="{50FEDC18-99B4-4427-9F3C-4663B4B0EDCE}" type="presParOf" srcId="{6C432BF2-E152-446A-B5D0-05C8146ACA26}" destId="{7C359079-B37A-42F3-98D2-65B758A37123}" srcOrd="0" destOrd="0" presId="urn:microsoft.com/office/officeart/2008/layout/PictureStrips"/>
    <dgm:cxn modelId="{A4FE3F2B-0415-4081-8366-BDD9A037A467}" type="presParOf" srcId="{6C432BF2-E152-446A-B5D0-05C8146ACA26}" destId="{1BF543FB-A650-4470-AEC3-EBC8D55B02DF}" srcOrd="1" destOrd="0" presId="urn:microsoft.com/office/officeart/2008/layout/PictureStrips"/>
    <dgm:cxn modelId="{521406EB-E999-4B21-8B3A-D2F214862557}" type="presParOf" srcId="{BD47E275-1A84-43AC-9CDD-790429E64480}" destId="{157C9C05-A6AC-48AF-B5EF-BB6C1CBA7787}" srcOrd="1" destOrd="0" presId="urn:microsoft.com/office/officeart/2008/layout/PictureStrips"/>
    <dgm:cxn modelId="{3BAC6A57-3FB8-4FF8-957E-15306D7D2C59}" type="presParOf" srcId="{BD47E275-1A84-43AC-9CDD-790429E64480}" destId="{9CF54031-DF25-4446-BF5A-32D5AF8C5777}" srcOrd="2" destOrd="0" presId="urn:microsoft.com/office/officeart/2008/layout/PictureStrips"/>
    <dgm:cxn modelId="{DC77C065-298B-4D60-ADE1-F0C89758FB12}" type="presParOf" srcId="{9CF54031-DF25-4446-BF5A-32D5AF8C5777}" destId="{CE569884-6842-4DB2-BFD7-C1B780B15044}" srcOrd="0" destOrd="0" presId="urn:microsoft.com/office/officeart/2008/layout/PictureStrips"/>
    <dgm:cxn modelId="{3B7C644D-AE1A-4B8F-AC55-6C51E7830DDF}" type="presParOf" srcId="{9CF54031-DF25-4446-BF5A-32D5AF8C5777}" destId="{ECB4E800-E78E-499B-BC5D-990F18A6458D}" srcOrd="1" destOrd="0" presId="urn:microsoft.com/office/officeart/2008/layout/PictureStrips"/>
    <dgm:cxn modelId="{0FB3CE8C-2753-4814-BD33-0B2938C8953A}" type="presParOf" srcId="{BD47E275-1A84-43AC-9CDD-790429E64480}" destId="{B7113FDC-75C0-4980-BAF2-9BD82C5DFA8F}" srcOrd="3" destOrd="0" presId="urn:microsoft.com/office/officeart/2008/layout/PictureStrips"/>
    <dgm:cxn modelId="{72823BFF-07D0-4C36-BEC7-45B11CD7ACD0}" type="presParOf" srcId="{BD47E275-1A84-43AC-9CDD-790429E64480}" destId="{87200D3A-9F0D-48AE-923D-13816765D4D4}" srcOrd="4" destOrd="0" presId="urn:microsoft.com/office/officeart/2008/layout/PictureStrips"/>
    <dgm:cxn modelId="{359DDED0-4360-4BE0-AFD1-8086BD984FA1}" type="presParOf" srcId="{87200D3A-9F0D-48AE-923D-13816765D4D4}" destId="{F07F6819-38E2-4C00-BC79-E2F19E1AA43B}" srcOrd="0" destOrd="0" presId="urn:microsoft.com/office/officeart/2008/layout/PictureStrips"/>
    <dgm:cxn modelId="{14D7CA48-4E6D-4912-972B-43D00082555C}" type="presParOf" srcId="{87200D3A-9F0D-48AE-923D-13816765D4D4}" destId="{3933D087-3E04-4B8F-966D-01F43EF1BBE9}" srcOrd="1" destOrd="0" presId="urn:microsoft.com/office/officeart/2008/layout/PictureStrip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97194B1-7F88-45D5-962E-D2C70A4D3EA5}"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DD42209F-9E94-46F0-9AB9-D7E58C3629E1}">
      <dgm:prSet/>
      <dgm:spPr/>
      <dgm:t>
        <a:bodyPr/>
        <a:lstStyle/>
        <a:p>
          <a:pPr rtl="0"/>
          <a:r>
            <a:rPr lang="en-US" dirty="0" smtClean="0"/>
            <a:t>Services for Commercial</a:t>
          </a:r>
          <a:endParaRPr lang="en-US" dirty="0"/>
        </a:p>
      </dgm:t>
    </dgm:pt>
    <dgm:pt modelId="{7D0BF747-2947-47B5-98B8-E68C4B203D33}" type="parTrans" cxnId="{7D81A070-357A-46CD-A7DF-D0813019FFB7}">
      <dgm:prSet/>
      <dgm:spPr/>
      <dgm:t>
        <a:bodyPr/>
        <a:lstStyle/>
        <a:p>
          <a:endParaRPr lang="en-US"/>
        </a:p>
      </dgm:t>
    </dgm:pt>
    <dgm:pt modelId="{10CD8469-3AE8-494A-8FB6-B2789C5C7A70}" type="sibTrans" cxnId="{7D81A070-357A-46CD-A7DF-D0813019FFB7}">
      <dgm:prSet/>
      <dgm:spPr/>
      <dgm:t>
        <a:bodyPr/>
        <a:lstStyle/>
        <a:p>
          <a:endParaRPr lang="en-US"/>
        </a:p>
      </dgm:t>
    </dgm:pt>
    <dgm:pt modelId="{ABD9A700-C007-4218-AE28-DF3048231191}">
      <dgm:prSet custT="1"/>
      <dgm:spPr/>
      <dgm:t>
        <a:bodyPr/>
        <a:lstStyle/>
        <a:p>
          <a:pPr rtl="0"/>
          <a:r>
            <a:rPr lang="en-US" sz="1200" dirty="0" smtClean="0"/>
            <a:t>Specialized nurses offer specialized services </a:t>
          </a:r>
          <a:endParaRPr lang="en-US" sz="1200" dirty="0"/>
        </a:p>
      </dgm:t>
    </dgm:pt>
    <dgm:pt modelId="{2F756F37-FF3B-466E-8CD9-316B902F5DD4}" type="parTrans" cxnId="{8BC62B79-4EE6-4F66-A52C-E27886BEF4E2}">
      <dgm:prSet/>
      <dgm:spPr/>
      <dgm:t>
        <a:bodyPr/>
        <a:lstStyle/>
        <a:p>
          <a:endParaRPr lang="en-US"/>
        </a:p>
      </dgm:t>
    </dgm:pt>
    <dgm:pt modelId="{8F88DA38-1314-4561-8612-3FB289A00D3C}" type="sibTrans" cxnId="{8BC62B79-4EE6-4F66-A52C-E27886BEF4E2}">
      <dgm:prSet/>
      <dgm:spPr/>
      <dgm:t>
        <a:bodyPr/>
        <a:lstStyle/>
        <a:p>
          <a:endParaRPr lang="en-US"/>
        </a:p>
      </dgm:t>
    </dgm:pt>
    <dgm:pt modelId="{7E8D7EEC-AAE8-4AB2-B51C-DDBCDA31F541}" type="pres">
      <dgm:prSet presAssocID="{697194B1-7F88-45D5-962E-D2C70A4D3EA5}" presName="Name0" presStyleCnt="0">
        <dgm:presLayoutVars>
          <dgm:chMax val="7"/>
          <dgm:chPref val="7"/>
          <dgm:dir/>
          <dgm:animLvl val="lvl"/>
        </dgm:presLayoutVars>
      </dgm:prSet>
      <dgm:spPr/>
      <dgm:t>
        <a:bodyPr/>
        <a:lstStyle/>
        <a:p>
          <a:endParaRPr lang="en-US"/>
        </a:p>
      </dgm:t>
    </dgm:pt>
    <dgm:pt modelId="{C92CE3A5-6FD9-41ED-8D85-0FB55D4D0EEF}" type="pres">
      <dgm:prSet presAssocID="{DD42209F-9E94-46F0-9AB9-D7E58C3629E1}" presName="Accent1" presStyleCnt="0"/>
      <dgm:spPr/>
    </dgm:pt>
    <dgm:pt modelId="{9CAB978E-EA7F-42B9-86C1-56DA1E461497}" type="pres">
      <dgm:prSet presAssocID="{DD42209F-9E94-46F0-9AB9-D7E58C3629E1}" presName="Accent" presStyleLbl="node1" presStyleIdx="0" presStyleCnt="1"/>
      <dgm:spPr/>
    </dgm:pt>
    <dgm:pt modelId="{C250036B-2E9F-4F82-A449-0B4E7E6BC164}" type="pres">
      <dgm:prSet presAssocID="{DD42209F-9E94-46F0-9AB9-D7E58C3629E1}" presName="Child1" presStyleLbl="revTx" presStyleIdx="0" presStyleCnt="2">
        <dgm:presLayoutVars>
          <dgm:chMax val="0"/>
          <dgm:chPref val="0"/>
          <dgm:bulletEnabled val="1"/>
        </dgm:presLayoutVars>
      </dgm:prSet>
      <dgm:spPr/>
      <dgm:t>
        <a:bodyPr/>
        <a:lstStyle/>
        <a:p>
          <a:endParaRPr lang="en-US"/>
        </a:p>
      </dgm:t>
    </dgm:pt>
    <dgm:pt modelId="{58347B06-A933-4E22-AC57-DAA3831651B7}" type="pres">
      <dgm:prSet presAssocID="{DD42209F-9E94-46F0-9AB9-D7E58C3629E1}" presName="Parent1" presStyleLbl="revTx" presStyleIdx="1" presStyleCnt="2">
        <dgm:presLayoutVars>
          <dgm:chMax val="1"/>
          <dgm:chPref val="1"/>
          <dgm:bulletEnabled val="1"/>
        </dgm:presLayoutVars>
      </dgm:prSet>
      <dgm:spPr/>
      <dgm:t>
        <a:bodyPr/>
        <a:lstStyle/>
        <a:p>
          <a:endParaRPr lang="en-US"/>
        </a:p>
      </dgm:t>
    </dgm:pt>
  </dgm:ptLst>
  <dgm:cxnLst>
    <dgm:cxn modelId="{8CFBE4E7-C480-4C4A-A314-C01502D84166}" type="presOf" srcId="{DD42209F-9E94-46F0-9AB9-D7E58C3629E1}" destId="{58347B06-A933-4E22-AC57-DAA3831651B7}" srcOrd="0" destOrd="0" presId="urn:microsoft.com/office/officeart/2009/layout/CircleArrowProcess"/>
    <dgm:cxn modelId="{7D81A070-357A-46CD-A7DF-D0813019FFB7}" srcId="{697194B1-7F88-45D5-962E-D2C70A4D3EA5}" destId="{DD42209F-9E94-46F0-9AB9-D7E58C3629E1}" srcOrd="0" destOrd="0" parTransId="{7D0BF747-2947-47B5-98B8-E68C4B203D33}" sibTransId="{10CD8469-3AE8-494A-8FB6-B2789C5C7A70}"/>
    <dgm:cxn modelId="{8BC62B79-4EE6-4F66-A52C-E27886BEF4E2}" srcId="{DD42209F-9E94-46F0-9AB9-D7E58C3629E1}" destId="{ABD9A700-C007-4218-AE28-DF3048231191}" srcOrd="0" destOrd="0" parTransId="{2F756F37-FF3B-466E-8CD9-316B902F5DD4}" sibTransId="{8F88DA38-1314-4561-8612-3FB289A00D3C}"/>
    <dgm:cxn modelId="{EA4777F2-4C0F-49A7-BA01-9F336AA85C9A}" type="presOf" srcId="{697194B1-7F88-45D5-962E-D2C70A4D3EA5}" destId="{7E8D7EEC-AAE8-4AB2-B51C-DDBCDA31F541}" srcOrd="0" destOrd="0" presId="urn:microsoft.com/office/officeart/2009/layout/CircleArrowProcess"/>
    <dgm:cxn modelId="{3D5C6BF2-23E8-4046-8458-E0F51EF187F3}" type="presOf" srcId="{ABD9A700-C007-4218-AE28-DF3048231191}" destId="{C250036B-2E9F-4F82-A449-0B4E7E6BC164}" srcOrd="0" destOrd="0" presId="urn:microsoft.com/office/officeart/2009/layout/CircleArrowProcess"/>
    <dgm:cxn modelId="{B9C59DC9-3EF6-4E0F-AD92-62D8F568840F}" type="presParOf" srcId="{7E8D7EEC-AAE8-4AB2-B51C-DDBCDA31F541}" destId="{C92CE3A5-6FD9-41ED-8D85-0FB55D4D0EEF}" srcOrd="0" destOrd="0" presId="urn:microsoft.com/office/officeart/2009/layout/CircleArrowProcess"/>
    <dgm:cxn modelId="{EB49BC35-6DBC-4D1E-B2F9-CAF9ED3F1334}" type="presParOf" srcId="{C92CE3A5-6FD9-41ED-8D85-0FB55D4D0EEF}" destId="{9CAB978E-EA7F-42B9-86C1-56DA1E461497}" srcOrd="0" destOrd="0" presId="urn:microsoft.com/office/officeart/2009/layout/CircleArrowProcess"/>
    <dgm:cxn modelId="{6DAF7159-7593-40B1-935C-553791537F1F}" type="presParOf" srcId="{7E8D7EEC-AAE8-4AB2-B51C-DDBCDA31F541}" destId="{C250036B-2E9F-4F82-A449-0B4E7E6BC164}" srcOrd="1" destOrd="0" presId="urn:microsoft.com/office/officeart/2009/layout/CircleArrowProcess"/>
    <dgm:cxn modelId="{646D59A1-D5F6-41D3-B6E8-1B884A30C211}" type="presParOf" srcId="{7E8D7EEC-AAE8-4AB2-B51C-DDBCDA31F541}" destId="{58347B06-A933-4E22-AC57-DAA3831651B7}" srcOrd="2" destOrd="0" presId="urn:microsoft.com/office/officeart/2009/layout/CircleArrowProcess"/>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2EF4C79-DB05-44BC-B065-733201CC5308}" type="doc">
      <dgm:prSet loTypeId="urn:microsoft.com/office/officeart/2005/8/layout/cycle6" loCatId="relationship" qsTypeId="urn:microsoft.com/office/officeart/2005/8/quickstyle/simple1" qsCatId="simple" csTypeId="urn:microsoft.com/office/officeart/2005/8/colors/accent1_1" csCatId="accent1" phldr="1"/>
      <dgm:spPr/>
    </dgm:pt>
    <dgm:pt modelId="{D9133118-9FAA-42A1-8933-17E0A29DB493}">
      <dgm:prSet phldrT="[Text]" custT="1"/>
      <dgm:spPr/>
      <dgm:t>
        <a:bodyPr/>
        <a:lstStyle/>
        <a:p>
          <a:r>
            <a:rPr lang="en-US" sz="1500" dirty="0" smtClean="0"/>
            <a:t>Ongoing telephonic and in-home (field) care management</a:t>
          </a:r>
          <a:endParaRPr lang="en-US" sz="1500" dirty="0"/>
        </a:p>
      </dgm:t>
    </dgm:pt>
    <dgm:pt modelId="{25B0ADE7-46CE-4970-930E-428479687596}" type="parTrans" cxnId="{3B029B58-94BE-4561-9E21-4A80289F219C}">
      <dgm:prSet/>
      <dgm:spPr/>
      <dgm:t>
        <a:bodyPr/>
        <a:lstStyle/>
        <a:p>
          <a:endParaRPr lang="en-US"/>
        </a:p>
      </dgm:t>
    </dgm:pt>
    <dgm:pt modelId="{F934FB6F-94D2-4D0D-A91E-A0BD06D91A54}" type="sibTrans" cxnId="{3B029B58-94BE-4561-9E21-4A80289F219C}">
      <dgm:prSet/>
      <dgm:spPr>
        <a:ln>
          <a:solidFill>
            <a:schemeClr val="bg1"/>
          </a:solidFill>
        </a:ln>
      </dgm:spPr>
      <dgm:t>
        <a:bodyPr/>
        <a:lstStyle/>
        <a:p>
          <a:endParaRPr lang="en-US"/>
        </a:p>
      </dgm:t>
    </dgm:pt>
    <dgm:pt modelId="{8018B242-B443-42C9-914B-C5F56F490D25}">
      <dgm:prSet phldrT="[Text]" custT="1"/>
      <dgm:spPr/>
      <dgm:t>
        <a:bodyPr/>
        <a:lstStyle/>
        <a:p>
          <a:r>
            <a:rPr lang="en-US" sz="1500" dirty="0" smtClean="0"/>
            <a:t>Doctor and nurse practitioner home visits</a:t>
          </a:r>
          <a:endParaRPr lang="en-US" sz="1500" dirty="0"/>
        </a:p>
      </dgm:t>
    </dgm:pt>
    <dgm:pt modelId="{8B9D9C82-3C0C-472A-9F36-627DD4DC0759}" type="parTrans" cxnId="{906E270B-DD2D-410F-99A0-2E7D36C00AE4}">
      <dgm:prSet/>
      <dgm:spPr/>
      <dgm:t>
        <a:bodyPr/>
        <a:lstStyle/>
        <a:p>
          <a:endParaRPr lang="en-US"/>
        </a:p>
      </dgm:t>
    </dgm:pt>
    <dgm:pt modelId="{9AED043B-E248-4F90-9DFE-EE78EB188E96}" type="sibTrans" cxnId="{906E270B-DD2D-410F-99A0-2E7D36C00AE4}">
      <dgm:prSet/>
      <dgm:spPr>
        <a:ln>
          <a:solidFill>
            <a:schemeClr val="bg1"/>
          </a:solidFill>
        </a:ln>
      </dgm:spPr>
      <dgm:t>
        <a:bodyPr/>
        <a:lstStyle/>
        <a:p>
          <a:endParaRPr lang="en-US"/>
        </a:p>
      </dgm:t>
    </dgm:pt>
    <dgm:pt modelId="{8C8D6EA5-AA46-4200-81C7-9A4A772914C5}">
      <dgm:prSet phldrT="[Text]" custT="1"/>
      <dgm:spPr/>
      <dgm:t>
        <a:bodyPr/>
        <a:lstStyle/>
        <a:p>
          <a:r>
            <a:rPr lang="en-US" sz="1500" dirty="0" smtClean="0"/>
            <a:t>Medicare-certified home health services </a:t>
          </a:r>
          <a:endParaRPr lang="en-US" sz="1500" dirty="0"/>
        </a:p>
      </dgm:t>
    </dgm:pt>
    <dgm:pt modelId="{924AD6D1-25EC-410E-A899-3FA956F94C5F}" type="parTrans" cxnId="{773E2997-DB2C-4ED6-8D2A-9FFABC233780}">
      <dgm:prSet/>
      <dgm:spPr/>
      <dgm:t>
        <a:bodyPr/>
        <a:lstStyle/>
        <a:p>
          <a:endParaRPr lang="en-US"/>
        </a:p>
      </dgm:t>
    </dgm:pt>
    <dgm:pt modelId="{9DA9CE78-8302-41D8-9296-ECCDF61E4EAE}" type="sibTrans" cxnId="{773E2997-DB2C-4ED6-8D2A-9FFABC233780}">
      <dgm:prSet/>
      <dgm:spPr>
        <a:ln>
          <a:solidFill>
            <a:schemeClr val="bg1"/>
          </a:solidFill>
        </a:ln>
      </dgm:spPr>
      <dgm:t>
        <a:bodyPr/>
        <a:lstStyle/>
        <a:p>
          <a:endParaRPr lang="en-US"/>
        </a:p>
      </dgm:t>
    </dgm:pt>
    <dgm:pt modelId="{13F590EC-FE6F-4718-BE32-44D183054C10}">
      <dgm:prSet phldrT="[Text]" custT="1"/>
      <dgm:spPr/>
      <dgm:t>
        <a:bodyPr/>
        <a:lstStyle/>
        <a:p>
          <a:r>
            <a:rPr lang="en-US" sz="1500" dirty="0" smtClean="0"/>
            <a:t>Home health aides employed in homecare clinical offices</a:t>
          </a:r>
          <a:endParaRPr lang="en-US" sz="1500" dirty="0"/>
        </a:p>
      </dgm:t>
    </dgm:pt>
    <dgm:pt modelId="{83AC9F4C-060B-4FD8-9CC3-6BB8AAA70BCD}" type="parTrans" cxnId="{DA5ABAF0-1D1C-469F-A045-BB74509927B7}">
      <dgm:prSet/>
      <dgm:spPr/>
      <dgm:t>
        <a:bodyPr/>
        <a:lstStyle/>
        <a:p>
          <a:endParaRPr lang="en-US"/>
        </a:p>
      </dgm:t>
    </dgm:pt>
    <dgm:pt modelId="{4162567A-F999-4F45-9869-D2425A2D30D0}" type="sibTrans" cxnId="{DA5ABAF0-1D1C-469F-A045-BB74509927B7}">
      <dgm:prSet/>
      <dgm:spPr>
        <a:ln>
          <a:solidFill>
            <a:schemeClr val="bg1"/>
          </a:solidFill>
        </a:ln>
      </dgm:spPr>
      <dgm:t>
        <a:bodyPr/>
        <a:lstStyle/>
        <a:p>
          <a:endParaRPr lang="en-US"/>
        </a:p>
      </dgm:t>
    </dgm:pt>
    <dgm:pt modelId="{6D8844DD-C9F5-4589-9488-635A9EA50BEF}">
      <dgm:prSet phldrT="[Text]" custT="1"/>
      <dgm:spPr/>
      <dgm:t>
        <a:bodyPr/>
        <a:lstStyle/>
        <a:p>
          <a:r>
            <a:rPr lang="en-US" sz="1500" dirty="0" smtClean="0"/>
            <a:t>Technology-assisted care such as remote monitoring and online portal</a:t>
          </a:r>
          <a:endParaRPr lang="en-US" sz="1500" dirty="0"/>
        </a:p>
      </dgm:t>
    </dgm:pt>
    <dgm:pt modelId="{1186DB93-D19B-45BA-A36E-CE931040E8F8}" type="parTrans" cxnId="{9BC80C26-9EF8-4C1E-8AD9-7615E3713BC4}">
      <dgm:prSet/>
      <dgm:spPr/>
      <dgm:t>
        <a:bodyPr/>
        <a:lstStyle/>
        <a:p>
          <a:endParaRPr lang="en-US"/>
        </a:p>
      </dgm:t>
    </dgm:pt>
    <dgm:pt modelId="{EF034CDF-AC59-49EE-89CD-E6A3DEA3D62F}" type="sibTrans" cxnId="{9BC80C26-9EF8-4C1E-8AD9-7615E3713BC4}">
      <dgm:prSet/>
      <dgm:spPr>
        <a:ln>
          <a:solidFill>
            <a:schemeClr val="bg1"/>
          </a:solidFill>
        </a:ln>
      </dgm:spPr>
      <dgm:t>
        <a:bodyPr/>
        <a:lstStyle/>
        <a:p>
          <a:endParaRPr lang="en-US"/>
        </a:p>
      </dgm:t>
    </dgm:pt>
    <dgm:pt modelId="{8D3DED78-DDC6-4E90-B8D8-18732A37B1D8}">
      <dgm:prSet phldrT="[Text]" custT="1"/>
      <dgm:spPr/>
      <dgm:t>
        <a:bodyPr/>
        <a:lstStyle/>
        <a:p>
          <a:r>
            <a:rPr lang="en-US" sz="1500" dirty="0" smtClean="0"/>
            <a:t>30-day care management post-facility discharge</a:t>
          </a:r>
          <a:endParaRPr lang="en-US" sz="1500" dirty="0"/>
        </a:p>
      </dgm:t>
    </dgm:pt>
    <dgm:pt modelId="{79BBEEF0-45E0-478A-977D-53D7D8B99747}" type="parTrans" cxnId="{BDEE14D6-9524-4A68-8C61-2E0269FFA5AE}">
      <dgm:prSet/>
      <dgm:spPr/>
      <dgm:t>
        <a:bodyPr/>
        <a:lstStyle/>
        <a:p>
          <a:endParaRPr lang="en-US"/>
        </a:p>
      </dgm:t>
    </dgm:pt>
    <dgm:pt modelId="{B8481AFB-CD9C-4281-8A9C-382003016310}" type="sibTrans" cxnId="{BDEE14D6-9524-4A68-8C61-2E0269FFA5AE}">
      <dgm:prSet/>
      <dgm:spPr>
        <a:ln>
          <a:solidFill>
            <a:schemeClr val="bg1"/>
          </a:solidFill>
        </a:ln>
      </dgm:spPr>
      <dgm:t>
        <a:bodyPr/>
        <a:lstStyle/>
        <a:p>
          <a:endParaRPr lang="en-US"/>
        </a:p>
      </dgm:t>
    </dgm:pt>
    <dgm:pt modelId="{A6316FCE-F142-4E50-B0B3-77673F6F56A8}">
      <dgm:prSet phldrT="[Text]" custT="1"/>
      <dgm:spPr/>
      <dgm:t>
        <a:bodyPr/>
        <a:lstStyle/>
        <a:p>
          <a:r>
            <a:rPr lang="en-US" sz="1500" dirty="0" smtClean="0"/>
            <a:t>Expert nurses who specialize in cancer, maternity, and other health conditions</a:t>
          </a:r>
          <a:endParaRPr lang="en-US" sz="1500" dirty="0"/>
        </a:p>
      </dgm:t>
    </dgm:pt>
    <dgm:pt modelId="{D0308EDE-0025-43D3-B255-3B3B8EFDA949}" type="parTrans" cxnId="{426CB5B2-7546-4752-A222-618499117BDC}">
      <dgm:prSet/>
      <dgm:spPr/>
      <dgm:t>
        <a:bodyPr/>
        <a:lstStyle/>
        <a:p>
          <a:endParaRPr lang="en-US"/>
        </a:p>
      </dgm:t>
    </dgm:pt>
    <dgm:pt modelId="{80E566F4-5659-418D-B5EE-9CB0C41E4683}" type="sibTrans" cxnId="{426CB5B2-7546-4752-A222-618499117BDC}">
      <dgm:prSet/>
      <dgm:spPr>
        <a:ln>
          <a:solidFill>
            <a:schemeClr val="bg1"/>
          </a:solidFill>
        </a:ln>
      </dgm:spPr>
      <dgm:t>
        <a:bodyPr/>
        <a:lstStyle/>
        <a:p>
          <a:endParaRPr lang="en-US"/>
        </a:p>
      </dgm:t>
    </dgm:pt>
    <dgm:pt modelId="{5DE645A2-EFA2-4412-8659-F477E9275354}" type="pres">
      <dgm:prSet presAssocID="{42EF4C79-DB05-44BC-B065-733201CC5308}" presName="cycle" presStyleCnt="0">
        <dgm:presLayoutVars>
          <dgm:dir/>
          <dgm:resizeHandles val="exact"/>
        </dgm:presLayoutVars>
      </dgm:prSet>
      <dgm:spPr/>
    </dgm:pt>
    <dgm:pt modelId="{4E1478DD-6714-465B-A290-BD0462B4719A}" type="pres">
      <dgm:prSet presAssocID="{D9133118-9FAA-42A1-8933-17E0A29DB493}" presName="node" presStyleLbl="node1" presStyleIdx="0" presStyleCnt="7" custScaleX="208415" custScaleY="114254" custRadScaleRad="100518" custRadScaleInc="-29444">
        <dgm:presLayoutVars>
          <dgm:bulletEnabled val="1"/>
        </dgm:presLayoutVars>
      </dgm:prSet>
      <dgm:spPr/>
      <dgm:t>
        <a:bodyPr/>
        <a:lstStyle/>
        <a:p>
          <a:endParaRPr lang="en-US"/>
        </a:p>
      </dgm:t>
    </dgm:pt>
    <dgm:pt modelId="{57024B29-184B-4011-8C28-88AEF484113E}" type="pres">
      <dgm:prSet presAssocID="{D9133118-9FAA-42A1-8933-17E0A29DB493}" presName="spNode" presStyleCnt="0"/>
      <dgm:spPr/>
    </dgm:pt>
    <dgm:pt modelId="{300F3A3C-9DD3-465C-A8D4-4C069B663B27}" type="pres">
      <dgm:prSet presAssocID="{F934FB6F-94D2-4D0D-A91E-A0BD06D91A54}" presName="sibTrans" presStyleLbl="sibTrans1D1" presStyleIdx="0" presStyleCnt="7"/>
      <dgm:spPr/>
      <dgm:t>
        <a:bodyPr/>
        <a:lstStyle/>
        <a:p>
          <a:endParaRPr lang="en-US"/>
        </a:p>
      </dgm:t>
    </dgm:pt>
    <dgm:pt modelId="{5A2A3FEB-C7AF-42FE-80DA-0620531FB18C}" type="pres">
      <dgm:prSet presAssocID="{8D3DED78-DDC6-4E90-B8D8-18732A37B1D8}" presName="node" presStyleLbl="node1" presStyleIdx="1" presStyleCnt="7" custScaleX="208415" custScaleY="123077" custRadScaleRad="118765" custRadScaleInc="70792">
        <dgm:presLayoutVars>
          <dgm:bulletEnabled val="1"/>
        </dgm:presLayoutVars>
      </dgm:prSet>
      <dgm:spPr/>
      <dgm:t>
        <a:bodyPr/>
        <a:lstStyle/>
        <a:p>
          <a:endParaRPr lang="en-US"/>
        </a:p>
      </dgm:t>
    </dgm:pt>
    <dgm:pt modelId="{A1F65D90-5412-423D-B901-0D7149BE1436}" type="pres">
      <dgm:prSet presAssocID="{8D3DED78-DDC6-4E90-B8D8-18732A37B1D8}" presName="spNode" presStyleCnt="0"/>
      <dgm:spPr/>
    </dgm:pt>
    <dgm:pt modelId="{7FA97733-D3DE-4C06-9AC2-98C54EC111B7}" type="pres">
      <dgm:prSet presAssocID="{B8481AFB-CD9C-4281-8A9C-382003016310}" presName="sibTrans" presStyleLbl="sibTrans1D1" presStyleIdx="1" presStyleCnt="7"/>
      <dgm:spPr/>
      <dgm:t>
        <a:bodyPr/>
        <a:lstStyle/>
        <a:p>
          <a:endParaRPr lang="en-US"/>
        </a:p>
      </dgm:t>
    </dgm:pt>
    <dgm:pt modelId="{3C8E370D-05CE-4ED3-ACE5-E9563AC8E10C}" type="pres">
      <dgm:prSet presAssocID="{8018B242-B443-42C9-914B-C5F56F490D25}" presName="node" presStyleLbl="node1" presStyleIdx="2" presStyleCnt="7" custScaleX="197384" custScaleY="146769" custRadScaleRad="117968" custRadScaleInc="-15217">
        <dgm:presLayoutVars>
          <dgm:bulletEnabled val="1"/>
        </dgm:presLayoutVars>
      </dgm:prSet>
      <dgm:spPr/>
      <dgm:t>
        <a:bodyPr/>
        <a:lstStyle/>
        <a:p>
          <a:endParaRPr lang="en-US"/>
        </a:p>
      </dgm:t>
    </dgm:pt>
    <dgm:pt modelId="{8C6377D0-F24E-4B69-90DF-49C770CCF29A}" type="pres">
      <dgm:prSet presAssocID="{8018B242-B443-42C9-914B-C5F56F490D25}" presName="spNode" presStyleCnt="0"/>
      <dgm:spPr/>
    </dgm:pt>
    <dgm:pt modelId="{38013515-8524-4890-8CA9-65AD29321B73}" type="pres">
      <dgm:prSet presAssocID="{9AED043B-E248-4F90-9DFE-EE78EB188E96}" presName="sibTrans" presStyleLbl="sibTrans1D1" presStyleIdx="2" presStyleCnt="7"/>
      <dgm:spPr/>
      <dgm:t>
        <a:bodyPr/>
        <a:lstStyle/>
        <a:p>
          <a:endParaRPr lang="en-US"/>
        </a:p>
      </dgm:t>
    </dgm:pt>
    <dgm:pt modelId="{3AAB1A2B-1D7E-41F0-87EB-8C4AE861FCF1}" type="pres">
      <dgm:prSet presAssocID="{8C8D6EA5-AA46-4200-81C7-9A4A772914C5}" presName="node" presStyleLbl="node1" presStyleIdx="3" presStyleCnt="7" custScaleX="208415" custScaleY="105407" custRadScaleRad="116506" custRadScaleInc="-78943">
        <dgm:presLayoutVars>
          <dgm:bulletEnabled val="1"/>
        </dgm:presLayoutVars>
      </dgm:prSet>
      <dgm:spPr/>
      <dgm:t>
        <a:bodyPr/>
        <a:lstStyle/>
        <a:p>
          <a:endParaRPr lang="en-US"/>
        </a:p>
      </dgm:t>
    </dgm:pt>
    <dgm:pt modelId="{7BA4BA3D-396B-4D50-A1E5-411E28C2D91E}" type="pres">
      <dgm:prSet presAssocID="{8C8D6EA5-AA46-4200-81C7-9A4A772914C5}" presName="spNode" presStyleCnt="0"/>
      <dgm:spPr/>
    </dgm:pt>
    <dgm:pt modelId="{92E83E79-F180-4D43-9FC7-707DFEA68331}" type="pres">
      <dgm:prSet presAssocID="{9DA9CE78-8302-41D8-9296-ECCDF61E4EAE}" presName="sibTrans" presStyleLbl="sibTrans1D1" presStyleIdx="3" presStyleCnt="7"/>
      <dgm:spPr/>
      <dgm:t>
        <a:bodyPr/>
        <a:lstStyle/>
        <a:p>
          <a:endParaRPr lang="en-US"/>
        </a:p>
      </dgm:t>
    </dgm:pt>
    <dgm:pt modelId="{4FCAB5E5-5C25-47BD-A663-0A1C31B6BA97}" type="pres">
      <dgm:prSet presAssocID="{13F590EC-FE6F-4718-BE32-44D183054C10}" presName="node" presStyleLbl="node1" presStyleIdx="4" presStyleCnt="7" custScaleX="208415" custScaleY="103737" custRadScaleRad="119917" custRadScaleInc="84862">
        <dgm:presLayoutVars>
          <dgm:bulletEnabled val="1"/>
        </dgm:presLayoutVars>
      </dgm:prSet>
      <dgm:spPr/>
      <dgm:t>
        <a:bodyPr/>
        <a:lstStyle/>
        <a:p>
          <a:endParaRPr lang="en-US"/>
        </a:p>
      </dgm:t>
    </dgm:pt>
    <dgm:pt modelId="{3A76C8BF-BF97-47E0-89E6-768D08BA58CF}" type="pres">
      <dgm:prSet presAssocID="{13F590EC-FE6F-4718-BE32-44D183054C10}" presName="spNode" presStyleCnt="0"/>
      <dgm:spPr/>
    </dgm:pt>
    <dgm:pt modelId="{A66DDA10-E0C5-461F-B7C6-4F62AD9345D0}" type="pres">
      <dgm:prSet presAssocID="{4162567A-F999-4F45-9869-D2425A2D30D0}" presName="sibTrans" presStyleLbl="sibTrans1D1" presStyleIdx="4" presStyleCnt="7"/>
      <dgm:spPr/>
      <dgm:t>
        <a:bodyPr/>
        <a:lstStyle/>
        <a:p>
          <a:endParaRPr lang="en-US"/>
        </a:p>
      </dgm:t>
    </dgm:pt>
    <dgm:pt modelId="{104E959D-865B-42CF-80BD-47F54599D35D}" type="pres">
      <dgm:prSet presAssocID="{A6316FCE-F142-4E50-B0B3-77673F6F56A8}" presName="node" presStyleLbl="node1" presStyleIdx="5" presStyleCnt="7" custScaleX="208415" custScaleY="139560" custRadScaleRad="122883" custRadScaleInc="8893">
        <dgm:presLayoutVars>
          <dgm:bulletEnabled val="1"/>
        </dgm:presLayoutVars>
      </dgm:prSet>
      <dgm:spPr/>
      <dgm:t>
        <a:bodyPr/>
        <a:lstStyle/>
        <a:p>
          <a:endParaRPr lang="en-US"/>
        </a:p>
      </dgm:t>
    </dgm:pt>
    <dgm:pt modelId="{D677827E-801F-43D4-9E21-DB0AFB19BCD0}" type="pres">
      <dgm:prSet presAssocID="{A6316FCE-F142-4E50-B0B3-77673F6F56A8}" presName="spNode" presStyleCnt="0"/>
      <dgm:spPr/>
    </dgm:pt>
    <dgm:pt modelId="{20B3440B-1C1C-4335-BC36-E4FCADC10F11}" type="pres">
      <dgm:prSet presAssocID="{80E566F4-5659-418D-B5EE-9CB0C41E4683}" presName="sibTrans" presStyleLbl="sibTrans1D1" presStyleIdx="5" presStyleCnt="7"/>
      <dgm:spPr/>
      <dgm:t>
        <a:bodyPr/>
        <a:lstStyle/>
        <a:p>
          <a:endParaRPr lang="en-US"/>
        </a:p>
      </dgm:t>
    </dgm:pt>
    <dgm:pt modelId="{1A38F05A-271A-432F-A0D5-17532A6811C3}" type="pres">
      <dgm:prSet presAssocID="{6D8844DD-C9F5-4589-9488-635A9EA50BEF}" presName="node" presStyleLbl="node1" presStyleIdx="6" presStyleCnt="7" custScaleX="208415" custScaleY="126927" custRadScaleRad="151679" custRadScaleInc="-122192">
        <dgm:presLayoutVars>
          <dgm:bulletEnabled val="1"/>
        </dgm:presLayoutVars>
      </dgm:prSet>
      <dgm:spPr/>
      <dgm:t>
        <a:bodyPr/>
        <a:lstStyle/>
        <a:p>
          <a:endParaRPr lang="en-US"/>
        </a:p>
      </dgm:t>
    </dgm:pt>
    <dgm:pt modelId="{8FAA57D0-158A-440A-822C-88B4BB1BF766}" type="pres">
      <dgm:prSet presAssocID="{6D8844DD-C9F5-4589-9488-635A9EA50BEF}" presName="spNode" presStyleCnt="0"/>
      <dgm:spPr/>
    </dgm:pt>
    <dgm:pt modelId="{0376F973-07EB-42C8-A355-86A8894A669A}" type="pres">
      <dgm:prSet presAssocID="{EF034CDF-AC59-49EE-89CD-E6A3DEA3D62F}" presName="sibTrans" presStyleLbl="sibTrans1D1" presStyleIdx="6" presStyleCnt="7"/>
      <dgm:spPr/>
      <dgm:t>
        <a:bodyPr/>
        <a:lstStyle/>
        <a:p>
          <a:endParaRPr lang="en-US"/>
        </a:p>
      </dgm:t>
    </dgm:pt>
  </dgm:ptLst>
  <dgm:cxnLst>
    <dgm:cxn modelId="{906E270B-DD2D-410F-99A0-2E7D36C00AE4}" srcId="{42EF4C79-DB05-44BC-B065-733201CC5308}" destId="{8018B242-B443-42C9-914B-C5F56F490D25}" srcOrd="2" destOrd="0" parTransId="{8B9D9C82-3C0C-472A-9F36-627DD4DC0759}" sibTransId="{9AED043B-E248-4F90-9DFE-EE78EB188E96}"/>
    <dgm:cxn modelId="{B3F5ED44-0010-402E-B2A9-ABF4690E6824}" type="presOf" srcId="{D9133118-9FAA-42A1-8933-17E0A29DB493}" destId="{4E1478DD-6714-465B-A290-BD0462B4719A}" srcOrd="0" destOrd="0" presId="urn:microsoft.com/office/officeart/2005/8/layout/cycle6"/>
    <dgm:cxn modelId="{6BDD44A4-2244-42C7-9834-5F4D93B6C59B}" type="presOf" srcId="{9DA9CE78-8302-41D8-9296-ECCDF61E4EAE}" destId="{92E83E79-F180-4D43-9FC7-707DFEA68331}" srcOrd="0" destOrd="0" presId="urn:microsoft.com/office/officeart/2005/8/layout/cycle6"/>
    <dgm:cxn modelId="{4DAB3972-BF43-4377-992B-B79AAF0985F3}" type="presOf" srcId="{F934FB6F-94D2-4D0D-A91E-A0BD06D91A54}" destId="{300F3A3C-9DD3-465C-A8D4-4C069B663B27}" srcOrd="0" destOrd="0" presId="urn:microsoft.com/office/officeart/2005/8/layout/cycle6"/>
    <dgm:cxn modelId="{DE9BA2E9-36C2-4A75-80D1-7985A9C9F11D}" type="presOf" srcId="{B8481AFB-CD9C-4281-8A9C-382003016310}" destId="{7FA97733-D3DE-4C06-9AC2-98C54EC111B7}" srcOrd="0" destOrd="0" presId="urn:microsoft.com/office/officeart/2005/8/layout/cycle6"/>
    <dgm:cxn modelId="{CF81C3BC-77CF-4C62-B16F-63604FB5357D}" type="presOf" srcId="{6D8844DD-C9F5-4589-9488-635A9EA50BEF}" destId="{1A38F05A-271A-432F-A0D5-17532A6811C3}" srcOrd="0" destOrd="0" presId="urn:microsoft.com/office/officeart/2005/8/layout/cycle6"/>
    <dgm:cxn modelId="{3B029B58-94BE-4561-9E21-4A80289F219C}" srcId="{42EF4C79-DB05-44BC-B065-733201CC5308}" destId="{D9133118-9FAA-42A1-8933-17E0A29DB493}" srcOrd="0" destOrd="0" parTransId="{25B0ADE7-46CE-4970-930E-428479687596}" sibTransId="{F934FB6F-94D2-4D0D-A91E-A0BD06D91A54}"/>
    <dgm:cxn modelId="{FCBD2EC0-727D-4D4F-9C83-50C400D82C01}" type="presOf" srcId="{A6316FCE-F142-4E50-B0B3-77673F6F56A8}" destId="{104E959D-865B-42CF-80BD-47F54599D35D}" srcOrd="0" destOrd="0" presId="urn:microsoft.com/office/officeart/2005/8/layout/cycle6"/>
    <dgm:cxn modelId="{41843B00-1973-4B14-AE1C-1C85B7B8E606}" type="presOf" srcId="{4162567A-F999-4F45-9869-D2425A2D30D0}" destId="{A66DDA10-E0C5-461F-B7C6-4F62AD9345D0}" srcOrd="0" destOrd="0" presId="urn:microsoft.com/office/officeart/2005/8/layout/cycle6"/>
    <dgm:cxn modelId="{8E68A47B-09A2-4C6E-9EA3-CACF375B7B2E}" type="presOf" srcId="{80E566F4-5659-418D-B5EE-9CB0C41E4683}" destId="{20B3440B-1C1C-4335-BC36-E4FCADC10F11}" srcOrd="0" destOrd="0" presId="urn:microsoft.com/office/officeart/2005/8/layout/cycle6"/>
    <dgm:cxn modelId="{BF60E4EA-4997-44C0-9130-061A1A81C236}" type="presOf" srcId="{EF034CDF-AC59-49EE-89CD-E6A3DEA3D62F}" destId="{0376F973-07EB-42C8-A355-86A8894A669A}" srcOrd="0" destOrd="0" presId="urn:microsoft.com/office/officeart/2005/8/layout/cycle6"/>
    <dgm:cxn modelId="{7CC1E561-3831-466A-8254-ADE67C592252}" type="presOf" srcId="{8018B242-B443-42C9-914B-C5F56F490D25}" destId="{3C8E370D-05CE-4ED3-ACE5-E9563AC8E10C}" srcOrd="0" destOrd="0" presId="urn:microsoft.com/office/officeart/2005/8/layout/cycle6"/>
    <dgm:cxn modelId="{2F87B581-8234-49D9-85B2-33F05B81871B}" type="presOf" srcId="{8C8D6EA5-AA46-4200-81C7-9A4A772914C5}" destId="{3AAB1A2B-1D7E-41F0-87EB-8C4AE861FCF1}" srcOrd="0" destOrd="0" presId="urn:microsoft.com/office/officeart/2005/8/layout/cycle6"/>
    <dgm:cxn modelId="{BDEE14D6-9524-4A68-8C61-2E0269FFA5AE}" srcId="{42EF4C79-DB05-44BC-B065-733201CC5308}" destId="{8D3DED78-DDC6-4E90-B8D8-18732A37B1D8}" srcOrd="1" destOrd="0" parTransId="{79BBEEF0-45E0-478A-977D-53D7D8B99747}" sibTransId="{B8481AFB-CD9C-4281-8A9C-382003016310}"/>
    <dgm:cxn modelId="{426CB5B2-7546-4752-A222-618499117BDC}" srcId="{42EF4C79-DB05-44BC-B065-733201CC5308}" destId="{A6316FCE-F142-4E50-B0B3-77673F6F56A8}" srcOrd="5" destOrd="0" parTransId="{D0308EDE-0025-43D3-B255-3B3B8EFDA949}" sibTransId="{80E566F4-5659-418D-B5EE-9CB0C41E4683}"/>
    <dgm:cxn modelId="{0EC15A6E-0F35-4E3C-A5F5-425F79426B97}" type="presOf" srcId="{13F590EC-FE6F-4718-BE32-44D183054C10}" destId="{4FCAB5E5-5C25-47BD-A663-0A1C31B6BA97}" srcOrd="0" destOrd="0" presId="urn:microsoft.com/office/officeart/2005/8/layout/cycle6"/>
    <dgm:cxn modelId="{57CB9E5F-2B48-48C8-B2F7-F043D7D26DD4}" type="presOf" srcId="{9AED043B-E248-4F90-9DFE-EE78EB188E96}" destId="{38013515-8524-4890-8CA9-65AD29321B73}" srcOrd="0" destOrd="0" presId="urn:microsoft.com/office/officeart/2005/8/layout/cycle6"/>
    <dgm:cxn modelId="{773E2997-DB2C-4ED6-8D2A-9FFABC233780}" srcId="{42EF4C79-DB05-44BC-B065-733201CC5308}" destId="{8C8D6EA5-AA46-4200-81C7-9A4A772914C5}" srcOrd="3" destOrd="0" parTransId="{924AD6D1-25EC-410E-A899-3FA956F94C5F}" sibTransId="{9DA9CE78-8302-41D8-9296-ECCDF61E4EAE}"/>
    <dgm:cxn modelId="{9BC80C26-9EF8-4C1E-8AD9-7615E3713BC4}" srcId="{42EF4C79-DB05-44BC-B065-733201CC5308}" destId="{6D8844DD-C9F5-4589-9488-635A9EA50BEF}" srcOrd="6" destOrd="0" parTransId="{1186DB93-D19B-45BA-A36E-CE931040E8F8}" sibTransId="{EF034CDF-AC59-49EE-89CD-E6A3DEA3D62F}"/>
    <dgm:cxn modelId="{DA5ABAF0-1D1C-469F-A045-BB74509927B7}" srcId="{42EF4C79-DB05-44BC-B065-733201CC5308}" destId="{13F590EC-FE6F-4718-BE32-44D183054C10}" srcOrd="4" destOrd="0" parTransId="{83AC9F4C-060B-4FD8-9CC3-6BB8AAA70BCD}" sibTransId="{4162567A-F999-4F45-9869-D2425A2D30D0}"/>
    <dgm:cxn modelId="{B4F68EB1-7169-4D8B-8AF5-D12F40527810}" type="presOf" srcId="{42EF4C79-DB05-44BC-B065-733201CC5308}" destId="{5DE645A2-EFA2-4412-8659-F477E9275354}" srcOrd="0" destOrd="0" presId="urn:microsoft.com/office/officeart/2005/8/layout/cycle6"/>
    <dgm:cxn modelId="{89F89E86-7DE0-4CA6-B4C8-6DA98C4D028E}" type="presOf" srcId="{8D3DED78-DDC6-4E90-B8D8-18732A37B1D8}" destId="{5A2A3FEB-C7AF-42FE-80DA-0620531FB18C}" srcOrd="0" destOrd="0" presId="urn:microsoft.com/office/officeart/2005/8/layout/cycle6"/>
    <dgm:cxn modelId="{39F8F441-B0E5-4D5C-B865-BDFAE0049076}" type="presParOf" srcId="{5DE645A2-EFA2-4412-8659-F477E9275354}" destId="{4E1478DD-6714-465B-A290-BD0462B4719A}" srcOrd="0" destOrd="0" presId="urn:microsoft.com/office/officeart/2005/8/layout/cycle6"/>
    <dgm:cxn modelId="{EF8CFC7B-D6DD-40C0-976B-6860CE2C69C0}" type="presParOf" srcId="{5DE645A2-EFA2-4412-8659-F477E9275354}" destId="{57024B29-184B-4011-8C28-88AEF484113E}" srcOrd="1" destOrd="0" presId="urn:microsoft.com/office/officeart/2005/8/layout/cycle6"/>
    <dgm:cxn modelId="{B61D4019-D61D-4247-B428-5A63F8457912}" type="presParOf" srcId="{5DE645A2-EFA2-4412-8659-F477E9275354}" destId="{300F3A3C-9DD3-465C-A8D4-4C069B663B27}" srcOrd="2" destOrd="0" presId="urn:microsoft.com/office/officeart/2005/8/layout/cycle6"/>
    <dgm:cxn modelId="{74D67F3F-1589-4F63-BD63-0CA1703BF94E}" type="presParOf" srcId="{5DE645A2-EFA2-4412-8659-F477E9275354}" destId="{5A2A3FEB-C7AF-42FE-80DA-0620531FB18C}" srcOrd="3" destOrd="0" presId="urn:microsoft.com/office/officeart/2005/8/layout/cycle6"/>
    <dgm:cxn modelId="{8CF7B13D-077E-4D56-A375-EE2B11F13CD1}" type="presParOf" srcId="{5DE645A2-EFA2-4412-8659-F477E9275354}" destId="{A1F65D90-5412-423D-B901-0D7149BE1436}" srcOrd="4" destOrd="0" presId="urn:microsoft.com/office/officeart/2005/8/layout/cycle6"/>
    <dgm:cxn modelId="{51CD461A-B89B-433B-A971-F05B15723DB8}" type="presParOf" srcId="{5DE645A2-EFA2-4412-8659-F477E9275354}" destId="{7FA97733-D3DE-4C06-9AC2-98C54EC111B7}" srcOrd="5" destOrd="0" presId="urn:microsoft.com/office/officeart/2005/8/layout/cycle6"/>
    <dgm:cxn modelId="{5CE8DCE3-72BF-43F6-BE50-9CDF06930431}" type="presParOf" srcId="{5DE645A2-EFA2-4412-8659-F477E9275354}" destId="{3C8E370D-05CE-4ED3-ACE5-E9563AC8E10C}" srcOrd="6" destOrd="0" presId="urn:microsoft.com/office/officeart/2005/8/layout/cycle6"/>
    <dgm:cxn modelId="{9093A313-4AC8-41E8-85D6-5DE70A3F9964}" type="presParOf" srcId="{5DE645A2-EFA2-4412-8659-F477E9275354}" destId="{8C6377D0-F24E-4B69-90DF-49C770CCF29A}" srcOrd="7" destOrd="0" presId="urn:microsoft.com/office/officeart/2005/8/layout/cycle6"/>
    <dgm:cxn modelId="{658500FB-1086-4A73-BB73-2C721E49CA22}" type="presParOf" srcId="{5DE645A2-EFA2-4412-8659-F477E9275354}" destId="{38013515-8524-4890-8CA9-65AD29321B73}" srcOrd="8" destOrd="0" presId="urn:microsoft.com/office/officeart/2005/8/layout/cycle6"/>
    <dgm:cxn modelId="{1ED5F950-C7DB-49AE-B30C-B29A3EF7FE8C}" type="presParOf" srcId="{5DE645A2-EFA2-4412-8659-F477E9275354}" destId="{3AAB1A2B-1D7E-41F0-87EB-8C4AE861FCF1}" srcOrd="9" destOrd="0" presId="urn:microsoft.com/office/officeart/2005/8/layout/cycle6"/>
    <dgm:cxn modelId="{61936A29-464D-45DC-82AF-B48C83D2FE71}" type="presParOf" srcId="{5DE645A2-EFA2-4412-8659-F477E9275354}" destId="{7BA4BA3D-396B-4D50-A1E5-411E28C2D91E}" srcOrd="10" destOrd="0" presId="urn:microsoft.com/office/officeart/2005/8/layout/cycle6"/>
    <dgm:cxn modelId="{37E217EF-B25E-4091-A931-59053AC2D31E}" type="presParOf" srcId="{5DE645A2-EFA2-4412-8659-F477E9275354}" destId="{92E83E79-F180-4D43-9FC7-707DFEA68331}" srcOrd="11" destOrd="0" presId="urn:microsoft.com/office/officeart/2005/8/layout/cycle6"/>
    <dgm:cxn modelId="{37AFC2D8-3474-4115-BAD1-3F4C59FFF5E4}" type="presParOf" srcId="{5DE645A2-EFA2-4412-8659-F477E9275354}" destId="{4FCAB5E5-5C25-47BD-A663-0A1C31B6BA97}" srcOrd="12" destOrd="0" presId="urn:microsoft.com/office/officeart/2005/8/layout/cycle6"/>
    <dgm:cxn modelId="{5A3E627D-8A58-41DE-B9E5-B1FAEFC33220}" type="presParOf" srcId="{5DE645A2-EFA2-4412-8659-F477E9275354}" destId="{3A76C8BF-BF97-47E0-89E6-768D08BA58CF}" srcOrd="13" destOrd="0" presId="urn:microsoft.com/office/officeart/2005/8/layout/cycle6"/>
    <dgm:cxn modelId="{0905C623-929D-4890-8953-4FB960B827EE}" type="presParOf" srcId="{5DE645A2-EFA2-4412-8659-F477E9275354}" destId="{A66DDA10-E0C5-461F-B7C6-4F62AD9345D0}" srcOrd="14" destOrd="0" presId="urn:microsoft.com/office/officeart/2005/8/layout/cycle6"/>
    <dgm:cxn modelId="{0620E3E0-0811-40DC-8753-EF0C2860B987}" type="presParOf" srcId="{5DE645A2-EFA2-4412-8659-F477E9275354}" destId="{104E959D-865B-42CF-80BD-47F54599D35D}" srcOrd="15" destOrd="0" presId="urn:microsoft.com/office/officeart/2005/8/layout/cycle6"/>
    <dgm:cxn modelId="{7443F58E-A4A4-4CBB-A6C6-C11F260710CC}" type="presParOf" srcId="{5DE645A2-EFA2-4412-8659-F477E9275354}" destId="{D677827E-801F-43D4-9E21-DB0AFB19BCD0}" srcOrd="16" destOrd="0" presId="urn:microsoft.com/office/officeart/2005/8/layout/cycle6"/>
    <dgm:cxn modelId="{E4B61156-2BA7-4B6E-B530-450D7E70A5AA}" type="presParOf" srcId="{5DE645A2-EFA2-4412-8659-F477E9275354}" destId="{20B3440B-1C1C-4335-BC36-E4FCADC10F11}" srcOrd="17" destOrd="0" presId="urn:microsoft.com/office/officeart/2005/8/layout/cycle6"/>
    <dgm:cxn modelId="{02E2C453-F338-4328-BB98-E889D8CC9D7A}" type="presParOf" srcId="{5DE645A2-EFA2-4412-8659-F477E9275354}" destId="{1A38F05A-271A-432F-A0D5-17532A6811C3}" srcOrd="18" destOrd="0" presId="urn:microsoft.com/office/officeart/2005/8/layout/cycle6"/>
    <dgm:cxn modelId="{506E97B4-408A-4944-95BE-5AAABC51336E}" type="presParOf" srcId="{5DE645A2-EFA2-4412-8659-F477E9275354}" destId="{8FAA57D0-158A-440A-822C-88B4BB1BF766}" srcOrd="19" destOrd="0" presId="urn:microsoft.com/office/officeart/2005/8/layout/cycle6"/>
    <dgm:cxn modelId="{B9AA10DB-7D87-4E61-8021-DD62BE5AED0F}" type="presParOf" srcId="{5DE645A2-EFA2-4412-8659-F477E9275354}" destId="{0376F973-07EB-42C8-A355-86A8894A669A}" srcOrd="20"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F2977-E38E-4F35-A206-BC34D3C51693}">
      <dsp:nvSpPr>
        <dsp:cNvPr id="0" name=""/>
        <dsp:cNvSpPr/>
      </dsp:nvSpPr>
      <dsp:spPr>
        <a:xfrm>
          <a:off x="1426961" y="0"/>
          <a:ext cx="713480" cy="482755"/>
        </a:xfrm>
        <a:prstGeom prst="trapezoid">
          <a:avLst>
            <a:gd name="adj" fmla="val 73897"/>
          </a:avLst>
        </a:prstGeom>
        <a:gradFill flip="none" rotWithShape="0">
          <a:gsLst>
            <a:gs pos="0">
              <a:srgbClr val="AA005F">
                <a:shade val="30000"/>
                <a:satMod val="115000"/>
              </a:srgbClr>
            </a:gs>
            <a:gs pos="50000">
              <a:srgbClr val="AA005F">
                <a:shade val="67500"/>
                <a:satMod val="115000"/>
              </a:srgbClr>
            </a:gs>
            <a:gs pos="100000">
              <a:srgbClr val="AA005F">
                <a:shade val="100000"/>
                <a:satMod val="115000"/>
              </a:srgbClr>
            </a:gs>
          </a:gsLst>
          <a:lin ang="81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solidFill>
                <a:srgbClr val="F8F8F3"/>
              </a:solidFill>
            </a:rPr>
            <a:t> </a:t>
          </a:r>
        </a:p>
        <a:p>
          <a:pPr lvl="0" algn="ctr" defTabSz="355600">
            <a:lnSpc>
              <a:spcPct val="90000"/>
            </a:lnSpc>
            <a:spcBef>
              <a:spcPct val="0"/>
            </a:spcBef>
            <a:spcAft>
              <a:spcPct val="35000"/>
            </a:spcAft>
          </a:pPr>
          <a:endParaRPr lang="en-US" sz="1800" kern="1200" dirty="0">
            <a:solidFill>
              <a:srgbClr val="F8F8F3"/>
            </a:solidFill>
          </a:endParaRPr>
        </a:p>
      </dsp:txBody>
      <dsp:txXfrm>
        <a:off x="1426961" y="0"/>
        <a:ext cx="713480" cy="482755"/>
      </dsp:txXfrm>
    </dsp:sp>
    <dsp:sp modelId="{B2529DD0-E9DB-49D2-B5F1-DD7598967851}">
      <dsp:nvSpPr>
        <dsp:cNvPr id="0" name=""/>
        <dsp:cNvSpPr/>
      </dsp:nvSpPr>
      <dsp:spPr>
        <a:xfrm>
          <a:off x="1070220" y="482754"/>
          <a:ext cx="1426961" cy="482755"/>
        </a:xfrm>
        <a:prstGeom prst="trapezoid">
          <a:avLst>
            <a:gd name="adj" fmla="val 73897"/>
          </a:avLst>
        </a:prstGeom>
        <a:gradFill flip="none" rotWithShape="0">
          <a:gsLst>
            <a:gs pos="0">
              <a:srgbClr val="AA005F">
                <a:shade val="30000"/>
                <a:satMod val="115000"/>
              </a:srgbClr>
            </a:gs>
            <a:gs pos="50000">
              <a:srgbClr val="AA005F">
                <a:shade val="67500"/>
                <a:satMod val="115000"/>
              </a:srgbClr>
            </a:gs>
            <a:gs pos="100000">
              <a:srgbClr val="AA005F">
                <a:shade val="100000"/>
                <a:satMod val="115000"/>
              </a:srgbClr>
            </a:gs>
          </a:gsLst>
          <a:lin ang="81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solidFill>
              <a:srgbClr val="F8F8F3"/>
            </a:solidFill>
          </a:endParaRPr>
        </a:p>
      </dsp:txBody>
      <dsp:txXfrm>
        <a:off x="1319939" y="482754"/>
        <a:ext cx="927524" cy="482755"/>
      </dsp:txXfrm>
    </dsp:sp>
    <dsp:sp modelId="{EED26E98-E04A-43DF-9E6F-98FEBC970C73}">
      <dsp:nvSpPr>
        <dsp:cNvPr id="0" name=""/>
        <dsp:cNvSpPr/>
      </dsp:nvSpPr>
      <dsp:spPr>
        <a:xfrm>
          <a:off x="713480" y="965509"/>
          <a:ext cx="2140441" cy="482755"/>
        </a:xfrm>
        <a:prstGeom prst="trapezoid">
          <a:avLst>
            <a:gd name="adj" fmla="val 73897"/>
          </a:avLst>
        </a:prstGeom>
        <a:gradFill flip="none" rotWithShape="0">
          <a:gsLst>
            <a:gs pos="0">
              <a:srgbClr val="AA005F">
                <a:shade val="30000"/>
                <a:satMod val="115000"/>
              </a:srgbClr>
            </a:gs>
            <a:gs pos="50000">
              <a:srgbClr val="AA005F">
                <a:shade val="67500"/>
                <a:satMod val="115000"/>
              </a:srgbClr>
            </a:gs>
            <a:gs pos="100000">
              <a:srgbClr val="AA005F">
                <a:shade val="100000"/>
                <a:satMod val="115000"/>
              </a:srgbClr>
            </a:gs>
          </a:gsLst>
          <a:lin ang="81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solidFill>
              <a:srgbClr val="F8F8F3"/>
            </a:solidFill>
          </a:endParaRPr>
        </a:p>
      </dsp:txBody>
      <dsp:txXfrm>
        <a:off x="1088057" y="965509"/>
        <a:ext cx="1391287" cy="482755"/>
      </dsp:txXfrm>
    </dsp:sp>
    <dsp:sp modelId="{2DEEACEB-FD97-4A81-91C5-F5B9C71A1DB8}">
      <dsp:nvSpPr>
        <dsp:cNvPr id="0" name=""/>
        <dsp:cNvSpPr/>
      </dsp:nvSpPr>
      <dsp:spPr>
        <a:xfrm>
          <a:off x="356740" y="1448264"/>
          <a:ext cx="2853922" cy="482755"/>
        </a:xfrm>
        <a:prstGeom prst="trapezoid">
          <a:avLst>
            <a:gd name="adj" fmla="val 73897"/>
          </a:avLst>
        </a:prstGeom>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solidFill>
              <a:srgbClr val="F8F8F3"/>
            </a:solidFill>
          </a:endParaRPr>
        </a:p>
      </dsp:txBody>
      <dsp:txXfrm>
        <a:off x="856176" y="1448264"/>
        <a:ext cx="1855049" cy="482755"/>
      </dsp:txXfrm>
    </dsp:sp>
    <dsp:sp modelId="{1D043F7B-D070-4418-B627-BF267A5F436E}">
      <dsp:nvSpPr>
        <dsp:cNvPr id="0" name=""/>
        <dsp:cNvSpPr/>
      </dsp:nvSpPr>
      <dsp:spPr>
        <a:xfrm>
          <a:off x="0" y="1931019"/>
          <a:ext cx="3567403" cy="482755"/>
        </a:xfrm>
        <a:prstGeom prst="trapezoid">
          <a:avLst>
            <a:gd name="adj" fmla="val 73897"/>
          </a:avLst>
        </a:prstGeom>
        <a:gradFill flip="none" rotWithShape="0">
          <a:gsLst>
            <a:gs pos="0">
              <a:schemeClr val="accent1">
                <a:hueOff val="0"/>
                <a:satOff val="0"/>
                <a:lumOff val="0"/>
                <a:shade val="30000"/>
                <a:satMod val="115000"/>
              </a:schemeClr>
            </a:gs>
            <a:gs pos="50000">
              <a:schemeClr val="accent1">
                <a:hueOff val="0"/>
                <a:satOff val="0"/>
                <a:lumOff val="0"/>
                <a:shade val="67500"/>
                <a:satMod val="115000"/>
              </a:schemeClr>
            </a:gs>
            <a:gs pos="100000">
              <a:schemeClr val="accent1">
                <a:hueOff val="0"/>
                <a:satOff val="0"/>
                <a:lumOff val="0"/>
                <a:shade val="100000"/>
                <a:satMod val="115000"/>
              </a:scheme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solidFill>
              <a:srgbClr val="F8F8F3"/>
            </a:solidFill>
          </a:endParaRPr>
        </a:p>
      </dsp:txBody>
      <dsp:txXfrm>
        <a:off x="624295" y="1931019"/>
        <a:ext cx="2318811" cy="4827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FA8CA-A64F-4460-9DB4-9088659D16FE}">
      <dsp:nvSpPr>
        <dsp:cNvPr id="0" name=""/>
        <dsp:cNvSpPr/>
      </dsp:nvSpPr>
      <dsp:spPr>
        <a:xfrm rot="10800000">
          <a:off x="0" y="0"/>
          <a:ext cx="3567403" cy="437843"/>
        </a:xfrm>
        <a:prstGeom prst="trapezoid">
          <a:avLst>
            <a:gd name="adj" fmla="val 75712"/>
          </a:avLst>
        </a:prstGeom>
        <a:gradFill flip="none" rotWithShape="0">
          <a:gsLst>
            <a:gs pos="0">
              <a:srgbClr val="AA005F">
                <a:shade val="30000"/>
                <a:satMod val="115000"/>
              </a:srgbClr>
            </a:gs>
            <a:gs pos="50000">
              <a:srgbClr val="AA005F">
                <a:shade val="67500"/>
                <a:satMod val="115000"/>
              </a:srgbClr>
            </a:gs>
            <a:gs pos="100000">
              <a:srgbClr val="AA005F">
                <a:shade val="100000"/>
                <a:satMod val="115000"/>
              </a:srgb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solidFill>
              <a:srgbClr val="F8F8F3"/>
            </a:solidFill>
          </a:endParaRPr>
        </a:p>
      </dsp:txBody>
      <dsp:txXfrm rot="-10800000">
        <a:off x="624295" y="0"/>
        <a:ext cx="2318811" cy="437843"/>
      </dsp:txXfrm>
    </dsp:sp>
    <dsp:sp modelId="{C2E297B2-FC8C-4C7D-B9AD-87BA9DE4F9EA}">
      <dsp:nvSpPr>
        <dsp:cNvPr id="0" name=""/>
        <dsp:cNvSpPr/>
      </dsp:nvSpPr>
      <dsp:spPr>
        <a:xfrm rot="10800000">
          <a:off x="331498" y="437843"/>
          <a:ext cx="2904406" cy="437843"/>
        </a:xfrm>
        <a:prstGeom prst="trapezoid">
          <a:avLst>
            <a:gd name="adj" fmla="val 75712"/>
          </a:avLst>
        </a:prstGeom>
        <a:gradFill flip="none" rotWithShape="0">
          <a:gsLst>
            <a:gs pos="0">
              <a:srgbClr val="AA005F">
                <a:shade val="30000"/>
                <a:satMod val="115000"/>
              </a:srgbClr>
            </a:gs>
            <a:gs pos="50000">
              <a:srgbClr val="AA005F">
                <a:shade val="67500"/>
                <a:satMod val="115000"/>
              </a:srgbClr>
            </a:gs>
            <a:gs pos="100000">
              <a:srgbClr val="AA005F">
                <a:shade val="100000"/>
                <a:satMod val="115000"/>
              </a:srgb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solidFill>
              <a:srgbClr val="F8F8F3"/>
            </a:solidFill>
          </a:endParaRPr>
        </a:p>
      </dsp:txBody>
      <dsp:txXfrm rot="-10800000">
        <a:off x="839769" y="437843"/>
        <a:ext cx="1887864" cy="437843"/>
      </dsp:txXfrm>
    </dsp:sp>
    <dsp:sp modelId="{DE272CBB-0AF3-4995-B977-1644BAA155E7}">
      <dsp:nvSpPr>
        <dsp:cNvPr id="0" name=""/>
        <dsp:cNvSpPr/>
      </dsp:nvSpPr>
      <dsp:spPr>
        <a:xfrm rot="10800000">
          <a:off x="662996" y="875687"/>
          <a:ext cx="2241410" cy="437843"/>
        </a:xfrm>
        <a:prstGeom prst="trapezoid">
          <a:avLst>
            <a:gd name="adj" fmla="val 75712"/>
          </a:avLst>
        </a:prstGeom>
        <a:gradFill flip="none" rotWithShape="0">
          <a:gsLst>
            <a:gs pos="0">
              <a:srgbClr val="AA005F">
                <a:shade val="30000"/>
                <a:satMod val="115000"/>
              </a:srgbClr>
            </a:gs>
            <a:gs pos="50000">
              <a:srgbClr val="AA005F">
                <a:shade val="67500"/>
                <a:satMod val="115000"/>
              </a:srgbClr>
            </a:gs>
            <a:gs pos="100000">
              <a:srgbClr val="AA005F">
                <a:shade val="100000"/>
                <a:satMod val="115000"/>
              </a:srgb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solidFill>
              <a:srgbClr val="F8F8F3"/>
            </a:solidFill>
          </a:endParaRPr>
        </a:p>
      </dsp:txBody>
      <dsp:txXfrm rot="-10800000">
        <a:off x="1055242" y="875687"/>
        <a:ext cx="1456917" cy="437843"/>
      </dsp:txXfrm>
    </dsp:sp>
    <dsp:sp modelId="{0B03BB72-999E-4225-BBA7-89AF8DB81DE8}">
      <dsp:nvSpPr>
        <dsp:cNvPr id="0" name=""/>
        <dsp:cNvSpPr/>
      </dsp:nvSpPr>
      <dsp:spPr>
        <a:xfrm rot="10800000">
          <a:off x="994494" y="1313530"/>
          <a:ext cx="1578414" cy="437843"/>
        </a:xfrm>
        <a:prstGeom prst="trapezoid">
          <a:avLst>
            <a:gd name="adj" fmla="val 7571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a:solidFill>
              <a:srgbClr val="F8F8F3"/>
            </a:solidFill>
          </a:endParaRPr>
        </a:p>
      </dsp:txBody>
      <dsp:txXfrm rot="-10800000">
        <a:off x="1270716" y="1313530"/>
        <a:ext cx="1025969" cy="437843"/>
      </dsp:txXfrm>
    </dsp:sp>
    <dsp:sp modelId="{D1DD564A-BC45-4AD8-95AE-01FA51552E9E}">
      <dsp:nvSpPr>
        <dsp:cNvPr id="0" name=""/>
        <dsp:cNvSpPr/>
      </dsp:nvSpPr>
      <dsp:spPr>
        <a:xfrm rot="10800000">
          <a:off x="1325992" y="1751374"/>
          <a:ext cx="915418" cy="604543"/>
        </a:xfrm>
        <a:prstGeom prst="trapezoid">
          <a:avLst>
            <a:gd name="adj" fmla="val 7571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kern="1200" dirty="0" smtClean="0">
            <a:solidFill>
              <a:srgbClr val="F8F8F3"/>
            </a:solidFill>
          </a:endParaRPr>
        </a:p>
        <a:p>
          <a:pPr lvl="0" algn="ctr" defTabSz="889000">
            <a:lnSpc>
              <a:spcPct val="90000"/>
            </a:lnSpc>
            <a:spcBef>
              <a:spcPct val="0"/>
            </a:spcBef>
            <a:spcAft>
              <a:spcPct val="35000"/>
            </a:spcAft>
          </a:pPr>
          <a:endParaRPr lang="en-US" sz="100" kern="1200" dirty="0">
            <a:solidFill>
              <a:srgbClr val="F8F8F3"/>
            </a:solidFill>
          </a:endParaRPr>
        </a:p>
      </dsp:txBody>
      <dsp:txXfrm rot="-10800000">
        <a:off x="1325992" y="1751374"/>
        <a:ext cx="915418" cy="6045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59079-B37A-42F3-98D2-65B758A37123}">
      <dsp:nvSpPr>
        <dsp:cNvPr id="0" name=""/>
        <dsp:cNvSpPr/>
      </dsp:nvSpPr>
      <dsp:spPr>
        <a:xfrm>
          <a:off x="96232" y="1421838"/>
          <a:ext cx="2261757" cy="7067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8739"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Health</a:t>
          </a:r>
          <a:endParaRPr lang="en-US" sz="1400" kern="1200"/>
        </a:p>
        <a:p>
          <a:pPr marL="57150" lvl="1" indent="-57150" algn="l" defTabSz="488950" rtl="0">
            <a:lnSpc>
              <a:spcPct val="90000"/>
            </a:lnSpc>
            <a:spcBef>
              <a:spcPct val="0"/>
            </a:spcBef>
            <a:spcAft>
              <a:spcPct val="15000"/>
            </a:spcAft>
            <a:buChar char="••"/>
          </a:pPr>
          <a:r>
            <a:rPr lang="en-US" sz="1100" kern="1200" smtClean="0"/>
            <a:t>Medical conditions and needs, medicines</a:t>
          </a:r>
          <a:endParaRPr lang="en-US" sz="1100" kern="1200"/>
        </a:p>
      </dsp:txBody>
      <dsp:txXfrm>
        <a:off x="96232" y="1421838"/>
        <a:ext cx="2261757" cy="706799"/>
      </dsp:txXfrm>
    </dsp:sp>
    <dsp:sp modelId="{1BF543FB-A650-4470-AEC3-EBC8D55B02DF}">
      <dsp:nvSpPr>
        <dsp:cNvPr id="0" name=""/>
        <dsp:cNvSpPr/>
      </dsp:nvSpPr>
      <dsp:spPr>
        <a:xfrm>
          <a:off x="1992" y="1458866"/>
          <a:ext cx="494759" cy="46389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D42647-6012-494B-8369-8FB39FC0C2EA}">
      <dsp:nvSpPr>
        <dsp:cNvPr id="0" name=""/>
        <dsp:cNvSpPr/>
      </dsp:nvSpPr>
      <dsp:spPr>
        <a:xfrm>
          <a:off x="2731159" y="1421838"/>
          <a:ext cx="2261757" cy="7067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8739"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Function</a:t>
          </a:r>
          <a:endParaRPr lang="en-US" sz="1400" kern="1200"/>
        </a:p>
        <a:p>
          <a:pPr marL="57150" lvl="1" indent="-57150" algn="l" defTabSz="488950" rtl="0">
            <a:lnSpc>
              <a:spcPct val="90000"/>
            </a:lnSpc>
            <a:spcBef>
              <a:spcPct val="0"/>
            </a:spcBef>
            <a:spcAft>
              <a:spcPct val="15000"/>
            </a:spcAft>
            <a:buChar char="••"/>
          </a:pPr>
          <a:r>
            <a:rPr lang="en-US" sz="1100" kern="1200" smtClean="0"/>
            <a:t>ADLs, IADLs</a:t>
          </a:r>
          <a:endParaRPr lang="en-US" sz="1100" kern="1200"/>
        </a:p>
      </dsp:txBody>
      <dsp:txXfrm>
        <a:off x="2731159" y="1421838"/>
        <a:ext cx="2261757" cy="706799"/>
      </dsp:txXfrm>
    </dsp:sp>
    <dsp:sp modelId="{1E5D0881-BB7F-47A1-923E-92201ADB1AF5}">
      <dsp:nvSpPr>
        <dsp:cNvPr id="0" name=""/>
        <dsp:cNvSpPr/>
      </dsp:nvSpPr>
      <dsp:spPr>
        <a:xfrm>
          <a:off x="2636919" y="1453764"/>
          <a:ext cx="494759" cy="474100"/>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B0889D-2482-47AE-8950-FE90BC734B7F}">
      <dsp:nvSpPr>
        <dsp:cNvPr id="0" name=""/>
        <dsp:cNvSpPr/>
      </dsp:nvSpPr>
      <dsp:spPr>
        <a:xfrm>
          <a:off x="96232" y="2209527"/>
          <a:ext cx="2261757" cy="7067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8739"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Financial</a:t>
          </a:r>
          <a:endParaRPr lang="en-US" sz="1400" kern="1200"/>
        </a:p>
        <a:p>
          <a:pPr marL="57150" lvl="1" indent="-57150" algn="l" defTabSz="488950" rtl="0">
            <a:lnSpc>
              <a:spcPct val="90000"/>
            </a:lnSpc>
            <a:spcBef>
              <a:spcPct val="0"/>
            </a:spcBef>
            <a:spcAft>
              <a:spcPct val="15000"/>
            </a:spcAft>
            <a:buChar char="••"/>
          </a:pPr>
          <a:r>
            <a:rPr lang="en-US" sz="1100" kern="1200" smtClean="0"/>
            <a:t>Ability to pay for daily living needs</a:t>
          </a:r>
          <a:endParaRPr lang="en-US" sz="1100" kern="1200"/>
        </a:p>
      </dsp:txBody>
      <dsp:txXfrm>
        <a:off x="96232" y="2209527"/>
        <a:ext cx="2261757" cy="706799"/>
      </dsp:txXfrm>
    </dsp:sp>
    <dsp:sp modelId="{3AF39422-F392-4293-8517-67C18A795DE9}">
      <dsp:nvSpPr>
        <dsp:cNvPr id="0" name=""/>
        <dsp:cNvSpPr/>
      </dsp:nvSpPr>
      <dsp:spPr>
        <a:xfrm>
          <a:off x="1992" y="2241594"/>
          <a:ext cx="494759" cy="473818"/>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605C9A-8215-43F7-8A62-D3865257A0FA}">
      <dsp:nvSpPr>
        <dsp:cNvPr id="0" name=""/>
        <dsp:cNvSpPr/>
      </dsp:nvSpPr>
      <dsp:spPr>
        <a:xfrm>
          <a:off x="2731159" y="2209527"/>
          <a:ext cx="2261757" cy="7067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8739"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Environment</a:t>
          </a:r>
          <a:endParaRPr lang="en-US" sz="1400" kern="1200"/>
        </a:p>
        <a:p>
          <a:pPr marL="57150" lvl="1" indent="-57150" algn="l" defTabSz="488950" rtl="0">
            <a:lnSpc>
              <a:spcPct val="90000"/>
            </a:lnSpc>
            <a:spcBef>
              <a:spcPct val="0"/>
            </a:spcBef>
            <a:spcAft>
              <a:spcPct val="15000"/>
            </a:spcAft>
            <a:buChar char="••"/>
          </a:pPr>
          <a:r>
            <a:rPr lang="en-US" sz="1100" kern="1200" smtClean="0"/>
            <a:t>Safety and other factors in the home</a:t>
          </a:r>
          <a:endParaRPr lang="en-US" sz="1100" kern="1200"/>
        </a:p>
      </dsp:txBody>
      <dsp:txXfrm>
        <a:off x="2731159" y="2209527"/>
        <a:ext cx="2261757" cy="706799"/>
      </dsp:txXfrm>
    </dsp:sp>
    <dsp:sp modelId="{A15C985A-BBC2-4F34-BFBD-B5F60B0458EA}">
      <dsp:nvSpPr>
        <dsp:cNvPr id="0" name=""/>
        <dsp:cNvSpPr/>
      </dsp:nvSpPr>
      <dsp:spPr>
        <a:xfrm>
          <a:off x="2636919" y="2221422"/>
          <a:ext cx="494759" cy="514161"/>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3D1653-ACFB-46B0-8834-B771E997225E}">
      <dsp:nvSpPr>
        <dsp:cNvPr id="0" name=""/>
        <dsp:cNvSpPr/>
      </dsp:nvSpPr>
      <dsp:spPr>
        <a:xfrm>
          <a:off x="96232" y="2997215"/>
          <a:ext cx="2261757" cy="7067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8739"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Psychosocial</a:t>
          </a:r>
          <a:endParaRPr lang="en-US" sz="1400" kern="1200"/>
        </a:p>
        <a:p>
          <a:pPr marL="57150" lvl="1" indent="-57150" algn="l" defTabSz="488950" rtl="0">
            <a:lnSpc>
              <a:spcPct val="90000"/>
            </a:lnSpc>
            <a:spcBef>
              <a:spcPct val="0"/>
            </a:spcBef>
            <a:spcAft>
              <a:spcPct val="15000"/>
            </a:spcAft>
            <a:buChar char="••"/>
          </a:pPr>
          <a:r>
            <a:rPr lang="en-US" sz="1100" kern="1200" smtClean="0"/>
            <a:t>Support of family and friends</a:t>
          </a:r>
          <a:endParaRPr lang="en-US" sz="1100" kern="1200"/>
        </a:p>
      </dsp:txBody>
      <dsp:txXfrm>
        <a:off x="96232" y="2997215"/>
        <a:ext cx="2261757" cy="706799"/>
      </dsp:txXfrm>
    </dsp:sp>
    <dsp:sp modelId="{FCDC76F3-4712-49C3-9F3C-C1D945A09BF8}">
      <dsp:nvSpPr>
        <dsp:cNvPr id="0" name=""/>
        <dsp:cNvSpPr/>
      </dsp:nvSpPr>
      <dsp:spPr>
        <a:xfrm>
          <a:off x="1992" y="3013007"/>
          <a:ext cx="494759" cy="506369"/>
        </a:xfrm>
        <a:prstGeom prst="rect">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F4EBC2-C896-4377-8BBC-5CEA04B0CAE7}">
      <dsp:nvSpPr>
        <dsp:cNvPr id="0" name=""/>
        <dsp:cNvSpPr/>
      </dsp:nvSpPr>
      <dsp:spPr>
        <a:xfrm>
          <a:off x="2731159" y="2997215"/>
          <a:ext cx="2261757" cy="7067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8739"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Cognitive</a:t>
          </a:r>
          <a:endParaRPr lang="en-US" sz="1400" kern="1200"/>
        </a:p>
        <a:p>
          <a:pPr marL="57150" lvl="1" indent="-57150" algn="l" defTabSz="488950" rtl="0">
            <a:lnSpc>
              <a:spcPct val="90000"/>
            </a:lnSpc>
            <a:spcBef>
              <a:spcPct val="0"/>
            </a:spcBef>
            <a:spcAft>
              <a:spcPct val="15000"/>
            </a:spcAft>
            <a:buChar char="••"/>
          </a:pPr>
          <a:r>
            <a:rPr lang="en-US" sz="1100" kern="1200" smtClean="0"/>
            <a:t>Memory</a:t>
          </a:r>
          <a:endParaRPr lang="en-US" sz="1100" kern="1200"/>
        </a:p>
      </dsp:txBody>
      <dsp:txXfrm>
        <a:off x="2731159" y="2997215"/>
        <a:ext cx="2261757" cy="706799"/>
      </dsp:txXfrm>
    </dsp:sp>
    <dsp:sp modelId="{F4653D41-6378-47A7-8D58-855915D180D7}">
      <dsp:nvSpPr>
        <dsp:cNvPr id="0" name=""/>
        <dsp:cNvSpPr/>
      </dsp:nvSpPr>
      <dsp:spPr>
        <a:xfrm>
          <a:off x="2636919" y="3014072"/>
          <a:ext cx="494759" cy="504239"/>
        </a:xfrm>
        <a:prstGeom prst="rect">
          <a:avLst/>
        </a:prstGeom>
        <a:blipFill rotWithShape="1">
          <a:blip xmlns:r="http://schemas.openxmlformats.org/officeDocument/2006/relationships" r:embed="rId6"/>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3333EFC-9143-4BB5-98F3-6C26B9878360}">
      <dsp:nvSpPr>
        <dsp:cNvPr id="0" name=""/>
        <dsp:cNvSpPr/>
      </dsp:nvSpPr>
      <dsp:spPr>
        <a:xfrm>
          <a:off x="1413696" y="3784904"/>
          <a:ext cx="2261757" cy="706799"/>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78739"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Behavioral</a:t>
          </a:r>
          <a:endParaRPr lang="en-US" sz="1400" kern="1200"/>
        </a:p>
        <a:p>
          <a:pPr marL="57150" lvl="1" indent="-57150" algn="l" defTabSz="488950" rtl="0">
            <a:lnSpc>
              <a:spcPct val="90000"/>
            </a:lnSpc>
            <a:spcBef>
              <a:spcPct val="0"/>
            </a:spcBef>
            <a:spcAft>
              <a:spcPct val="15000"/>
            </a:spcAft>
            <a:buChar char="••"/>
          </a:pPr>
          <a:r>
            <a:rPr lang="en-US" sz="1100" kern="1200" smtClean="0"/>
            <a:t>Depression and other mental health challenges</a:t>
          </a:r>
          <a:endParaRPr lang="en-US" sz="1100" kern="1200"/>
        </a:p>
      </dsp:txBody>
      <dsp:txXfrm>
        <a:off x="1413696" y="3784904"/>
        <a:ext cx="2261757" cy="706799"/>
      </dsp:txXfrm>
    </dsp:sp>
    <dsp:sp modelId="{E629692E-2A04-4FFD-BC0E-A9334348EEA3}">
      <dsp:nvSpPr>
        <dsp:cNvPr id="0" name=""/>
        <dsp:cNvSpPr/>
      </dsp:nvSpPr>
      <dsp:spPr>
        <a:xfrm>
          <a:off x="1319456" y="3805657"/>
          <a:ext cx="494759" cy="496446"/>
        </a:xfrm>
        <a:prstGeom prst="rect">
          <a:avLst/>
        </a:prstGeom>
        <a:blipFill rotWithShape="1">
          <a:blip xmlns:r="http://schemas.openxmlformats.org/officeDocument/2006/relationships" r:embed="rId7"/>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B978E-EA7F-42B9-86C1-56DA1E461497}">
      <dsp:nvSpPr>
        <dsp:cNvPr id="0" name=""/>
        <dsp:cNvSpPr/>
      </dsp:nvSpPr>
      <dsp:spPr>
        <a:xfrm>
          <a:off x="209782" y="0"/>
          <a:ext cx="1725545" cy="1725930"/>
        </a:xfrm>
        <a:prstGeom prst="circularArrow">
          <a:avLst>
            <a:gd name="adj1" fmla="val 10980"/>
            <a:gd name="adj2" fmla="val 1142322"/>
            <a:gd name="adj3" fmla="val 90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50036B-2E9F-4F82-A449-0B4E7E6BC164}">
      <dsp:nvSpPr>
        <dsp:cNvPr id="0" name=""/>
        <dsp:cNvSpPr/>
      </dsp:nvSpPr>
      <dsp:spPr>
        <a:xfrm>
          <a:off x="1813214" y="514499"/>
          <a:ext cx="1280273" cy="690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smtClean="0"/>
            <a:t>Multi-tiered strategy includes 7 domains beyond medical needs</a:t>
          </a:r>
          <a:endParaRPr lang="en-US" sz="1200" kern="1200" dirty="0"/>
        </a:p>
      </dsp:txBody>
      <dsp:txXfrm>
        <a:off x="1813214" y="514499"/>
        <a:ext cx="1280273" cy="690544"/>
      </dsp:txXfrm>
    </dsp:sp>
    <dsp:sp modelId="{58347B06-A933-4E22-AC57-DAA3831651B7}">
      <dsp:nvSpPr>
        <dsp:cNvPr id="0" name=""/>
        <dsp:cNvSpPr/>
      </dsp:nvSpPr>
      <dsp:spPr>
        <a:xfrm>
          <a:off x="590843" y="624786"/>
          <a:ext cx="962870" cy="481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t>Services for Medicare &amp; Medicaid</a:t>
          </a:r>
          <a:endParaRPr lang="en-US" sz="1400" kern="1200" dirty="0"/>
        </a:p>
      </dsp:txBody>
      <dsp:txXfrm>
        <a:off x="590843" y="624786"/>
        <a:ext cx="962870" cy="4813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359079-B37A-42F3-98D2-65B758A37123}">
      <dsp:nvSpPr>
        <dsp:cNvPr id="0" name=""/>
        <dsp:cNvSpPr/>
      </dsp:nvSpPr>
      <dsp:spPr>
        <a:xfrm>
          <a:off x="106984" y="90672"/>
          <a:ext cx="2567635" cy="80238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483" tIns="60960" rIns="60960" bIns="60960" numCol="1" spcCol="1270" anchor="t" anchorCtr="0">
          <a:noAutofit/>
        </a:bodyPr>
        <a:lstStyle/>
        <a:p>
          <a:pPr lvl="0" algn="l" defTabSz="711200" rtl="0">
            <a:lnSpc>
              <a:spcPct val="90000"/>
            </a:lnSpc>
            <a:spcBef>
              <a:spcPct val="0"/>
            </a:spcBef>
            <a:spcAft>
              <a:spcPct val="35000"/>
            </a:spcAft>
          </a:pPr>
          <a:r>
            <a:rPr lang="en-US" sz="1600" kern="1200" dirty="0" smtClean="0"/>
            <a:t>Personal Nurse </a:t>
          </a:r>
          <a:endParaRPr lang="en-US" sz="1600" kern="1200" dirty="0"/>
        </a:p>
        <a:p>
          <a:pPr marL="114300" lvl="1" indent="-114300" algn="l" defTabSz="533400">
            <a:lnSpc>
              <a:spcPct val="90000"/>
            </a:lnSpc>
            <a:spcBef>
              <a:spcPct val="0"/>
            </a:spcBef>
            <a:spcAft>
              <a:spcPct val="15000"/>
            </a:spcAft>
            <a:buChar char="••"/>
          </a:pPr>
          <a:r>
            <a:rPr lang="en-US" sz="1200" kern="1200" dirty="0" smtClean="0"/>
            <a:t>Chronic and acute conditions</a:t>
          </a:r>
          <a:endParaRPr lang="en-US" sz="1200" kern="1200" dirty="0"/>
        </a:p>
      </dsp:txBody>
      <dsp:txXfrm>
        <a:off x="106984" y="90672"/>
        <a:ext cx="2567635" cy="802386"/>
      </dsp:txXfrm>
    </dsp:sp>
    <dsp:sp modelId="{1BF543FB-A650-4470-AEC3-EBC8D55B02DF}">
      <dsp:nvSpPr>
        <dsp:cNvPr id="0" name=""/>
        <dsp:cNvSpPr/>
      </dsp:nvSpPr>
      <dsp:spPr>
        <a:xfrm>
          <a:off x="0" y="162811"/>
          <a:ext cx="561670" cy="466427"/>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569884-6842-4DB2-BFD7-C1B780B15044}">
      <dsp:nvSpPr>
        <dsp:cNvPr id="0" name=""/>
        <dsp:cNvSpPr/>
      </dsp:nvSpPr>
      <dsp:spPr>
        <a:xfrm>
          <a:off x="106984" y="1216622"/>
          <a:ext cx="2567635" cy="80238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483"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t>Cancer Program </a:t>
          </a:r>
        </a:p>
      </dsp:txBody>
      <dsp:txXfrm>
        <a:off x="106984" y="1216622"/>
        <a:ext cx="2567635" cy="802386"/>
      </dsp:txXfrm>
    </dsp:sp>
    <dsp:sp modelId="{ECB4E800-E78E-499B-BC5D-990F18A6458D}">
      <dsp:nvSpPr>
        <dsp:cNvPr id="0" name=""/>
        <dsp:cNvSpPr/>
      </dsp:nvSpPr>
      <dsp:spPr>
        <a:xfrm>
          <a:off x="0" y="1244309"/>
          <a:ext cx="561670" cy="555328"/>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7F6819-38E2-4C00-BC79-E2F19E1AA43B}">
      <dsp:nvSpPr>
        <dsp:cNvPr id="0" name=""/>
        <dsp:cNvSpPr/>
      </dsp:nvSpPr>
      <dsp:spPr>
        <a:xfrm>
          <a:off x="106984" y="2342571"/>
          <a:ext cx="2567635" cy="80238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483" tIns="60960" rIns="60960" bIns="60960" numCol="1" spcCol="1270" anchor="t" anchorCtr="0">
          <a:noAutofit/>
        </a:bodyPr>
        <a:lstStyle/>
        <a:p>
          <a:pPr lvl="0" algn="l" defTabSz="711200">
            <a:lnSpc>
              <a:spcPct val="90000"/>
            </a:lnSpc>
            <a:spcBef>
              <a:spcPct val="0"/>
            </a:spcBef>
            <a:spcAft>
              <a:spcPct val="35000"/>
            </a:spcAft>
          </a:pPr>
          <a:r>
            <a:rPr lang="en-US" sz="1600" kern="1200" dirty="0" smtClean="0"/>
            <a:t>Humana Beginnings</a:t>
          </a:r>
        </a:p>
        <a:p>
          <a:pPr marL="114300" lvl="1" indent="-114300" algn="l" defTabSz="533400">
            <a:lnSpc>
              <a:spcPct val="90000"/>
            </a:lnSpc>
            <a:spcBef>
              <a:spcPct val="0"/>
            </a:spcBef>
            <a:spcAft>
              <a:spcPct val="15000"/>
            </a:spcAft>
            <a:buChar char="••"/>
          </a:pPr>
          <a:r>
            <a:rPr lang="en-US" sz="1200" kern="1200" dirty="0" smtClean="0"/>
            <a:t>Prenatal and neonatal</a:t>
          </a:r>
        </a:p>
      </dsp:txBody>
      <dsp:txXfrm>
        <a:off x="106984" y="2342571"/>
        <a:ext cx="2567635" cy="802386"/>
      </dsp:txXfrm>
    </dsp:sp>
    <dsp:sp modelId="{3933D087-3E04-4B8F-966D-01F43EF1BBE9}">
      <dsp:nvSpPr>
        <dsp:cNvPr id="0" name=""/>
        <dsp:cNvSpPr/>
      </dsp:nvSpPr>
      <dsp:spPr>
        <a:xfrm>
          <a:off x="0" y="2354011"/>
          <a:ext cx="561670" cy="587824"/>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B978E-EA7F-42B9-86C1-56DA1E461497}">
      <dsp:nvSpPr>
        <dsp:cNvPr id="0" name=""/>
        <dsp:cNvSpPr/>
      </dsp:nvSpPr>
      <dsp:spPr>
        <a:xfrm>
          <a:off x="307154" y="0"/>
          <a:ext cx="1587477" cy="1587831"/>
        </a:xfrm>
        <a:prstGeom prst="circularArrow">
          <a:avLst>
            <a:gd name="adj1" fmla="val 10980"/>
            <a:gd name="adj2" fmla="val 1142322"/>
            <a:gd name="adj3" fmla="val 90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50036B-2E9F-4F82-A449-0B4E7E6BC164}">
      <dsp:nvSpPr>
        <dsp:cNvPr id="0" name=""/>
        <dsp:cNvSpPr/>
      </dsp:nvSpPr>
      <dsp:spPr>
        <a:xfrm>
          <a:off x="1894886" y="473332"/>
          <a:ext cx="952639" cy="635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smtClean="0"/>
            <a:t>Specialized nurses offer specialized services </a:t>
          </a:r>
          <a:endParaRPr lang="en-US" sz="1200" kern="1200" dirty="0"/>
        </a:p>
      </dsp:txBody>
      <dsp:txXfrm>
        <a:off x="1894886" y="473332"/>
        <a:ext cx="952639" cy="635291"/>
      </dsp:txXfrm>
    </dsp:sp>
    <dsp:sp modelId="{58347B06-A933-4E22-AC57-DAA3831651B7}">
      <dsp:nvSpPr>
        <dsp:cNvPr id="0" name=""/>
        <dsp:cNvSpPr/>
      </dsp:nvSpPr>
      <dsp:spPr>
        <a:xfrm>
          <a:off x="657725" y="574794"/>
          <a:ext cx="885827" cy="442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t>Services for Commercial</a:t>
          </a:r>
          <a:endParaRPr lang="en-US" sz="1400" kern="1200" dirty="0"/>
        </a:p>
      </dsp:txBody>
      <dsp:txXfrm>
        <a:off x="657725" y="574794"/>
        <a:ext cx="885827" cy="4428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478DD-6714-465B-A290-BD0462B4719A}">
      <dsp:nvSpPr>
        <dsp:cNvPr id="0" name=""/>
        <dsp:cNvSpPr/>
      </dsp:nvSpPr>
      <dsp:spPr>
        <a:xfrm>
          <a:off x="1948191" y="-31506"/>
          <a:ext cx="2172553" cy="77415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Ongoing telephonic and in-home (field) care management</a:t>
          </a:r>
          <a:endParaRPr lang="en-US" sz="1500" kern="1200" dirty="0"/>
        </a:p>
      </dsp:txBody>
      <dsp:txXfrm>
        <a:off x="1985982" y="6285"/>
        <a:ext cx="2096971" cy="698569"/>
      </dsp:txXfrm>
    </dsp:sp>
    <dsp:sp modelId="{300F3A3C-9DD3-465C-A8D4-4C069B663B27}">
      <dsp:nvSpPr>
        <dsp:cNvPr id="0" name=""/>
        <dsp:cNvSpPr/>
      </dsp:nvSpPr>
      <dsp:spPr>
        <a:xfrm>
          <a:off x="2062887" y="573130"/>
          <a:ext cx="3870927" cy="3870927"/>
        </a:xfrm>
        <a:custGeom>
          <a:avLst/>
          <a:gdLst/>
          <a:ahLst/>
          <a:cxnLst/>
          <a:rect l="0" t="0" r="0" b="0"/>
          <a:pathLst>
            <a:path>
              <a:moveTo>
                <a:pt x="2067017" y="4476"/>
              </a:moveTo>
              <a:arcTo wR="1935463" hR="1935463" stAng="16433845" swAng="1613793"/>
            </a:path>
          </a:pathLst>
        </a:custGeom>
        <a:noFill/>
        <a:ln w="9525"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5A2A3FEB-C7AF-42FE-80DA-0620531FB18C}">
      <dsp:nvSpPr>
        <dsp:cNvPr id="0" name=""/>
        <dsp:cNvSpPr/>
      </dsp:nvSpPr>
      <dsp:spPr>
        <a:xfrm>
          <a:off x="4177654" y="850723"/>
          <a:ext cx="2172553" cy="83393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30-day care management post-facility discharge</a:t>
          </a:r>
          <a:endParaRPr lang="en-US" sz="1500" kern="1200" dirty="0"/>
        </a:p>
      </dsp:txBody>
      <dsp:txXfrm>
        <a:off x="4218363" y="891432"/>
        <a:ext cx="2091135" cy="752516"/>
      </dsp:txXfrm>
    </dsp:sp>
    <dsp:sp modelId="{7FA97733-D3DE-4C06-9AC2-98C54EC111B7}">
      <dsp:nvSpPr>
        <dsp:cNvPr id="0" name=""/>
        <dsp:cNvSpPr/>
      </dsp:nvSpPr>
      <dsp:spPr>
        <a:xfrm>
          <a:off x="1552196" y="-219330"/>
          <a:ext cx="3870927" cy="3870927"/>
        </a:xfrm>
        <a:custGeom>
          <a:avLst/>
          <a:gdLst/>
          <a:ahLst/>
          <a:cxnLst/>
          <a:rect l="0" t="0" r="0" b="0"/>
          <a:pathLst>
            <a:path>
              <a:moveTo>
                <a:pt x="3870749" y="1909176"/>
              </a:moveTo>
              <a:arcTo wR="1935463" hR="1935463" stAng="21553308" swAng="906179"/>
            </a:path>
          </a:pathLst>
        </a:custGeom>
        <a:noFill/>
        <a:ln w="9525"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3C8E370D-05CE-4ED3-ACE5-E9563AC8E10C}">
      <dsp:nvSpPr>
        <dsp:cNvPr id="0" name=""/>
        <dsp:cNvSpPr/>
      </dsp:nvSpPr>
      <dsp:spPr>
        <a:xfrm>
          <a:off x="4296214" y="2200029"/>
          <a:ext cx="2057564" cy="99446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Doctor and nurse practitioner home visits</a:t>
          </a:r>
          <a:endParaRPr lang="en-US" sz="1500" kern="1200" dirty="0"/>
        </a:p>
      </dsp:txBody>
      <dsp:txXfrm>
        <a:off x="4344760" y="2248575"/>
        <a:ext cx="1960472" cy="897372"/>
      </dsp:txXfrm>
    </dsp:sp>
    <dsp:sp modelId="{38013515-8524-4890-8CA9-65AD29321B73}">
      <dsp:nvSpPr>
        <dsp:cNvPr id="0" name=""/>
        <dsp:cNvSpPr/>
      </dsp:nvSpPr>
      <dsp:spPr>
        <a:xfrm>
          <a:off x="1345314" y="818104"/>
          <a:ext cx="3870927" cy="3870927"/>
        </a:xfrm>
        <a:custGeom>
          <a:avLst/>
          <a:gdLst/>
          <a:ahLst/>
          <a:cxnLst/>
          <a:rect l="0" t="0" r="0" b="0"/>
          <a:pathLst>
            <a:path>
              <a:moveTo>
                <a:pt x="3818849" y="2381422"/>
              </a:moveTo>
              <a:arcTo wR="1935463" hR="1935463" stAng="799288" swAng="902804"/>
            </a:path>
          </a:pathLst>
        </a:custGeom>
        <a:noFill/>
        <a:ln w="9525"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3AAB1A2B-1D7E-41F0-87EB-8C4AE861FCF1}">
      <dsp:nvSpPr>
        <dsp:cNvPr id="0" name=""/>
        <dsp:cNvSpPr/>
      </dsp:nvSpPr>
      <dsp:spPr>
        <a:xfrm>
          <a:off x="3545987" y="3677722"/>
          <a:ext cx="2172553" cy="714207"/>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Medicare-certified home health services </a:t>
          </a:r>
          <a:endParaRPr lang="en-US" sz="1500" kern="1200" dirty="0"/>
        </a:p>
      </dsp:txBody>
      <dsp:txXfrm>
        <a:off x="3580852" y="3712587"/>
        <a:ext cx="2102823" cy="644477"/>
      </dsp:txXfrm>
    </dsp:sp>
    <dsp:sp modelId="{92E83E79-F180-4D43-9FC7-707DFEA68331}">
      <dsp:nvSpPr>
        <dsp:cNvPr id="0" name=""/>
        <dsp:cNvSpPr/>
      </dsp:nvSpPr>
      <dsp:spPr>
        <a:xfrm>
          <a:off x="1208070" y="730554"/>
          <a:ext cx="3870927" cy="3870927"/>
        </a:xfrm>
        <a:custGeom>
          <a:avLst/>
          <a:gdLst/>
          <a:ahLst/>
          <a:cxnLst/>
          <a:rect l="0" t="0" r="0" b="0"/>
          <a:pathLst>
            <a:path>
              <a:moveTo>
                <a:pt x="2795635" y="3669282"/>
              </a:moveTo>
              <a:arcTo wR="1935463" hR="1935463" stAng="3816801" swAng="3188463"/>
            </a:path>
          </a:pathLst>
        </a:custGeom>
        <a:noFill/>
        <a:ln w="9525"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4FCAB5E5-5C25-47BD-A663-0A1C31B6BA97}">
      <dsp:nvSpPr>
        <dsp:cNvPr id="0" name=""/>
        <dsp:cNvSpPr/>
      </dsp:nvSpPr>
      <dsp:spPr>
        <a:xfrm>
          <a:off x="619365" y="3683380"/>
          <a:ext cx="2172553" cy="70289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Home health aides employed in homecare clinical offices</a:t>
          </a:r>
          <a:endParaRPr lang="en-US" sz="1500" kern="1200" dirty="0"/>
        </a:p>
      </dsp:txBody>
      <dsp:txXfrm>
        <a:off x="653677" y="3717692"/>
        <a:ext cx="2103929" cy="634267"/>
      </dsp:txXfrm>
    </dsp:sp>
    <dsp:sp modelId="{A66DDA10-E0C5-461F-B7C6-4F62AD9345D0}">
      <dsp:nvSpPr>
        <dsp:cNvPr id="0" name=""/>
        <dsp:cNvSpPr/>
      </dsp:nvSpPr>
      <dsp:spPr>
        <a:xfrm>
          <a:off x="1228252" y="1009269"/>
          <a:ext cx="3870927" cy="3870927"/>
        </a:xfrm>
        <a:custGeom>
          <a:avLst/>
          <a:gdLst/>
          <a:ahLst/>
          <a:cxnLst/>
          <a:rect l="0" t="0" r="0" b="0"/>
          <a:pathLst>
            <a:path>
              <a:moveTo>
                <a:pt x="144706" y="2669772"/>
              </a:moveTo>
              <a:arcTo wR="1935463" hR="1935463" stAng="9462221" swAng="818749"/>
            </a:path>
          </a:pathLst>
        </a:custGeom>
        <a:noFill/>
        <a:ln w="9525"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104E959D-865B-42CF-80BD-47F54599D35D}">
      <dsp:nvSpPr>
        <dsp:cNvPr id="0" name=""/>
        <dsp:cNvSpPr/>
      </dsp:nvSpPr>
      <dsp:spPr>
        <a:xfrm>
          <a:off x="0" y="2285582"/>
          <a:ext cx="2172553" cy="94561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Expert nurses who specialize in cancer, maternity, and other health conditions</a:t>
          </a:r>
          <a:endParaRPr lang="en-US" sz="1500" kern="1200" dirty="0"/>
        </a:p>
      </dsp:txBody>
      <dsp:txXfrm>
        <a:off x="46161" y="2331743"/>
        <a:ext cx="2080231" cy="853296"/>
      </dsp:txXfrm>
    </dsp:sp>
    <dsp:sp modelId="{20B3440B-1C1C-4335-BC36-E4FCADC10F11}">
      <dsp:nvSpPr>
        <dsp:cNvPr id="0" name=""/>
        <dsp:cNvSpPr/>
      </dsp:nvSpPr>
      <dsp:spPr>
        <a:xfrm>
          <a:off x="950345" y="-217221"/>
          <a:ext cx="3870927" cy="3870927"/>
        </a:xfrm>
        <a:custGeom>
          <a:avLst/>
          <a:gdLst/>
          <a:ahLst/>
          <a:cxnLst/>
          <a:rect l="0" t="0" r="0" b="0"/>
          <a:pathLst>
            <a:path>
              <a:moveTo>
                <a:pt x="83674" y="2498398"/>
              </a:moveTo>
              <a:arcTo wR="1935463" hR="1935463" stAng="9785460" swAng="803837"/>
            </a:path>
          </a:pathLst>
        </a:custGeom>
        <a:noFill/>
        <a:ln w="9525"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 modelId="{1A38F05A-271A-432F-A0D5-17532A6811C3}">
      <dsp:nvSpPr>
        <dsp:cNvPr id="0" name=""/>
        <dsp:cNvSpPr/>
      </dsp:nvSpPr>
      <dsp:spPr>
        <a:xfrm>
          <a:off x="0" y="972175"/>
          <a:ext cx="2172553" cy="86002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Technology-assisted care such as remote monitoring and online portal</a:t>
          </a:r>
          <a:endParaRPr lang="en-US" sz="1500" kern="1200" dirty="0"/>
        </a:p>
      </dsp:txBody>
      <dsp:txXfrm>
        <a:off x="41983" y="1014158"/>
        <a:ext cx="2088587" cy="776054"/>
      </dsp:txXfrm>
    </dsp:sp>
    <dsp:sp modelId="{0376F973-07EB-42C8-A355-86A8894A669A}">
      <dsp:nvSpPr>
        <dsp:cNvPr id="0" name=""/>
        <dsp:cNvSpPr/>
      </dsp:nvSpPr>
      <dsp:spPr>
        <a:xfrm>
          <a:off x="327719" y="728769"/>
          <a:ext cx="3870927" cy="3870927"/>
        </a:xfrm>
        <a:custGeom>
          <a:avLst/>
          <a:gdLst/>
          <a:ahLst/>
          <a:cxnLst/>
          <a:rect l="0" t="0" r="0" b="0"/>
          <a:pathLst>
            <a:path>
              <a:moveTo>
                <a:pt x="1002320" y="239803"/>
              </a:moveTo>
              <a:arcTo wR="1935463" hR="1935463" stAng="14470527" swAng="1304343"/>
            </a:path>
          </a:pathLst>
        </a:custGeom>
        <a:noFill/>
        <a:ln w="9525" cap="flat" cmpd="sng" algn="ctr">
          <a:solidFill>
            <a:schemeClr val="bg1"/>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2.emf"/></Relationships>
</file>

<file path=ppt/drawings/drawing1.xml><?xml version="1.0" encoding="utf-8"?>
<c:userShapes xmlns:c="http://schemas.openxmlformats.org/drawingml/2006/chart">
  <cdr:relSizeAnchor xmlns:cdr="http://schemas.openxmlformats.org/drawingml/2006/chartDrawing">
    <cdr:from>
      <cdr:x>0.08696</cdr:x>
      <cdr:y>0</cdr:y>
    </cdr:from>
    <cdr:to>
      <cdr:x>0.917</cdr:x>
      <cdr:y>0.10835</cdr:y>
    </cdr:to>
    <cdr:sp macro="" textlink="">
      <cdr:nvSpPr>
        <cdr:cNvPr id="2" name="TextBox 1"/>
        <cdr:cNvSpPr txBox="1"/>
      </cdr:nvSpPr>
      <cdr:spPr>
        <a:xfrm xmlns:a="http://schemas.openxmlformats.org/drawingml/2006/main">
          <a:off x="391885" y="-2307687"/>
          <a:ext cx="3740727" cy="4631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200" b="1" dirty="0" smtClean="0"/>
            <a:t>2017 MA Sales  By Product Type </a:t>
          </a:r>
          <a:endParaRPr lang="en-US" sz="22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B8EC53-0E56-4213-A982-0AB7789894E4}" type="datetimeFigureOut">
              <a:rPr lang="en-US" smtClean="0"/>
              <a:t>10/10/2017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49BCC1-32EB-4827-979C-24E105347B41}" type="slidenum">
              <a:rPr lang="en-US" smtClean="0"/>
              <a:t>‹#›</a:t>
            </a:fld>
            <a:endParaRPr lang="en-US"/>
          </a:p>
        </p:txBody>
      </p:sp>
    </p:spTree>
    <p:extLst>
      <p:ext uri="{BB962C8B-B14F-4D97-AF65-F5344CB8AC3E}">
        <p14:creationId xmlns:p14="http://schemas.microsoft.com/office/powerpoint/2010/main" val="1627198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Reducing plan volume and complexity</a:t>
            </a:r>
          </a:p>
          <a:p>
            <a:r>
              <a:rPr lang="en-US" dirty="0" smtClean="0"/>
              <a:t>The plan count went from 483 for 2016 to 455 for the 2017 calendar year </a:t>
            </a:r>
          </a:p>
          <a:p>
            <a:endParaRPr lang="en-US" dirty="0" smtClean="0"/>
          </a:p>
          <a:p>
            <a:r>
              <a:rPr lang="en-US" dirty="0" smtClean="0"/>
              <a:t>Premium and Benefit Changes</a:t>
            </a:r>
          </a:p>
          <a:p>
            <a:r>
              <a:rPr lang="en-US" dirty="0" smtClean="0"/>
              <a:t>Benefit and premium increases expected to impact the fewest number of members in four years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57126EE-B76F-0E47-9256-29FCB816EFE0}" type="slidenum">
              <a:rPr lang="en-US" smtClean="0"/>
              <a:pPr/>
              <a:t>10</a:t>
            </a:fld>
            <a:endParaRPr lang="en-US" dirty="0"/>
          </a:p>
        </p:txBody>
      </p:sp>
    </p:spTree>
    <p:extLst>
      <p:ext uri="{BB962C8B-B14F-4D97-AF65-F5344CB8AC3E}">
        <p14:creationId xmlns:p14="http://schemas.microsoft.com/office/powerpoint/2010/main" val="3282518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02590">
              <a:defRPr/>
            </a:pPr>
            <a:r>
              <a:rPr lang="en-US" b="1" dirty="0" smtClean="0"/>
              <a:t>Updated</a:t>
            </a:r>
            <a:r>
              <a:rPr lang="en-US" b="1" baseline="0" dirty="0" smtClean="0"/>
              <a:t> Slide:</a:t>
            </a:r>
            <a:r>
              <a:rPr lang="en-US" baseline="0" dirty="0" smtClean="0"/>
              <a:t> 3/20/2015</a:t>
            </a:r>
          </a:p>
          <a:p>
            <a:r>
              <a:rPr lang="en-US" b="1" dirty="0" smtClean="0"/>
              <a:t>LOB: </a:t>
            </a:r>
            <a:r>
              <a:rPr lang="en-US" b="0" dirty="0" smtClean="0"/>
              <a:t>Medicare</a:t>
            </a:r>
          </a:p>
          <a:p>
            <a:r>
              <a:rPr lang="en-US" b="1" dirty="0" smtClean="0"/>
              <a:t>Contact:</a:t>
            </a:r>
            <a:r>
              <a:rPr lang="en-US" dirty="0" smtClean="0"/>
              <a:t> Gina</a:t>
            </a:r>
            <a:r>
              <a:rPr lang="en-US" baseline="0" dirty="0" smtClean="0"/>
              <a:t> Pyon</a:t>
            </a:r>
            <a:endParaRPr lang="en-US" dirty="0" smtClean="0"/>
          </a:p>
          <a:p>
            <a:pPr defTabSz="460590">
              <a:defRPr/>
            </a:pPr>
            <a:endParaRPr lang="en-US" dirty="0" smtClean="0">
              <a:solidFill>
                <a:srgbClr val="000000"/>
              </a:solidFill>
            </a:endParaRPr>
          </a:p>
          <a:p>
            <a:pPr defTabSz="460590">
              <a:defRPr/>
            </a:pPr>
            <a:endParaRPr lang="en-US" dirty="0" smtClean="0">
              <a:solidFill>
                <a:srgbClr val="000000"/>
              </a:solidFill>
            </a:endParaRPr>
          </a:p>
          <a:p>
            <a:pPr defTabSz="460590">
              <a:defRPr/>
            </a:pPr>
            <a:r>
              <a:rPr lang="en-US" dirty="0" smtClean="0">
                <a:solidFill>
                  <a:srgbClr val="000000"/>
                </a:solidFill>
              </a:rPr>
              <a:t>Welcomes Medicare program enrollees within </a:t>
            </a:r>
            <a:r>
              <a:rPr lang="en-US" b="1" dirty="0" smtClean="0">
                <a:solidFill>
                  <a:srgbClr val="AA005F"/>
                </a:solidFill>
              </a:rPr>
              <a:t>90 days </a:t>
            </a:r>
            <a:r>
              <a:rPr lang="en-US" dirty="0" smtClean="0">
                <a:solidFill>
                  <a:srgbClr val="000000"/>
                </a:solidFill>
              </a:rPr>
              <a:t>of eligibility per CMS requirements. First attempts are made within 30 days of enrollment.</a:t>
            </a:r>
          </a:p>
          <a:p>
            <a:pPr defTabSz="460590">
              <a:defRPr/>
            </a:pPr>
            <a:endParaRPr lang="en-US" dirty="0" smtClean="0"/>
          </a:p>
          <a:p>
            <a:pPr defTabSz="460590">
              <a:defRPr/>
            </a:pPr>
            <a:r>
              <a:rPr lang="en-US" dirty="0" smtClean="0"/>
              <a:t>Have HRA stats but not week-by-week, just overall. And have high level explanation of the importance of HRA – drives outreach efforts, drives medical loss ratios, etc.</a:t>
            </a:r>
          </a:p>
          <a:p>
            <a:endParaRPr lang="en-US" dirty="0"/>
          </a:p>
        </p:txBody>
      </p:sp>
      <p:sp>
        <p:nvSpPr>
          <p:cNvPr id="4" name="Slide Number Placeholder 3"/>
          <p:cNvSpPr>
            <a:spLocks noGrp="1"/>
          </p:cNvSpPr>
          <p:nvPr>
            <p:ph type="sldNum" sz="quarter" idx="10"/>
          </p:nvPr>
        </p:nvSpPr>
        <p:spPr/>
        <p:txBody>
          <a:bodyPr/>
          <a:lstStyle/>
          <a:p>
            <a:fld id="{A57126EE-B76F-0E47-9256-29FCB816EFE0}"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79496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000" b="1" dirty="0">
                <a:latin typeface="Calibri Light" panose="020F0302020204030204" pitchFamily="34" charset="0"/>
              </a:rPr>
              <a:t>Key Messages:</a:t>
            </a:r>
          </a:p>
          <a:p>
            <a:r>
              <a:rPr lang="en-US" sz="1000" dirty="0">
                <a:latin typeface="Calibri Light" panose="020F0302020204030204" pitchFamily="34" charset="0"/>
              </a:rPr>
              <a:t>Meet Robert. A retired Verizon employee with diabetes and a history of heart disease</a:t>
            </a:r>
          </a:p>
          <a:p>
            <a:pPr marL="169826" indent="-169826">
              <a:buFont typeface="Calibri Light" panose="020F0302020204030204" pitchFamily="34" charset="0"/>
              <a:buChar char="‐"/>
            </a:pPr>
            <a:r>
              <a:rPr lang="en-US" sz="1000" b="1" dirty="0">
                <a:latin typeface="Calibri Light" panose="020F0302020204030204" pitchFamily="34" charset="0"/>
                <a:cs typeface="Calibri"/>
              </a:rPr>
              <a:t>Medical History: </a:t>
            </a:r>
            <a:r>
              <a:rPr lang="en-US" sz="1000" dirty="0">
                <a:latin typeface="Calibri Light" panose="020F0302020204030204" pitchFamily="34" charset="0"/>
                <a:cs typeface="Calibri"/>
              </a:rPr>
              <a:t>Type 2 diabetes;  Has had heart bypass surgery;  Father died from heart disease;  Possible depression;  Experienced dangerous dip in blood sugar resulting in a visit to the ER and an admission</a:t>
            </a:r>
          </a:p>
          <a:p>
            <a:pPr marL="169826" indent="-169826">
              <a:buFont typeface="Calibri Light" panose="020F0302020204030204" pitchFamily="34" charset="0"/>
              <a:buChar char="‐"/>
            </a:pPr>
            <a:r>
              <a:rPr lang="en-US" sz="1000" b="1" dirty="0">
                <a:latin typeface="Calibri Light" panose="020F0302020204030204" pitchFamily="34" charset="0"/>
                <a:cs typeface="Calibri"/>
              </a:rPr>
              <a:t>Unhealthy Behaviors: </a:t>
            </a:r>
            <a:r>
              <a:rPr lang="en-US" sz="1000" dirty="0">
                <a:latin typeface="Calibri Light" panose="020F0302020204030204" pitchFamily="34" charset="0"/>
                <a:cs typeface="Calibri"/>
              </a:rPr>
              <a:t>Irregular visits to Primary Care Physician (PCP);  Does not always take his prescribed medications;  Has not had a cholesterol (LDL) screening in the past 12 months;  Has gained weight and is interested in weight loss</a:t>
            </a:r>
          </a:p>
          <a:p>
            <a:endParaRPr lang="en-US" sz="1000" dirty="0">
              <a:latin typeface="Calibri Light" panose="020F0302020204030204" pitchFamily="34" charset="0"/>
            </a:endParaRPr>
          </a:p>
          <a:p>
            <a:endParaRPr lang="en-US" sz="1000" dirty="0">
              <a:latin typeface="Calibri Light" panose="020F0302020204030204" pitchFamily="34" charset="0"/>
            </a:endParaRPr>
          </a:p>
          <a:p>
            <a:r>
              <a:rPr lang="en-US" sz="1000" dirty="0">
                <a:latin typeface="Calibri Light" panose="020F0302020204030204" pitchFamily="34" charset="0"/>
              </a:rPr>
              <a:t>We would like to use Robert’s story to walk through some examples of how Humana is positioned to reach and care for your members</a:t>
            </a:r>
          </a:p>
          <a:p>
            <a:pPr marL="171133" indent="-171133">
              <a:buFontTx/>
              <a:buChar char="-"/>
            </a:pPr>
            <a:r>
              <a:rPr lang="en-US" sz="1000" dirty="0">
                <a:latin typeface="Calibri Light" panose="020F0302020204030204" pitchFamily="34" charset="0"/>
              </a:rPr>
              <a:t>After Robert was enrolled in Humana’s Group Medicare, he took a health assessment</a:t>
            </a:r>
          </a:p>
          <a:p>
            <a:pPr marL="171133" indent="-171133">
              <a:buFontTx/>
              <a:buChar char="-"/>
            </a:pPr>
            <a:r>
              <a:rPr lang="en-US" sz="1000" dirty="0">
                <a:latin typeface="Calibri Light" panose="020F0302020204030204" pitchFamily="34" charset="0"/>
              </a:rPr>
              <a:t>Through Humana’s use of daily analytics on every member, we were able to identify that Robert had a gap in care that could be affecting his health – he had not seen his PCP in 3 years</a:t>
            </a:r>
          </a:p>
          <a:p>
            <a:pPr marL="171133" indent="-171133">
              <a:buFontTx/>
              <a:buChar char="-"/>
            </a:pPr>
            <a:r>
              <a:rPr lang="en-US" sz="1000" dirty="0">
                <a:latin typeface="Calibri Light" panose="020F0302020204030204" pitchFamily="34" charset="0"/>
              </a:rPr>
              <a:t>Due to Robert’s diabetes, gaps in care and other factors, he was enrolled in Humana At Home and given a care manager to co-develop a health plan to get Robert on the right track to happy and healthy living. Now, let’s go into detail on how exactly each of those element’s work together while continuing to use Robert as an example</a:t>
            </a:r>
          </a:p>
        </p:txBody>
      </p:sp>
      <p:sp>
        <p:nvSpPr>
          <p:cNvPr id="4" name="Slide Number Placeholder 3"/>
          <p:cNvSpPr>
            <a:spLocks noGrp="1"/>
          </p:cNvSpPr>
          <p:nvPr>
            <p:ph type="sldNum" sz="quarter" idx="10"/>
          </p:nvPr>
        </p:nvSpPr>
        <p:spPr/>
        <p:txBody>
          <a:bodyPr/>
          <a:lstStyle/>
          <a:p>
            <a:fld id="{1BA02231-85FD-4E59-8C9F-AF380F318166}"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683128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9637DBA-2A05-4232-81DB-FAEDADBAA2A6}"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533784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25% of our members account for 80% of the overall spend</a:t>
            </a:r>
            <a:endParaRPr lang="en-US" baseline="0" dirty="0" smtClean="0"/>
          </a:p>
        </p:txBody>
      </p:sp>
      <p:sp>
        <p:nvSpPr>
          <p:cNvPr id="4" name="Slide Number Placeholder 3"/>
          <p:cNvSpPr>
            <a:spLocks noGrp="1"/>
          </p:cNvSpPr>
          <p:nvPr>
            <p:ph type="sldNum" sz="quarter" idx="10"/>
          </p:nvPr>
        </p:nvSpPr>
        <p:spPr/>
        <p:txBody>
          <a:bodyPr/>
          <a:lstStyle/>
          <a:p>
            <a:fld id="{A57126EE-B76F-0E47-9256-29FCB816EFE0}"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4043671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fragmented health system,</a:t>
            </a:r>
            <a:r>
              <a:rPr lang="en-US" baseline="0" dirty="0" smtClean="0"/>
              <a:t> HAH offers a unified approach, bringing facets of health together holistically.</a:t>
            </a:r>
            <a:endParaRPr lang="en-US" dirty="0" smtClean="0"/>
          </a:p>
          <a:p>
            <a:endParaRPr lang="en-US" dirty="0" smtClean="0"/>
          </a:p>
          <a:p>
            <a:r>
              <a:rPr lang="en-US" dirty="0" smtClean="0"/>
              <a:t>Many frequent utilizers of the health system are afflicted with some combination of poverty, homelessness, mental illness, addiction and past trauma.</a:t>
            </a:r>
          </a:p>
          <a:p>
            <a:endParaRPr lang="en-US" dirty="0" smtClean="0"/>
          </a:p>
          <a:p>
            <a:r>
              <a:rPr lang="en-US" dirty="0" smtClean="0"/>
              <a:t>A care manager might help someone, for example, pay unpaid utility bills that otherwise could lead to insulin spoiling in nonfunctioning refrigerators and limit their access to fresh food. </a:t>
            </a:r>
          </a:p>
          <a:p>
            <a:endParaRPr lang="en-US" dirty="0" smtClean="0"/>
          </a:p>
          <a:p>
            <a:endParaRPr lang="en-US" b="1" dirty="0" smtClean="0"/>
          </a:p>
          <a:p>
            <a:r>
              <a:rPr lang="en-US" b="1" dirty="0" smtClean="0"/>
              <a:t>Commercial Care Management</a:t>
            </a:r>
          </a:p>
          <a:p>
            <a:pPr marL="168192" indent="-168192">
              <a:buFont typeface="Arial" panose="020B0604020202020204" pitchFamily="34" charset="0"/>
              <a:buChar char="•"/>
            </a:pPr>
            <a:r>
              <a:rPr lang="en-US" dirty="0" smtClean="0"/>
              <a:t>Unlike Medicare members who are primarily seniors, commercial members are primarily age 18-64 </a:t>
            </a:r>
          </a:p>
          <a:p>
            <a:pPr marL="168192" indent="-168192">
              <a:buFont typeface="Arial" panose="020B0604020202020204" pitchFamily="34" charset="0"/>
              <a:buChar char="•"/>
            </a:pPr>
            <a:r>
              <a:rPr lang="en-US" dirty="0" smtClean="0"/>
              <a:t>This area is headed up by Leslie </a:t>
            </a:r>
            <a:r>
              <a:rPr lang="en-US" dirty="0" err="1" smtClean="0"/>
              <a:t>Lathon</a:t>
            </a:r>
            <a:r>
              <a:rPr lang="en-US" dirty="0" smtClean="0"/>
              <a:t>, who has been at Humana for several decades, and the care management is provided by nurses who have expertise in cancer, maternity and prenatal care, or general chronic and acute care.  </a:t>
            </a:r>
          </a:p>
          <a:p>
            <a:pPr marL="616704" lvl="1" indent="-168192">
              <a:buFont typeface="Arial" panose="020B0604020202020204" pitchFamily="34" charset="0"/>
              <a:buChar char="•"/>
            </a:pPr>
            <a:r>
              <a:rPr lang="en-US" dirty="0" smtClean="0"/>
              <a:t>Nurse care managers support members in self-managing cancer medication side effects, in navigating care of a prematurely born baby and even in managing their diabetes or asthma.   </a:t>
            </a:r>
          </a:p>
          <a:p>
            <a:pPr marL="168192" indent="-168192">
              <a:buFont typeface="Arial" panose="020B0604020202020204" pitchFamily="34" charset="0"/>
              <a:buChar char="•"/>
            </a:pPr>
            <a:r>
              <a:rPr lang="en-US" dirty="0" smtClean="0"/>
              <a:t>The model is focused on medical needs and nurses frequently co-manage members with Behavioral Health and other areas of Humana</a:t>
            </a:r>
          </a:p>
          <a:p>
            <a:endParaRPr lang="en-US" dirty="0"/>
          </a:p>
        </p:txBody>
      </p:sp>
      <p:sp>
        <p:nvSpPr>
          <p:cNvPr id="4" name="Slide Number Placeholder 3"/>
          <p:cNvSpPr>
            <a:spLocks noGrp="1"/>
          </p:cNvSpPr>
          <p:nvPr>
            <p:ph type="sldNum" sz="quarter" idx="10"/>
          </p:nvPr>
        </p:nvSpPr>
        <p:spPr/>
        <p:txBody>
          <a:bodyPr/>
          <a:lstStyle/>
          <a:p>
            <a:fld id="{A57126EE-B76F-0E47-9256-29FCB816EFE0}"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1432832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A57126EE-B76F-0E47-9256-29FCB816EFE0}"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689851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US" dirty="0" smtClean="0">
                <a:solidFill>
                  <a:schemeClr val="bg1"/>
                </a:solidFill>
                <a:cs typeface="Chalkduster"/>
              </a:rPr>
              <a:t>https://www.youtube.com/watch?v=cMzYem8eg1Q </a:t>
            </a:r>
            <a:endParaRPr lang="en-US" dirty="0">
              <a:solidFill>
                <a:schemeClr val="bg1"/>
              </a:solidFill>
              <a:cs typeface="Chalkduster"/>
            </a:endParaRPr>
          </a:p>
          <a:p>
            <a:pPr algn="l">
              <a:defRPr/>
            </a:pPr>
            <a:endParaRPr lang="en-US" dirty="0">
              <a:solidFill>
                <a:schemeClr val="bg1"/>
              </a:solidFill>
              <a:cs typeface="Chalkduster"/>
            </a:endParaRPr>
          </a:p>
          <a:p>
            <a:pPr algn="l"/>
            <a:endParaRPr lang="en-US" dirty="0" smtClean="0"/>
          </a:p>
          <a:p>
            <a:pPr algn="l"/>
            <a:endParaRPr lang="en-US" dirty="0"/>
          </a:p>
        </p:txBody>
      </p:sp>
      <p:sp>
        <p:nvSpPr>
          <p:cNvPr id="4" name="Slide Number Placeholder 3"/>
          <p:cNvSpPr>
            <a:spLocks noGrp="1"/>
          </p:cNvSpPr>
          <p:nvPr>
            <p:ph type="sldNum" sz="quarter" idx="10"/>
          </p:nvPr>
        </p:nvSpPr>
        <p:spPr/>
        <p:txBody>
          <a:bodyPr/>
          <a:lstStyle/>
          <a:p>
            <a:fld id="{A57126EE-B76F-0E47-9256-29FCB816EFE0}"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2405681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707708" y="4447461"/>
            <a:ext cx="5661659" cy="4213384"/>
          </a:xfrm>
          <a:prstGeom prst="rect">
            <a:avLst/>
          </a:prstGeom>
        </p:spPr>
        <p:txBody>
          <a:bodyPr lIns="93910" tIns="93910" rIns="93910" bIns="93910" anchor="ctr" anchorCtr="0">
            <a:noAutofit/>
          </a:bodyPr>
          <a:lstStyle/>
          <a:p>
            <a:endParaRPr dirty="0"/>
          </a:p>
        </p:txBody>
      </p:sp>
      <p:sp>
        <p:nvSpPr>
          <p:cNvPr id="163" name="Shape 163"/>
          <p:cNvSpPr>
            <a:spLocks noGrp="1" noRot="1" noChangeAspect="1"/>
          </p:cNvSpPr>
          <p:nvPr>
            <p:ph type="sldImg" idx="2"/>
          </p:nvPr>
        </p:nvSpPr>
        <p:spPr>
          <a:xfrm>
            <a:off x="1198563" y="701675"/>
            <a:ext cx="4679950" cy="3511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81453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2271">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57126EE-B76F-0E47-9256-29FCB816EFE0}"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1927104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solidFill>
                  <a:srgbClr val="D5D5D5">
                    <a:lumMod val="50000"/>
                  </a:srgbClr>
                </a:solidFill>
              </a:rPr>
              <a:t>Our Enterprise Goal:</a:t>
            </a:r>
          </a:p>
          <a:p>
            <a:r>
              <a:rPr lang="en-US" dirty="0" smtClean="0">
                <a:solidFill>
                  <a:srgbClr val="D5D5D5">
                    <a:lumMod val="50000"/>
                  </a:srgbClr>
                </a:solidFill>
              </a:rPr>
              <a:t/>
            </a:r>
            <a:br>
              <a:rPr lang="en-US" dirty="0" smtClean="0">
                <a:solidFill>
                  <a:srgbClr val="D5D5D5">
                    <a:lumMod val="50000"/>
                  </a:srgbClr>
                </a:solidFill>
              </a:rPr>
            </a:br>
            <a:r>
              <a:rPr lang="en-US" dirty="0" smtClean="0">
                <a:solidFill>
                  <a:srgbClr val="D5D5D5">
                    <a:lumMod val="50000"/>
                  </a:srgbClr>
                </a:solidFill>
              </a:rPr>
              <a:t>Every community we serve will be </a:t>
            </a:r>
            <a:r>
              <a:rPr lang="en-US" b="1" dirty="0" smtClean="0">
                <a:solidFill>
                  <a:srgbClr val="5C9A1B"/>
                </a:solidFill>
              </a:rPr>
              <a:t>20 percent healthier by 2020 </a:t>
            </a:r>
            <a:r>
              <a:rPr lang="en-US" dirty="0" smtClean="0">
                <a:solidFill>
                  <a:srgbClr val="D5D5D5">
                    <a:lumMod val="50000"/>
                  </a:srgbClr>
                </a:solidFill>
              </a:rPr>
              <a:t>because we make it </a:t>
            </a:r>
            <a:br>
              <a:rPr lang="en-US" dirty="0" smtClean="0">
                <a:solidFill>
                  <a:srgbClr val="D5D5D5">
                    <a:lumMod val="50000"/>
                  </a:srgbClr>
                </a:solidFill>
              </a:rPr>
            </a:br>
            <a:r>
              <a:rPr lang="en-US" dirty="0" smtClean="0">
                <a:solidFill>
                  <a:srgbClr val="5C9A1B"/>
                </a:solidFill>
              </a:rPr>
              <a:t>easy</a:t>
            </a:r>
            <a:r>
              <a:rPr lang="en-US" dirty="0" smtClean="0">
                <a:solidFill>
                  <a:srgbClr val="D5D5D5">
                    <a:lumMod val="50000"/>
                  </a:srgbClr>
                </a:solidFill>
              </a:rPr>
              <a:t> for people to achieve their best </a:t>
            </a:r>
            <a:r>
              <a:rPr lang="en-US" dirty="0" smtClean="0">
                <a:solidFill>
                  <a:srgbClr val="5C9A1B"/>
                </a:solidFill>
              </a:rPr>
              <a:t>health</a:t>
            </a:r>
          </a:p>
          <a:p>
            <a:pPr defTabSz="913954">
              <a:spcBef>
                <a:spcPct val="0"/>
              </a:spcBef>
            </a:pPr>
            <a:endParaRPr lang="en-US" dirty="0" smtClean="0"/>
          </a:p>
        </p:txBody>
      </p:sp>
      <p:sp>
        <p:nvSpPr>
          <p:cNvPr id="152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31165" indent="-281217" eaLnBrk="0" hangingPunct="0">
              <a:defRPr>
                <a:solidFill>
                  <a:schemeClr val="tx1"/>
                </a:solidFill>
                <a:latin typeface="Calibri" pitchFamily="34" charset="0"/>
                <a:ea typeface="MS PGothic" pitchFamily="34" charset="-128"/>
              </a:defRPr>
            </a:lvl2pPr>
            <a:lvl3pPr marL="1124868" indent="-224975" eaLnBrk="0" hangingPunct="0">
              <a:defRPr>
                <a:solidFill>
                  <a:schemeClr val="tx1"/>
                </a:solidFill>
                <a:latin typeface="Calibri" pitchFamily="34" charset="0"/>
                <a:ea typeface="MS PGothic" pitchFamily="34" charset="-128"/>
              </a:defRPr>
            </a:lvl3pPr>
            <a:lvl4pPr marL="1574814" indent="-224975" eaLnBrk="0" hangingPunct="0">
              <a:defRPr>
                <a:solidFill>
                  <a:schemeClr val="tx1"/>
                </a:solidFill>
                <a:latin typeface="Calibri" pitchFamily="34" charset="0"/>
                <a:ea typeface="MS PGothic" pitchFamily="34" charset="-128"/>
              </a:defRPr>
            </a:lvl4pPr>
            <a:lvl5pPr marL="2024760" indent="-224975" eaLnBrk="0" hangingPunct="0">
              <a:defRPr>
                <a:solidFill>
                  <a:schemeClr val="tx1"/>
                </a:solidFill>
                <a:latin typeface="Calibri" pitchFamily="34" charset="0"/>
                <a:ea typeface="MS PGothic" pitchFamily="34" charset="-128"/>
              </a:defRPr>
            </a:lvl5pPr>
            <a:lvl6pPr marL="2474708" indent="-224975" eaLnBrk="0" fontAlgn="base" hangingPunct="0">
              <a:spcBef>
                <a:spcPct val="0"/>
              </a:spcBef>
              <a:spcAft>
                <a:spcPct val="0"/>
              </a:spcAft>
              <a:defRPr>
                <a:solidFill>
                  <a:schemeClr val="tx1"/>
                </a:solidFill>
                <a:latin typeface="Calibri" pitchFamily="34" charset="0"/>
                <a:ea typeface="MS PGothic" pitchFamily="34" charset="-128"/>
              </a:defRPr>
            </a:lvl6pPr>
            <a:lvl7pPr marL="2924655" indent="-224975" eaLnBrk="0" fontAlgn="base" hangingPunct="0">
              <a:spcBef>
                <a:spcPct val="0"/>
              </a:spcBef>
              <a:spcAft>
                <a:spcPct val="0"/>
              </a:spcAft>
              <a:defRPr>
                <a:solidFill>
                  <a:schemeClr val="tx1"/>
                </a:solidFill>
                <a:latin typeface="Calibri" pitchFamily="34" charset="0"/>
                <a:ea typeface="MS PGothic" pitchFamily="34" charset="-128"/>
              </a:defRPr>
            </a:lvl7pPr>
            <a:lvl8pPr marL="3374601" indent="-224975" eaLnBrk="0" fontAlgn="base" hangingPunct="0">
              <a:spcBef>
                <a:spcPct val="0"/>
              </a:spcBef>
              <a:spcAft>
                <a:spcPct val="0"/>
              </a:spcAft>
              <a:defRPr>
                <a:solidFill>
                  <a:schemeClr val="tx1"/>
                </a:solidFill>
                <a:latin typeface="Calibri" pitchFamily="34" charset="0"/>
                <a:ea typeface="MS PGothic" pitchFamily="34" charset="-128"/>
              </a:defRPr>
            </a:lvl8pPr>
            <a:lvl9pPr marL="3824549" indent="-224975"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E3A5379F-5A06-4EC8-A58A-81095403D1E6}" type="slidenum">
              <a:rPr lang="en-US">
                <a:solidFill>
                  <a:prstClr val="black"/>
                </a:solidFill>
              </a:rPr>
              <a:pPr eaLnBrk="1" hangingPunct="1"/>
              <a:t>55</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7126EE-B76F-0E47-9256-29FCB816EFE0}" type="slidenum">
              <a:rPr lang="en-US" smtClean="0"/>
              <a:pPr/>
              <a:t>11</a:t>
            </a:fld>
            <a:endParaRPr lang="en-US" dirty="0"/>
          </a:p>
        </p:txBody>
      </p:sp>
    </p:spTree>
    <p:extLst>
      <p:ext uri="{BB962C8B-B14F-4D97-AF65-F5344CB8AC3E}">
        <p14:creationId xmlns:p14="http://schemas.microsoft.com/office/powerpoint/2010/main" val="324351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8244" indent="-168244">
              <a:buFont typeface="Arial" panose="020B0604020202020204" pitchFamily="34" charset="0"/>
              <a:buChar char="•"/>
            </a:pPr>
            <a:r>
              <a:rPr lang="en-US" dirty="0">
                <a:ea typeface="MS PGothic" pitchFamily="34" charset="-128"/>
              </a:rPr>
              <a:t>The approach to our goal is a strategic one</a:t>
            </a:r>
          </a:p>
          <a:p>
            <a:pPr marL="168244" indent="-168244">
              <a:buFont typeface="Arial" panose="020B0604020202020204" pitchFamily="34" charset="0"/>
              <a:buChar char="•"/>
            </a:pPr>
            <a:r>
              <a:rPr lang="en-US" dirty="0">
                <a:ea typeface="MS PGothic" pitchFamily="34" charset="-128"/>
              </a:rPr>
              <a:t>These are some key elements and how we talk about them and define them</a:t>
            </a:r>
          </a:p>
          <a:p>
            <a:pPr marL="168244" indent="-168244">
              <a:buFont typeface="Arial" panose="020B0604020202020204" pitchFamily="34" charset="0"/>
              <a:buChar char="•"/>
            </a:pPr>
            <a:r>
              <a:rPr lang="en-US" dirty="0">
                <a:ea typeface="MS PGothic" pitchFamily="34" charset="-128"/>
              </a:rPr>
              <a:t>We think about the communities we serve this way – populations of members and associates whose Health Humana impacts</a:t>
            </a:r>
          </a:p>
          <a:p>
            <a:pPr marL="616894" lvl="1" indent="-168244">
              <a:buFont typeface="Arial" panose="020B0604020202020204" pitchFamily="34" charset="0"/>
              <a:buChar char="•"/>
            </a:pPr>
            <a:r>
              <a:rPr lang="en-US" dirty="0">
                <a:ea typeface="MS PGothic" pitchFamily="34" charset="-128"/>
              </a:rPr>
              <a:t>Our associates who are leading the way in our journey</a:t>
            </a:r>
          </a:p>
          <a:p>
            <a:pPr marL="616894" lvl="1" indent="-168244">
              <a:buFont typeface="Arial" panose="020B0604020202020204" pitchFamily="34" charset="0"/>
              <a:buChar char="•"/>
            </a:pPr>
            <a:r>
              <a:rPr lang="en-US" dirty="0">
                <a:ea typeface="MS PGothic" pitchFamily="34" charset="-128"/>
              </a:rPr>
              <a:t>These communities are geographic like the 500,000 plus Humana members in San Antonio</a:t>
            </a:r>
          </a:p>
          <a:p>
            <a:pPr marL="616894" lvl="1" indent="-168244">
              <a:buFont typeface="Arial" panose="020B0604020202020204" pitchFamily="34" charset="0"/>
              <a:buChar char="•"/>
            </a:pPr>
            <a:r>
              <a:rPr lang="en-US" dirty="0">
                <a:ea typeface="MS PGothic" pitchFamily="34" charset="-128"/>
              </a:rPr>
              <a:t>Also clinically defined by diseases like diabetes and congestive heart failure</a:t>
            </a:r>
          </a:p>
          <a:p>
            <a:pPr marL="168244" indent="-168244">
              <a:buFont typeface="Arial" panose="020B0604020202020204" pitchFamily="34" charset="0"/>
              <a:buChar char="•"/>
            </a:pPr>
            <a:r>
              <a:rPr lang="en-US" dirty="0">
                <a:ea typeface="MS PGothic" pitchFamily="34" charset="-128"/>
              </a:rPr>
              <a:t>Health refers to overall health – physical and mental – and how they perceive their health</a:t>
            </a:r>
          </a:p>
          <a:p>
            <a:pPr marL="168244" indent="-168244">
              <a:buFont typeface="Arial" panose="020B0604020202020204" pitchFamily="34" charset="0"/>
              <a:buChar char="•"/>
            </a:pPr>
            <a:r>
              <a:rPr lang="en-US" dirty="0">
                <a:ea typeface="MS PGothic" pitchFamily="34" charset="-128"/>
              </a:rPr>
              <a:t>We acknowledge health is hard and at Humana we have to simplify it.</a:t>
            </a:r>
          </a:p>
          <a:p>
            <a:pPr marL="168244" indent="-168244">
              <a:buFont typeface="Arial" panose="020B0604020202020204" pitchFamily="34" charset="0"/>
              <a:buChar char="•"/>
            </a:pPr>
            <a:r>
              <a:rPr lang="en-US" dirty="0">
                <a:ea typeface="MS PGothic" pitchFamily="34" charset="-128"/>
              </a:rPr>
              <a:t>Health is personally defined and different for different people – no one size fits all</a:t>
            </a:r>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31165" indent="-281217" eaLnBrk="0" hangingPunct="0">
              <a:defRPr>
                <a:solidFill>
                  <a:schemeClr val="tx1"/>
                </a:solidFill>
                <a:latin typeface="Calibri" pitchFamily="34" charset="0"/>
                <a:ea typeface="MS PGothic" pitchFamily="34" charset="-128"/>
              </a:defRPr>
            </a:lvl2pPr>
            <a:lvl3pPr marL="1124868" indent="-224975" eaLnBrk="0" hangingPunct="0">
              <a:defRPr>
                <a:solidFill>
                  <a:schemeClr val="tx1"/>
                </a:solidFill>
                <a:latin typeface="Calibri" pitchFamily="34" charset="0"/>
                <a:ea typeface="MS PGothic" pitchFamily="34" charset="-128"/>
              </a:defRPr>
            </a:lvl3pPr>
            <a:lvl4pPr marL="1574814" indent="-224975" eaLnBrk="0" hangingPunct="0">
              <a:defRPr>
                <a:solidFill>
                  <a:schemeClr val="tx1"/>
                </a:solidFill>
                <a:latin typeface="Calibri" pitchFamily="34" charset="0"/>
                <a:ea typeface="MS PGothic" pitchFamily="34" charset="-128"/>
              </a:defRPr>
            </a:lvl4pPr>
            <a:lvl5pPr marL="2024760" indent="-224975" eaLnBrk="0" hangingPunct="0">
              <a:defRPr>
                <a:solidFill>
                  <a:schemeClr val="tx1"/>
                </a:solidFill>
                <a:latin typeface="Calibri" pitchFamily="34" charset="0"/>
                <a:ea typeface="MS PGothic" pitchFamily="34" charset="-128"/>
              </a:defRPr>
            </a:lvl5pPr>
            <a:lvl6pPr marL="2474708" indent="-224975" eaLnBrk="0" fontAlgn="base" hangingPunct="0">
              <a:spcBef>
                <a:spcPct val="0"/>
              </a:spcBef>
              <a:spcAft>
                <a:spcPct val="0"/>
              </a:spcAft>
              <a:defRPr>
                <a:solidFill>
                  <a:schemeClr val="tx1"/>
                </a:solidFill>
                <a:latin typeface="Calibri" pitchFamily="34" charset="0"/>
                <a:ea typeface="MS PGothic" pitchFamily="34" charset="-128"/>
              </a:defRPr>
            </a:lvl6pPr>
            <a:lvl7pPr marL="2924655" indent="-224975" eaLnBrk="0" fontAlgn="base" hangingPunct="0">
              <a:spcBef>
                <a:spcPct val="0"/>
              </a:spcBef>
              <a:spcAft>
                <a:spcPct val="0"/>
              </a:spcAft>
              <a:defRPr>
                <a:solidFill>
                  <a:schemeClr val="tx1"/>
                </a:solidFill>
                <a:latin typeface="Calibri" pitchFamily="34" charset="0"/>
                <a:ea typeface="MS PGothic" pitchFamily="34" charset="-128"/>
              </a:defRPr>
            </a:lvl7pPr>
            <a:lvl8pPr marL="3374601" indent="-224975" eaLnBrk="0" fontAlgn="base" hangingPunct="0">
              <a:spcBef>
                <a:spcPct val="0"/>
              </a:spcBef>
              <a:spcAft>
                <a:spcPct val="0"/>
              </a:spcAft>
              <a:defRPr>
                <a:solidFill>
                  <a:schemeClr val="tx1"/>
                </a:solidFill>
                <a:latin typeface="Calibri" pitchFamily="34" charset="0"/>
                <a:ea typeface="MS PGothic" pitchFamily="34" charset="-128"/>
              </a:defRPr>
            </a:lvl8pPr>
            <a:lvl9pPr marL="3824549" indent="-224975"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11EBDAD7-1675-4AA6-8B29-82BBFA056934}" type="slidenum">
              <a:rPr lang="en-US">
                <a:solidFill>
                  <a:srgbClr val="000000"/>
                </a:solidFill>
              </a:rPr>
              <a:pPr eaLnBrk="1" hangingPunct="1"/>
              <a:t>57</a:t>
            </a:fld>
            <a:endParaRPr lang="en-US" dirty="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924" indent="-167924" defTabSz="895504">
              <a:buFontTx/>
              <a:buChar char="-"/>
              <a:defRPr/>
            </a:pPr>
            <a:endParaRPr lang="en-US" dirty="0">
              <a:solidFill>
                <a:srgbClr val="000000"/>
              </a:solidFill>
            </a:endParaRPr>
          </a:p>
          <a:p>
            <a:pPr marL="167924" indent="-167924" defTabSz="895504">
              <a:buFontTx/>
              <a:buChar char="-"/>
              <a:defRPr/>
            </a:pPr>
            <a:endParaRPr lang="en-US" dirty="0" smtClean="0"/>
          </a:p>
          <a:p>
            <a:pPr marL="167908" indent="-167908" defTabSz="895504">
              <a:buFont typeface="Arial" panose="020B0604020202020204" pitchFamily="34" charset="0"/>
              <a:buChar char="•"/>
              <a:defRPr/>
            </a:pPr>
            <a:endParaRPr lang="en-US" dirty="0" smtClean="0"/>
          </a:p>
          <a:p>
            <a:pPr marL="167908" indent="-167908" defTabSz="895504">
              <a:buFont typeface="Arial" panose="020B0604020202020204" pitchFamily="34" charset="0"/>
              <a:buChar char="•"/>
              <a:defRPr/>
            </a:pPr>
            <a:endParaRPr lang="en-US" dirty="0" smtClean="0"/>
          </a:p>
          <a:p>
            <a:pPr marL="167908" indent="-167908" defTabSz="895504">
              <a:buFont typeface="Arial" panose="020B0604020202020204" pitchFamily="34" charset="0"/>
              <a:buChar char="•"/>
              <a:defRPr/>
            </a:pPr>
            <a:endParaRPr lang="en-US" dirty="0" smtClean="0"/>
          </a:p>
          <a:p>
            <a:pPr marL="167908" indent="-167908" defTabSz="895504">
              <a:buFont typeface="Arial" panose="020B0604020202020204" pitchFamily="34" charset="0"/>
              <a:buChar char="•"/>
              <a:defRPr/>
            </a:pPr>
            <a:r>
              <a:rPr lang="en-US" dirty="0" smtClean="0"/>
              <a:t>Stats </a:t>
            </a:r>
            <a:r>
              <a:rPr lang="en-US" dirty="0"/>
              <a:t>from 12/22/15</a:t>
            </a:r>
          </a:p>
          <a:p>
            <a:pPr marL="167908" indent="-167908" defTabSz="895504">
              <a:buFont typeface="Arial" panose="020B0604020202020204" pitchFamily="34" charset="0"/>
              <a:buChar char="•"/>
              <a:defRPr/>
            </a:pPr>
            <a:r>
              <a:rPr lang="en-US" dirty="0"/>
              <a:t>452,822 is 67 percent of new Medicare members</a:t>
            </a:r>
          </a:p>
          <a:p>
            <a:pPr marL="167908" indent="-167908" defTabSz="895504">
              <a:buFont typeface="Arial" charset="0"/>
              <a:buChar char="•"/>
              <a:defRPr/>
            </a:pPr>
            <a:r>
              <a:rPr lang="en-US" sz="1000" dirty="0"/>
              <a:t>For 3.0 M members with no care gaps, 1.8 M have remained compliant since beginning of the year</a:t>
            </a:r>
          </a:p>
          <a:p>
            <a:pPr marL="167908" indent="-167908" defTabSz="895504">
              <a:buFont typeface="Arial" charset="0"/>
              <a:buChar char="•"/>
              <a:defRPr/>
            </a:pPr>
            <a:r>
              <a:rPr lang="en-US" dirty="0"/>
              <a:t>3.9 M gaps in care closed:</a:t>
            </a:r>
          </a:p>
          <a:p>
            <a:pPr marL="615659" lvl="1" indent="-167908">
              <a:buFont typeface="Arial" panose="020B0604020202020204" pitchFamily="34" charset="0"/>
              <a:buChar char="•"/>
            </a:pPr>
            <a:r>
              <a:rPr lang="en-US" dirty="0"/>
              <a:t>298K Stars gaps closed</a:t>
            </a:r>
          </a:p>
          <a:p>
            <a:pPr marL="615659" lvl="1" indent="-167908">
              <a:buFont typeface="Arial" panose="020B0604020202020204" pitchFamily="34" charset="0"/>
              <a:buChar char="•"/>
            </a:pPr>
            <a:r>
              <a:rPr lang="en-US" dirty="0"/>
              <a:t>3.29M gaps closed for medication adherence and appropriate tests/screenings</a:t>
            </a:r>
          </a:p>
          <a:p>
            <a:pPr marL="615659" lvl="1" indent="-167908">
              <a:buFont typeface="Arial" panose="020B0604020202020204" pitchFamily="34" charset="0"/>
              <a:buChar char="•"/>
            </a:pPr>
            <a:r>
              <a:rPr lang="en-US" dirty="0"/>
              <a:t>314K (87%) of drug safety alerts resulted in discontinued scripts (featured on next slide)</a:t>
            </a:r>
            <a:endParaRPr lang="en-US" sz="1000" dirty="0"/>
          </a:p>
          <a:p>
            <a:pPr marL="167908" indent="-167908">
              <a:buFont typeface="Arial" panose="020B0604020202020204" pitchFamily="34" charset="0"/>
              <a:buChar char="•"/>
            </a:pPr>
            <a:r>
              <a:rPr lang="en-US" sz="1000" dirty="0"/>
              <a:t>PODS: Well on their way of reaching their annual goal of 80,000 face to face visits </a:t>
            </a:r>
          </a:p>
          <a:p>
            <a:pPr marL="167908" indent="-167908">
              <a:buFont typeface="Arial" panose="020B0604020202020204" pitchFamily="34" charset="0"/>
              <a:buChar char="•"/>
            </a:pPr>
            <a:r>
              <a:rPr lang="en-US" sz="1000" dirty="0"/>
              <a:t>2.5 million members in 4 Star Plans (featured instead of the 3.96 overall Star Ratings)</a:t>
            </a:r>
          </a:p>
          <a:p>
            <a:endParaRPr lang="en-US" sz="1000" dirty="0"/>
          </a:p>
          <a:p>
            <a:pPr marL="167908" indent="-167908" defTabSz="895504">
              <a:buFont typeface="Arial" panose="020B0604020202020204" pitchFamily="34" charset="0"/>
              <a:buChar char="•"/>
              <a:defRPr/>
            </a:pPr>
            <a:endParaRPr lang="en-US" dirty="0"/>
          </a:p>
          <a:p>
            <a:endParaRPr lang="en-US" dirty="0"/>
          </a:p>
        </p:txBody>
      </p:sp>
      <p:sp>
        <p:nvSpPr>
          <p:cNvPr id="4" name="Slide Number Placeholder 3"/>
          <p:cNvSpPr>
            <a:spLocks noGrp="1"/>
          </p:cNvSpPr>
          <p:nvPr>
            <p:ph type="sldNum" sz="quarter" idx="10"/>
          </p:nvPr>
        </p:nvSpPr>
        <p:spPr/>
        <p:txBody>
          <a:bodyPr/>
          <a:lstStyle/>
          <a:p>
            <a:fld id="{DD565E34-F7F5-4A25-91F1-DA629D0F2B3D}"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3193723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715000" cy="4572000"/>
          </a:xfrm>
        </p:spPr>
        <p:txBody>
          <a:bodyPr/>
          <a:lstStyle/>
          <a:p>
            <a:r>
              <a:rPr lang="en-US" dirty="0" smtClean="0"/>
              <a:t>CAC Florida Medical Centers  have a coordinated, comprehensive, repeatable model for providing primary care to members. The Humana-owned centers give members access not just to a physician office, but to a multispecialty, patient-centered medical home where they can receive all of their recommended preventive care. With CAC Centers providing most of the care a member may need under one roof, the care is naturally coordinated, doctors work as teams when caring for patients, and members are less likely to slip through the cracks after they leave</a:t>
            </a:r>
          </a:p>
          <a:p>
            <a:endParaRPr lang="en-US" dirty="0"/>
          </a:p>
          <a:p>
            <a:r>
              <a:rPr lang="en-US" dirty="0" err="1" smtClean="0"/>
              <a:t>Continucare</a:t>
            </a:r>
            <a:r>
              <a:rPr lang="en-US" dirty="0"/>
              <a:t> </a:t>
            </a:r>
            <a:r>
              <a:rPr lang="en-US" dirty="0" smtClean="0"/>
              <a:t>demonstrates how information systems can help transform primary care. Because the Humana-owned network provides pediatric, adult and geriatric care, it has adopted an inclusive approach to care for patients of varying ages and health needs, and it is intently focused on improving population health. In line with those goals, </a:t>
            </a:r>
            <a:r>
              <a:rPr lang="en-US" dirty="0" err="1" smtClean="0"/>
              <a:t>Continucare</a:t>
            </a:r>
            <a:r>
              <a:rPr lang="en-US" dirty="0" smtClean="0"/>
              <a:t> is implementing an electronic health records system to operate across all of the clinics, giving every facility access to needed patient records as well as the same scheduling platform and referral management system. Such standardization allows primary care professionals to get back to doing what they do best: focusing on keeping their patients well and keeping them out of the hospital.</a:t>
            </a:r>
          </a:p>
          <a:p>
            <a:endParaRPr lang="en-US" dirty="0" smtClean="0"/>
          </a:p>
          <a:p>
            <a:r>
              <a:rPr lang="en-US" dirty="0" err="1" smtClean="0"/>
              <a:t>JenCare</a:t>
            </a:r>
            <a:r>
              <a:rPr lang="en-US" dirty="0"/>
              <a:t> </a:t>
            </a:r>
            <a:r>
              <a:rPr lang="en-US" dirty="0" smtClean="0"/>
              <a:t>demonstrates how access to care is about getting patients the right care at the right place at the right time. The multispecialty facilities —operated through a Humana joint venture— can provide needed specialty care onsite, sometimes the same day as the primary care office visit. If patients need services at the clinics but don’t have a good way to get there, </a:t>
            </a:r>
            <a:r>
              <a:rPr lang="en-US" dirty="0" err="1" smtClean="0"/>
              <a:t>JenCare</a:t>
            </a:r>
            <a:r>
              <a:rPr lang="en-US" dirty="0" smtClean="0"/>
              <a:t> provides van transportation with pickup service. Patients needing prescriptions can receive many of them from the on-location pharmacy</a:t>
            </a:r>
            <a:endParaRPr lang="en-US" dirty="0"/>
          </a:p>
          <a:p>
            <a:endParaRPr lang="en-US" dirty="0"/>
          </a:p>
        </p:txBody>
      </p:sp>
      <p:sp>
        <p:nvSpPr>
          <p:cNvPr id="4" name="Slide Number Placeholder 3"/>
          <p:cNvSpPr>
            <a:spLocks noGrp="1"/>
          </p:cNvSpPr>
          <p:nvPr>
            <p:ph type="sldNum" sz="quarter" idx="10"/>
          </p:nvPr>
        </p:nvSpPr>
        <p:spPr/>
        <p:txBody>
          <a:bodyPr/>
          <a:lstStyle/>
          <a:p>
            <a:fld id="{AFFE3132-6D74-4440-8DA2-36B83C4D7C82}" type="slidenum">
              <a:rPr lang="en-US" smtClean="0"/>
              <a:t>60</a:t>
            </a:fld>
            <a:endParaRPr lang="en-US"/>
          </a:p>
        </p:txBody>
      </p:sp>
    </p:spTree>
    <p:extLst>
      <p:ext uri="{BB962C8B-B14F-4D97-AF65-F5344CB8AC3E}">
        <p14:creationId xmlns:p14="http://schemas.microsoft.com/office/powerpoint/2010/main" val="3009140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MCCI and </a:t>
            </a:r>
            <a:r>
              <a:rPr lang="en-US" dirty="0" err="1" smtClean="0"/>
              <a:t>MetCare</a:t>
            </a:r>
            <a:r>
              <a:rPr lang="en-US" dirty="0" smtClean="0"/>
              <a:t>(link opens in new window)  demonstrate that good patient coordination doesn’t necessarily require one singular approach to delivering primary care. Although many of the patients receive comprehensive care through Humana-owned multispecialty clinics, they also can receive care from independent physician offices that contract with the networks. In this way, MCCI and </a:t>
            </a:r>
            <a:r>
              <a:rPr lang="en-US" dirty="0" err="1" smtClean="0"/>
              <a:t>MetCare</a:t>
            </a:r>
            <a:r>
              <a:rPr lang="en-US" dirty="0" smtClean="0"/>
              <a:t> can offer resources that help patients receive the care they need and help physician offices function well and manage risk—all while retaining accountability for a patient's total care.</a:t>
            </a:r>
            <a:endParaRPr lang="en-US" dirty="0"/>
          </a:p>
        </p:txBody>
      </p:sp>
      <p:sp>
        <p:nvSpPr>
          <p:cNvPr id="4" name="Slide Number Placeholder 3"/>
          <p:cNvSpPr>
            <a:spLocks noGrp="1"/>
          </p:cNvSpPr>
          <p:nvPr>
            <p:ph type="sldNum" sz="quarter" idx="10"/>
          </p:nvPr>
        </p:nvSpPr>
        <p:spPr/>
        <p:txBody>
          <a:bodyPr/>
          <a:lstStyle/>
          <a:p>
            <a:fld id="{AFFE3132-6D74-4440-8DA2-36B83C4D7C82}" type="slidenum">
              <a:rPr lang="en-US" smtClean="0"/>
              <a:t>61</a:t>
            </a:fld>
            <a:endParaRPr lang="en-US"/>
          </a:p>
        </p:txBody>
      </p:sp>
    </p:spTree>
    <p:extLst>
      <p:ext uri="{BB962C8B-B14F-4D97-AF65-F5344CB8AC3E}">
        <p14:creationId xmlns:p14="http://schemas.microsoft.com/office/powerpoint/2010/main" val="1175674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Carolina example</a:t>
            </a:r>
            <a:endParaRPr lang="en-US" dirty="0"/>
          </a:p>
        </p:txBody>
      </p:sp>
      <p:sp>
        <p:nvSpPr>
          <p:cNvPr id="4" name="Slide Number Placeholder 3"/>
          <p:cNvSpPr>
            <a:spLocks noGrp="1"/>
          </p:cNvSpPr>
          <p:nvPr>
            <p:ph type="sldNum" sz="quarter" idx="10"/>
          </p:nvPr>
        </p:nvSpPr>
        <p:spPr/>
        <p:txBody>
          <a:bodyPr/>
          <a:lstStyle/>
          <a:p>
            <a:fld id="{A57126EE-B76F-0E47-9256-29FCB816EFE0}"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2252309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7126EE-B76F-0E47-9256-29FCB816EFE0}"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3635074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7126EE-B76F-0E47-9256-29FCB816EFE0}"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1108889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Humana</a:t>
            </a:r>
            <a:r>
              <a:rPr lang="en-US" baseline="0" dirty="0" smtClean="0"/>
              <a:t> is expanding the Value Plus footprint in areas where Humana wants to focus on gaining membership from the dual population and take advantage of year round selling opportunities. Value Plus plans can be identified by the words “Value Plus” in the Humana plan name, or “</a:t>
            </a:r>
            <a:r>
              <a:rPr lang="en-US" baseline="0" dirty="0" err="1" smtClean="0"/>
              <a:t>CareExtra</a:t>
            </a:r>
            <a:r>
              <a:rPr lang="en-US" baseline="0" dirty="0" smtClean="0"/>
              <a:t>” for </a:t>
            </a:r>
            <a:r>
              <a:rPr lang="en-US" baseline="0" dirty="0" err="1" smtClean="0"/>
              <a:t>CarePlus</a:t>
            </a:r>
            <a:r>
              <a:rPr lang="en-US" baseline="0" dirty="0" smtClean="0"/>
              <a:t> (1 </a:t>
            </a:r>
            <a:r>
              <a:rPr lang="en-US" baseline="0" dirty="0" err="1" smtClean="0"/>
              <a:t>CarePlus</a:t>
            </a:r>
            <a:r>
              <a:rPr lang="en-US" baseline="0" dirty="0" smtClean="0"/>
              <a:t> Plan).  These plans are Individual Medicare Advantage plans that will mostly appeal to duals because of the benefit structure. The benefit structure for many services matches Original Medicare coverage, while other services more heavily utilized by the dual population are at a low to no cost. Mandatory Supplemental Benefits may also offer additional benefits beyond what a dual person would receive through their Medicare and Medicaid coverage alone. Additionally, some plans offer lower cost-shares than Low Income Subsidy “Extra Help” provides.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about 15 states,</a:t>
            </a:r>
            <a:r>
              <a:rPr lang="en-US" baseline="0" dirty="0" smtClean="0"/>
              <a:t> many counties in KY, VA, WV, PA</a:t>
            </a:r>
            <a:endParaRPr lang="en-US" dirty="0" smtClean="0"/>
          </a:p>
          <a:p>
            <a:endParaRPr lang="en-US" dirty="0"/>
          </a:p>
        </p:txBody>
      </p:sp>
      <p:sp>
        <p:nvSpPr>
          <p:cNvPr id="4" name="Slide Number Placeholder 3"/>
          <p:cNvSpPr>
            <a:spLocks noGrp="1"/>
          </p:cNvSpPr>
          <p:nvPr>
            <p:ph type="sldNum" sz="quarter" idx="10"/>
          </p:nvPr>
        </p:nvSpPr>
        <p:spPr/>
        <p:txBody>
          <a:bodyPr/>
          <a:lstStyle/>
          <a:p>
            <a:fld id="{A57126EE-B76F-0E47-9256-29FCB816EFE0}"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350856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7126EE-B76F-0E47-9256-29FCB816EFE0}" type="slidenum">
              <a:rPr lang="en-US" smtClean="0"/>
              <a:pPr/>
              <a:t>13</a:t>
            </a:fld>
            <a:endParaRPr lang="en-US" dirty="0"/>
          </a:p>
        </p:txBody>
      </p:sp>
    </p:spTree>
    <p:extLst>
      <p:ext uri="{BB962C8B-B14F-4D97-AF65-F5344CB8AC3E}">
        <p14:creationId xmlns:p14="http://schemas.microsoft.com/office/powerpoint/2010/main" val="324351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Went up from 400 to 405</a:t>
            </a:r>
          </a:p>
          <a:p>
            <a:r>
              <a:rPr lang="en-US" dirty="0" smtClean="0"/>
              <a:t>Went</a:t>
            </a:r>
            <a:r>
              <a:rPr lang="en-US" baseline="0" dirty="0" smtClean="0"/>
              <a:t> from up to $3700 to up to $3750</a:t>
            </a:r>
          </a:p>
          <a:p>
            <a:endParaRPr lang="en-US" baseline="0" dirty="0" smtClean="0"/>
          </a:p>
        </p:txBody>
      </p:sp>
      <p:sp>
        <p:nvSpPr>
          <p:cNvPr id="4" name="Slide Number Placeholder 3"/>
          <p:cNvSpPr>
            <a:spLocks noGrp="1"/>
          </p:cNvSpPr>
          <p:nvPr>
            <p:ph type="sldNum" sz="quarter" idx="10"/>
          </p:nvPr>
        </p:nvSpPr>
        <p:spPr/>
        <p:txBody>
          <a:bodyPr/>
          <a:lstStyle/>
          <a:p>
            <a:fld id="{8949BCC1-32EB-4827-979C-24E105347B41}" type="slidenum">
              <a:rPr lang="en-US" smtClean="0"/>
              <a:t>21</a:t>
            </a:fld>
            <a:endParaRPr lang="en-US"/>
          </a:p>
        </p:txBody>
      </p:sp>
    </p:spTree>
    <p:extLst>
      <p:ext uri="{BB962C8B-B14F-4D97-AF65-F5344CB8AC3E}">
        <p14:creationId xmlns:p14="http://schemas.microsoft.com/office/powerpoint/2010/main" val="2421522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en-US" baseline="0" dirty="0" smtClean="0"/>
          </a:p>
          <a:p>
            <a:pPr marL="166699" indent="-166699">
              <a:buFont typeface="Arial" pitchFamily="34" charset="0"/>
              <a:buChar char="•"/>
              <a:defRPr/>
            </a:pPr>
            <a:endParaRPr lang="en-US" baseline="0" dirty="0" smtClean="0"/>
          </a:p>
          <a:p>
            <a:pPr>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57126EE-B76F-0E47-9256-29FCB816EFE0}"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967612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57126EE-B76F-0E47-9256-29FCB816EFE0}" type="slidenum">
              <a:rPr lang="en-US" smtClean="0"/>
              <a:pPr/>
              <a:t>25</a:t>
            </a:fld>
            <a:endParaRPr lang="en-US" dirty="0"/>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957226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CC0066"/>
                </a:solidFill>
              </a:rPr>
              <a:t>What is it?</a:t>
            </a:r>
          </a:p>
          <a:p>
            <a:pPr marL="171450" indent="-171450">
              <a:buFont typeface="Arial" panose="020B0604020202020204" pitchFamily="34" charset="0"/>
              <a:buChar char="•"/>
            </a:pPr>
            <a:r>
              <a:rPr lang="en-US" sz="1200" dirty="0" smtClean="0"/>
              <a:t>Meals are provided to eligible members as part of their benefit plan and at no additional cost! Members may call 1-866-966-3257,</a:t>
            </a:r>
          </a:p>
          <a:p>
            <a:r>
              <a:rPr lang="en-US" sz="1200" dirty="0" smtClean="0"/>
              <a:t>     Monday- Friday, 8:00am -9:00 p.m. (ET) to see if they are eligible for Well Dine under their plan benefits and to request participation in</a:t>
            </a:r>
          </a:p>
          <a:p>
            <a:r>
              <a:rPr lang="en-US" sz="1200" dirty="0" smtClean="0"/>
              <a:t>     the program.</a:t>
            </a:r>
          </a:p>
          <a:p>
            <a:pPr marL="171450" indent="-171450">
              <a:buFont typeface="Arial" panose="020B0604020202020204" pitchFamily="34" charset="0"/>
              <a:buChar char="•"/>
            </a:pPr>
            <a:r>
              <a:rPr lang="en-US" sz="1200" dirty="0" smtClean="0"/>
              <a:t>Meal delivery is arranged by Independent Living Systems (ILS). When a qualifying member requests meals for either the discharge or</a:t>
            </a:r>
          </a:p>
          <a:p>
            <a:r>
              <a:rPr lang="en-US" sz="1200" dirty="0" smtClean="0"/>
              <a:t>     chronic meal program, Humana and ILS send a fax to the patient’s primary care provider or treating physician. Practitioners have a 24-</a:t>
            </a:r>
          </a:p>
          <a:p>
            <a:r>
              <a:rPr lang="en-US" sz="1200" dirty="0" smtClean="0"/>
              <a:t>      hour window in which to change or cancel the meal request due to medical concerns. After that, ILS initiates meal delivery Meals are</a:t>
            </a:r>
          </a:p>
          <a:p>
            <a:r>
              <a:rPr lang="en-US" sz="1200" dirty="0" smtClean="0"/>
              <a:t>       provided to eligible members as part of their benefit plan and at no additional cost.</a:t>
            </a:r>
          </a:p>
          <a:p>
            <a:endParaRPr lang="en-US" sz="1100" b="1" dirty="0" smtClean="0"/>
          </a:p>
          <a:p>
            <a:endParaRPr lang="en-US" dirty="0"/>
          </a:p>
        </p:txBody>
      </p:sp>
      <p:sp>
        <p:nvSpPr>
          <p:cNvPr id="4" name="Slide Number Placeholder 3"/>
          <p:cNvSpPr>
            <a:spLocks noGrp="1"/>
          </p:cNvSpPr>
          <p:nvPr>
            <p:ph type="sldNum" sz="quarter" idx="10"/>
          </p:nvPr>
        </p:nvSpPr>
        <p:spPr/>
        <p:txBody>
          <a:bodyPr/>
          <a:lstStyle/>
          <a:p>
            <a:fld id="{8949BCC1-32EB-4827-979C-24E105347B41}" type="slidenum">
              <a:rPr lang="en-US" smtClean="0"/>
              <a:t>27</a:t>
            </a:fld>
            <a:endParaRPr lang="en-US"/>
          </a:p>
        </p:txBody>
      </p:sp>
    </p:spTree>
    <p:extLst>
      <p:ext uri="{BB962C8B-B14F-4D97-AF65-F5344CB8AC3E}">
        <p14:creationId xmlns:p14="http://schemas.microsoft.com/office/powerpoint/2010/main" val="2898733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Rising healthcare costs and the prevalence of chronic conditions call for a sustainable model, focused on quality of care while:</a:t>
            </a:r>
          </a:p>
          <a:p>
            <a:endParaRPr lang="en-US" dirty="0" smtClean="0"/>
          </a:p>
          <a:p>
            <a:r>
              <a:rPr lang="en-US" dirty="0" smtClean="0"/>
              <a:t>— Slowing disease progression</a:t>
            </a:r>
          </a:p>
          <a:p>
            <a:r>
              <a:rPr lang="en-US" dirty="0" smtClean="0"/>
              <a:t>— Lowering medical costs</a:t>
            </a:r>
          </a:p>
          <a:p>
            <a:r>
              <a:rPr lang="en-US" dirty="0" smtClean="0"/>
              <a:t>— Improving health</a:t>
            </a:r>
          </a:p>
          <a:p>
            <a:endParaRPr lang="en-US" dirty="0" smtClean="0"/>
          </a:p>
          <a:p>
            <a:r>
              <a:rPr lang="en-US" dirty="0" smtClean="0"/>
              <a:t>Integrated care delivery will enable better health outcomes and a truly personalized experience for each member.</a:t>
            </a:r>
          </a:p>
          <a:p>
            <a:endParaRPr lang="en-US" dirty="0"/>
          </a:p>
        </p:txBody>
      </p:sp>
      <p:sp>
        <p:nvSpPr>
          <p:cNvPr id="4" name="Slide Number Placeholder 3"/>
          <p:cNvSpPr>
            <a:spLocks noGrp="1"/>
          </p:cNvSpPr>
          <p:nvPr>
            <p:ph type="sldNum" sz="quarter" idx="10"/>
          </p:nvPr>
        </p:nvSpPr>
        <p:spPr/>
        <p:txBody>
          <a:bodyPr/>
          <a:lstStyle/>
          <a:p>
            <a:fld id="{A57126EE-B76F-0E47-9256-29FCB816EFE0}"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839974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6.xml"/><Relationship Id="rId1" Type="http://schemas.openxmlformats.org/officeDocument/2006/relationships/tags" Target="../tags/tag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5.xml"/><Relationship Id="rId1" Type="http://schemas.openxmlformats.org/officeDocument/2006/relationships/tags" Target="../tags/tag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976B1B-3A65-4429-82BB-5564F5755749}"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517E6-7BD5-44FA-BDCD-409D1CC22508}" type="slidenum">
              <a:rPr lang="en-US" smtClean="0"/>
              <a:t>‹#›</a:t>
            </a:fld>
            <a:endParaRPr lang="en-US"/>
          </a:p>
        </p:txBody>
      </p:sp>
    </p:spTree>
    <p:extLst>
      <p:ext uri="{BB962C8B-B14F-4D97-AF65-F5344CB8AC3E}">
        <p14:creationId xmlns:p14="http://schemas.microsoft.com/office/powerpoint/2010/main" val="3472935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76B1B-3A65-4429-82BB-5564F5755749}"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517E6-7BD5-44FA-BDCD-409D1CC22508}" type="slidenum">
              <a:rPr lang="en-US" smtClean="0"/>
              <a:t>‹#›</a:t>
            </a:fld>
            <a:endParaRPr lang="en-US"/>
          </a:p>
        </p:txBody>
      </p:sp>
    </p:spTree>
    <p:extLst>
      <p:ext uri="{BB962C8B-B14F-4D97-AF65-F5344CB8AC3E}">
        <p14:creationId xmlns:p14="http://schemas.microsoft.com/office/powerpoint/2010/main" val="39430000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eneral 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1973281" y="3108199"/>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1973281" y="4827271"/>
            <a:ext cx="4424993" cy="850376"/>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7120057" y="4396297"/>
            <a:ext cx="1471119"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2285041789"/>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General 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760977" y="2862072"/>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760977" y="4581143"/>
            <a:ext cx="4424993" cy="1021797"/>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5830780" y="2751066"/>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3430167378"/>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General Titl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6873151" y="2725815"/>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758952" y="2863699"/>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758952" y="4221511"/>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68283298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General Titl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760977" y="704251"/>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760977" y="2423323"/>
            <a:ext cx="4424993" cy="920394"/>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5815839" y="2321367"/>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77158112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edicare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3565434" y="3511194"/>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760977" y="704251"/>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760977" y="2423323"/>
            <a:ext cx="4424993" cy="78903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89166507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edicare 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5573268" y="4523762"/>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2656405" y="2011304"/>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2656405" y="3369116"/>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8573185"/>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Veterans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6932915" y="4493880"/>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2656405" y="2011304"/>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2656405" y="3369116"/>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813562659"/>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929210" y="851960"/>
            <a:ext cx="5336123" cy="587903"/>
          </a:xfrm>
        </p:spPr>
        <p:txBody>
          <a:bodyPr>
            <a:normAutofit/>
          </a:bodyPr>
          <a:lstStyle>
            <a:lvl1pPr algn="l" defTabSz="457200" rtl="0" eaLnBrk="1" latinLnBrk="0" hangingPunct="1">
              <a:lnSpc>
                <a:spcPct val="90000"/>
              </a:lnSpc>
              <a:spcBef>
                <a:spcPct val="0"/>
              </a:spcBef>
              <a:buNone/>
              <a:defRPr lang="en-US" sz="4000" b="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929210" y="1600200"/>
            <a:ext cx="5336123" cy="2646893"/>
          </a:xfrm>
        </p:spPr>
        <p:txBody>
          <a:bodyPr>
            <a:normAutofit/>
          </a:bodyPr>
          <a:lstStyle>
            <a:lvl1pPr marL="0" indent="0" algn="l" defTabSz="457200" rtl="0" eaLnBrk="1" latinLnBrk="0" hangingPunct="1">
              <a:lnSpc>
                <a:spcPct val="90000"/>
              </a:lnSpc>
              <a:spcBef>
                <a:spcPts val="0"/>
              </a:spcBef>
              <a:buFont typeface="Arial"/>
              <a:buNone/>
              <a:defRPr lang="en-US" sz="2600" kern="1200" dirty="0" smtClean="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
        <p:nvSpPr>
          <p:cNvPr id="6" name="Slide Number Placeholder 5"/>
          <p:cNvSpPr>
            <a:spLocks noGrp="1"/>
          </p:cNvSpPr>
          <p:nvPr>
            <p:ph type="sldNum" sz="quarter" idx="12"/>
          </p:nvPr>
        </p:nvSpPr>
        <p:spPr/>
        <p:txBody>
          <a:bodyPr/>
          <a:lstStyle/>
          <a:p>
            <a:fld id="{485C39CC-EE39-D443-B36F-C90C146C8057}" type="slidenum">
              <a:rPr lang="en-US" smtClean="0"/>
              <a:pPr/>
              <a:t>‹#›</a:t>
            </a:fld>
            <a:endParaRPr lang="en-US" dirty="0"/>
          </a:p>
        </p:txBody>
      </p:sp>
      <p:sp>
        <p:nvSpPr>
          <p:cNvPr id="11"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3978302790"/>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psf\Host\Volumes\johbee\Documents\01_Freelance_Design\INTERBRAND\Humana\exports\template_fix_and_tutorial\slide_LifeBox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51095" y="338668"/>
            <a:ext cx="8241809" cy="11734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4963"/>
            <a:ext cx="8229600" cy="4422775"/>
          </a:xfrm>
        </p:spPr>
        <p:txBody>
          <a:bodyPr lIns="0" tIns="0" rIns="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43000" indent="-230188">
              <a:defRPr sz="1400"/>
            </a:lvl5pPr>
            <a:lvl6pPr marL="1143000" indent="-228600">
              <a:spcBef>
                <a:spcPts val="960"/>
              </a:spcBef>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a:xfrm>
            <a:off x="457200" y="6617370"/>
            <a:ext cx="4114799"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a:xfrm>
            <a:off x="812800" y="338668"/>
            <a:ext cx="7873999" cy="1003115"/>
          </a:xfrm>
        </p:spPr>
        <p:txBody>
          <a:bodyPr anchor="ctr" anchorCtr="0"/>
          <a:lstStyle>
            <a:lvl1pPr>
              <a:defRPr b="0">
                <a:solidFill>
                  <a:schemeClr val="tx2"/>
                </a:solidFill>
              </a:defRPr>
            </a:lvl1p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a:xfrm>
            <a:off x="5486400" y="6338276"/>
            <a:ext cx="2819400" cy="243922"/>
          </a:xfrm>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3272815539"/>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pic>
        <p:nvPicPr>
          <p:cNvPr id="1027" name="Picture 3" descr="\\psf\Host\Volumes\johbee\Documents\01_Freelance_Design\INTERBRAND\Humana\exports\template_fix_and_tutorial\slide_LifeBox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51095" y="338668"/>
            <a:ext cx="8241809" cy="11734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a:xfrm>
            <a:off x="812800" y="338668"/>
            <a:ext cx="7873999" cy="1003115"/>
          </a:xfrm>
        </p:spPr>
        <p:txBody>
          <a:bodyPr anchor="ctr" anchorCtr="0"/>
          <a:lstStyle>
            <a:lvl1pPr>
              <a:defRPr b="0">
                <a:solidFill>
                  <a:schemeClr val="tx2"/>
                </a:solidFill>
              </a:defRPr>
            </a:lvl1p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12" name="Content Placeholder 2"/>
          <p:cNvSpPr>
            <a:spLocks noGrp="1"/>
          </p:cNvSpPr>
          <p:nvPr>
            <p:ph idx="12"/>
          </p:nvPr>
        </p:nvSpPr>
        <p:spPr>
          <a:xfrm>
            <a:off x="4568826"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3"/>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39182487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76B1B-3A65-4429-82BB-5564F5755749}"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517E6-7BD5-44FA-BDCD-409D1CC22508}" type="slidenum">
              <a:rPr lang="en-US" smtClean="0"/>
              <a:t>‹#›</a:t>
            </a:fld>
            <a:endParaRPr lang="en-US"/>
          </a:p>
        </p:txBody>
      </p:sp>
    </p:spTree>
    <p:extLst>
      <p:ext uri="{BB962C8B-B14F-4D97-AF65-F5344CB8AC3E}">
        <p14:creationId xmlns:p14="http://schemas.microsoft.com/office/powerpoint/2010/main" val="29616778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referred Title Only">
    <p:spTree>
      <p:nvGrpSpPr>
        <p:cNvPr id="1" name=""/>
        <p:cNvGrpSpPr/>
        <p:nvPr/>
      </p:nvGrpSpPr>
      <p:grpSpPr>
        <a:xfrm>
          <a:off x="0" y="0"/>
          <a:ext cx="0" cy="0"/>
          <a:chOff x="0" y="0"/>
          <a:chExt cx="0" cy="0"/>
        </a:xfrm>
      </p:grpSpPr>
      <p:pic>
        <p:nvPicPr>
          <p:cNvPr id="1027" name="Picture 3" descr="\\psf\Host\Volumes\johbee\Documents\01_Freelance_Design\INTERBRAND\Humana\exports\template_fix_and_tutorial\slide_LifeBox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51095" y="338668"/>
            <a:ext cx="8241809" cy="117348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a:xfrm>
            <a:off x="812800" y="338668"/>
            <a:ext cx="7873999" cy="1003115"/>
          </a:xfrm>
        </p:spPr>
        <p:txBody>
          <a:bodyPr anchor="ctr" anchorCtr="0"/>
          <a:lstStyle>
            <a:lvl1pPr>
              <a:defRPr b="0">
                <a:solidFill>
                  <a:schemeClr val="tx2"/>
                </a:solidFill>
              </a:defRPr>
            </a:lvl1p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3569642807"/>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lternat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476750"/>
          </a:xfrm>
        </p:spPr>
        <p:txBody>
          <a:bodyPr lIns="0" tIns="0" rIns="0" bIns="0"/>
          <a:lstStyle>
            <a:lvl2pPr marL="460375" indent="-231775">
              <a:spcBef>
                <a:spcPts val="0"/>
              </a:spcBef>
              <a:spcAft>
                <a:spcPts val="1000"/>
              </a:spcAft>
              <a:buFont typeface="BentonSansF Book" pitchFamily="50" charset="0"/>
              <a:buChar char="–"/>
              <a:defRPr/>
            </a:lvl2pPr>
            <a:lvl3pPr marL="687388" indent="-228600">
              <a:spcBef>
                <a:spcPts val="0"/>
              </a:spcBef>
              <a:spcAft>
                <a:spcPts val="800"/>
              </a:spcAft>
              <a:buFont typeface="Arial" pitchFamily="34" charset="0"/>
              <a:buChar char="•"/>
              <a:tabLst/>
              <a:defRPr/>
            </a:lvl3pPr>
            <a:lvl4pPr marL="909638" indent="-228600">
              <a:spcBef>
                <a:spcPts val="0"/>
              </a:spcBef>
              <a:spcAft>
                <a:spcPts val="600"/>
              </a:spcAft>
              <a:buFont typeface="BentonSansF Book" pitchFamily="50" charset="0"/>
              <a:buChar char="–"/>
              <a:defRPr/>
            </a:lvl4pPr>
            <a:lvl6pPr marL="1143000" indent="-228600">
              <a:spcBef>
                <a:spcPts val="0"/>
              </a:spcBef>
              <a:spcAft>
                <a:spcPts val="400"/>
              </a:spcAft>
              <a:buClr>
                <a:schemeClr val="bg2"/>
              </a:buClr>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p:txBody>
          <a:body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2026254836"/>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lternate Title and 2 Content">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485C39CC-EE39-D443-B36F-C90C146C8057}" type="slidenum">
              <a:rPr lang="en-US" smtClean="0"/>
              <a:pPr/>
              <a:t>‹#›</a:t>
            </a:fld>
            <a:endParaRPr lang="en-US" dirty="0"/>
          </a:p>
        </p:txBody>
      </p:sp>
      <p:sp>
        <p:nvSpPr>
          <p:cNvPr id="9" name="Footer Placeholder 8"/>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cxnSp>
        <p:nvCxnSpPr>
          <p:cNvPr id="12" name="Straight Connector 11"/>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14" name="Content Placeholder 2"/>
          <p:cNvSpPr>
            <a:spLocks noGrp="1"/>
          </p:cNvSpPr>
          <p:nvPr>
            <p:ph idx="1"/>
          </p:nvPr>
        </p:nvSpPr>
        <p:spPr>
          <a:xfrm>
            <a:off x="457200"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2"/>
          <p:cNvSpPr>
            <a:spLocks noGrp="1"/>
          </p:cNvSpPr>
          <p:nvPr>
            <p:ph idx="12"/>
          </p:nvPr>
        </p:nvSpPr>
        <p:spPr>
          <a:xfrm>
            <a:off x="4568826"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3"/>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3917274418"/>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lternate 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85C39CC-EE39-D443-B36F-C90C146C8057}" type="slidenum">
              <a:rPr lang="en-US" smtClean="0"/>
              <a:pPr/>
              <a:t>‹#›</a:t>
            </a:fld>
            <a:endParaRPr lang="en-US" dirty="0"/>
          </a:p>
        </p:txBody>
      </p:sp>
      <p:sp>
        <p:nvSpPr>
          <p:cNvPr id="7" name="Footer Placeholder 6"/>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3246520816"/>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485C39CC-EE39-D443-B36F-C90C146C8057}" type="slidenum">
              <a:rPr lang="en-US" smtClean="0"/>
              <a:pPr/>
              <a:t>‹#›</a:t>
            </a:fld>
            <a:endParaRPr lang="en-US" dirty="0"/>
          </a:p>
        </p:txBody>
      </p:sp>
      <p:sp>
        <p:nvSpPr>
          <p:cNvPr id="6" name="Footer Placeholder 5"/>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cxnSp>
        <p:nvCxnSpPr>
          <p:cNvPr id="8" name="Straight Connector 7"/>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3036973486"/>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82" t="123" r="11983" b="1097"/>
          <a:stretch/>
        </p:blipFill>
        <p:spPr>
          <a:xfrm>
            <a:off x="0" y="0"/>
            <a:ext cx="9144000" cy="6858000"/>
          </a:xfrm>
          <a:prstGeom prst="rect">
            <a:avLst/>
          </a:prstGeom>
        </p:spPr>
      </p:pic>
      <p:sp>
        <p:nvSpPr>
          <p:cNvPr id="8" name="Rectangle 7"/>
          <p:cNvSpPr/>
          <p:nvPr userDrawn="1"/>
        </p:nvSpPr>
        <p:spPr>
          <a:xfrm>
            <a:off x="0" y="0"/>
            <a:ext cx="9144000" cy="6858000"/>
          </a:xfrm>
          <a:prstGeom prst="rect">
            <a:avLst/>
          </a:prstGeom>
          <a:solidFill>
            <a:schemeClr val="tx1">
              <a:lumMod val="75000"/>
              <a:lumOff val="25000"/>
              <a:alpha val="6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a:solidFill>
                <a:prstClr val="white"/>
              </a:solidFill>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60054" y="3954404"/>
            <a:ext cx="3823893" cy="998596"/>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8600" y="6324600"/>
            <a:ext cx="1862130" cy="362476"/>
          </a:xfrm>
          <a:prstGeom prst="rect">
            <a:avLst/>
          </a:prstGeom>
        </p:spPr>
      </p:pic>
      <p:sp>
        <p:nvSpPr>
          <p:cNvPr id="2" name="Title 1"/>
          <p:cNvSpPr>
            <a:spLocks noGrp="1"/>
          </p:cNvSpPr>
          <p:nvPr>
            <p:ph type="ctrTitle"/>
          </p:nvPr>
        </p:nvSpPr>
        <p:spPr>
          <a:xfrm>
            <a:off x="740565" y="2098082"/>
            <a:ext cx="7662870" cy="1178518"/>
          </a:xfrm>
        </p:spPr>
        <p:txBody>
          <a:bodyPr/>
          <a:lstStyle>
            <a:lvl1pPr>
              <a:defRPr lang="en-US" sz="6000" b="1" kern="1200" dirty="0" smtClean="0">
                <a:solidFill>
                  <a:schemeClr val="bg1"/>
                </a:solidFill>
                <a:effectLst>
                  <a:outerShdw blurRad="38100" dist="38100" dir="2700000" algn="tl">
                    <a:srgbClr val="000000">
                      <a:alpha val="43137"/>
                    </a:srgbClr>
                  </a:outerShdw>
                </a:effectLst>
                <a:latin typeface="FS Humana" panose="02000506040000020004" pitchFamily="2" charset="0"/>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276600"/>
            <a:ext cx="7696200" cy="677804"/>
          </a:xfrm>
        </p:spPr>
        <p:txBody>
          <a:bodyPr/>
          <a:lstStyle>
            <a:lvl1pPr marL="0" indent="0" algn="ctr">
              <a:buNone/>
              <a:defRPr lang="en-US" sz="4000" kern="1200" dirty="0" smtClean="0">
                <a:solidFill>
                  <a:schemeClr val="bg1">
                    <a:lumMod val="95000"/>
                  </a:schemeClr>
                </a:solidFill>
                <a:effectLst>
                  <a:outerShdw blurRad="38100" dist="38100" dir="2700000" algn="tl">
                    <a:srgbClr val="000000">
                      <a:alpha val="43137"/>
                    </a:srgbClr>
                  </a:outerShdw>
                </a:effectLst>
                <a:latin typeface="FS Humana" panose="02000506040000020004" pitchFamily="2"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CC35508E-AE7D-473D-B277-C69902F67D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787140"/>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Titl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84050" y="1261872"/>
            <a:ext cx="8385048" cy="5184648"/>
          </a:xfrm>
        </p:spPr>
        <p:txBody>
          <a:bodyPr/>
          <a:lstStyle>
            <a:lvl1pPr marL="0" indent="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744329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7669073"/>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6" name="Title Placeholder 2"/>
          <p:cNvSpPr>
            <a:spLocks noGrp="1" noChangeArrowheads="1"/>
          </p:cNvSpPr>
          <p:nvPr>
            <p:ph type="title"/>
          </p:nvPr>
        </p:nvSpPr>
        <p:spPr bwMode="gray">
          <a:xfrm>
            <a:off x="454025" y="311294"/>
            <a:ext cx="8232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b="0"/>
            </a:lvl1pPr>
          </a:lstStyle>
          <a:p>
            <a:pPr lvl="0"/>
            <a:r>
              <a:rPr lang="en-US" noProof="0" smtClean="0"/>
              <a:t>Click to edit Master title style</a:t>
            </a:r>
            <a:endParaRPr lang="en-US" noProof="0" dirty="0" smtClean="0"/>
          </a:p>
        </p:txBody>
      </p:sp>
      <p:sp>
        <p:nvSpPr>
          <p:cNvPr id="4" name="Text Placeholder 5"/>
          <p:cNvSpPr>
            <a:spLocks noGrp="1"/>
          </p:cNvSpPr>
          <p:nvPr>
            <p:ph type="body" sz="quarter" idx="13"/>
          </p:nvPr>
        </p:nvSpPr>
        <p:spPr>
          <a:xfrm>
            <a:off x="1435391" y="6448756"/>
            <a:ext cx="6943066" cy="307777"/>
          </a:xfrm>
        </p:spPr>
        <p:txBody>
          <a:bodyPr/>
          <a:lstStyle>
            <a:lvl1pPr>
              <a:spcBef>
                <a:spcPts val="0"/>
              </a:spcBef>
              <a:defRPr sz="1000"/>
            </a:lvl1pPr>
            <a:lvl2pPr marL="117475" indent="-117475">
              <a:spcBef>
                <a:spcPts val="0"/>
              </a:spcBef>
              <a:defRPr sz="1000"/>
            </a:lvl2pPr>
            <a:lvl3pPr>
              <a:spcBef>
                <a:spcPts val="0"/>
              </a:spcBef>
              <a:defRPr sz="800"/>
            </a:lvl3pPr>
            <a:lvl4pPr>
              <a:spcBef>
                <a:spcPts val="0"/>
              </a:spcBef>
              <a:defRPr sz="800"/>
            </a:lvl4pPr>
            <a:lvl5pPr>
              <a:spcBef>
                <a:spcPts val="0"/>
              </a:spcBef>
              <a:defRPr sz="8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49144585"/>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Alternate 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8686800" y="6567487"/>
            <a:ext cx="381000" cy="244475"/>
          </a:xfrm>
          <a:prstGeom prst="rect">
            <a:avLst/>
          </a:prstGeom>
        </p:spPr>
        <p:txBody>
          <a:bodyPr/>
          <a:lstStyle>
            <a:lvl1pPr>
              <a:defRPr sz="1000"/>
            </a:lvl1pPr>
          </a:lstStyle>
          <a:p>
            <a:fld id="{9DC1E638-3F78-4E0D-883A-B278700C48C0}" type="slidenum">
              <a:rPr lang="de-DE" smtClean="0">
                <a:solidFill>
                  <a:srgbClr val="1A1812"/>
                </a:solidFill>
              </a:rPr>
              <a:pPr/>
              <a:t>‹#›</a:t>
            </a:fld>
            <a:endParaRPr lang="de-DE" dirty="0">
              <a:solidFill>
                <a:srgbClr val="1A1812"/>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Textplatzhalter 7"/>
          <p:cNvSpPr>
            <a:spLocks noGrp="1"/>
          </p:cNvSpPr>
          <p:nvPr>
            <p:ph type="body" sz="quarter" idx="13"/>
          </p:nvPr>
        </p:nvSpPr>
        <p:spPr>
          <a:xfrm>
            <a:off x="457200" y="854994"/>
            <a:ext cx="8229600" cy="336244"/>
          </a:xfrm>
        </p:spPr>
        <p:txBody>
          <a:bodyPr lIns="0" tIns="0" rIns="0" bIns="0" anchor="t" anchorCtr="0">
            <a:noAutofit/>
          </a:bodyPr>
          <a:lstStyle>
            <a:lvl1pPr marL="0" indent="0">
              <a:buNone/>
              <a:defRPr sz="2000"/>
            </a:lvl1pPr>
          </a:lstStyle>
          <a:p>
            <a:pPr lvl="0"/>
            <a:r>
              <a:rPr lang="de-DE" dirty="0" smtClean="0"/>
              <a:t>Textmasterformate durch Klicken bearbeiten</a:t>
            </a:r>
          </a:p>
        </p:txBody>
      </p:sp>
    </p:spTree>
    <p:extLst>
      <p:ext uri="{BB962C8B-B14F-4D97-AF65-F5344CB8AC3E}">
        <p14:creationId xmlns:p14="http://schemas.microsoft.com/office/powerpoint/2010/main" val="28766249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347472" y="685800"/>
            <a:ext cx="5556250" cy="1839259"/>
          </a:xfrm>
        </p:spPr>
        <p:txBody>
          <a:bodyPr>
            <a:normAutofit/>
          </a:bodyPr>
          <a:lstStyle>
            <a:lvl1pPr algn="l" defTabSz="457200" rtl="0" eaLnBrk="1" latinLnBrk="0" hangingPunct="1">
              <a:lnSpc>
                <a:spcPct val="90000"/>
              </a:lnSpc>
              <a:spcBef>
                <a:spcPct val="0"/>
              </a:spcBef>
              <a:buNone/>
              <a:defRPr lang="en-US" sz="4000" kern="1200" dirty="0" smtClean="0">
                <a:solidFill>
                  <a:schemeClr val="bg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347472" y="2576980"/>
            <a:ext cx="5556250" cy="130922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347472" y="3886200"/>
            <a:ext cx="5536315" cy="1022350"/>
          </a:xfrm>
        </p:spPr>
        <p:txBody>
          <a:bodyPr>
            <a:normAutofit/>
          </a:bodyPr>
          <a:lstStyle>
            <a:lvl1pPr marL="0" indent="0">
              <a:spcBef>
                <a:spcPts val="0"/>
              </a:spcBef>
              <a:buNone/>
              <a:defRPr sz="1600">
                <a:solidFill>
                  <a:schemeClr val="accent4"/>
                </a:solidFill>
              </a:defRPr>
            </a:lvl1pPr>
          </a:lstStyle>
          <a:p>
            <a:pPr lvl="0"/>
            <a:r>
              <a:rPr lang="en-US" smtClean="0"/>
              <a:t>Click to edit Master text styles</a:t>
            </a:r>
          </a:p>
        </p:txBody>
      </p:sp>
      <p:sp>
        <p:nvSpPr>
          <p:cNvPr id="11"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2676342658"/>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Front Cover">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Template Cover_v3.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userDrawn="1"/>
        </p:nvSpPr>
        <p:spPr>
          <a:xfrm>
            <a:off x="47500" y="6605650"/>
            <a:ext cx="2667000" cy="236406"/>
          </a:xfrm>
          <a:prstGeom prst="rect">
            <a:avLst/>
          </a:prstGeom>
          <a:noFill/>
        </p:spPr>
        <p:txBody>
          <a:bodyPr wrap="square" lIns="36000" tIns="18000" rIns="36000" bIns="18000" rtlCol="0">
            <a:spAutoFit/>
          </a:bodyPr>
          <a:lstStyle>
            <a:defPPr>
              <a:defRPr lang="en-US"/>
            </a:defPPr>
            <a:lvl1pPr>
              <a:defRPr sz="1300">
                <a:solidFill>
                  <a:srgbClr val="37434D"/>
                </a:solidFill>
                <a:latin typeface="Calibri Light" panose="020F0302020204030204" pitchFamily="34" charset="0"/>
                <a:ea typeface="Calibri"/>
                <a:cs typeface="Times New Roman"/>
              </a:defRPr>
            </a:lvl1pPr>
          </a:lstStyle>
          <a:p>
            <a:pPr defTabSz="812642"/>
            <a:r>
              <a:rPr lang="en-US" dirty="0"/>
              <a:t>GHHJ6YXEN</a:t>
            </a:r>
          </a:p>
        </p:txBody>
      </p:sp>
    </p:spTree>
    <p:extLst>
      <p:ext uri="{BB962C8B-B14F-4D97-AF65-F5344CB8AC3E}">
        <p14:creationId xmlns:p14="http://schemas.microsoft.com/office/powerpoint/2010/main" val="41500157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sldNum="0" hdr="0"/>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New ESC Slide 2">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chor="ctr" anchorCtr="0">
            <a:noAutofit/>
          </a:bodyPr>
          <a:lstStyle>
            <a:lvl1pPr>
              <a:lnSpc>
                <a:spcPct val="100000"/>
              </a:lnSpc>
              <a:defRPr/>
            </a:lvl1pPr>
          </a:lstStyle>
          <a:p>
            <a:endParaRPr lang="de-DE" dirty="0"/>
          </a:p>
        </p:txBody>
      </p:sp>
      <p:sp>
        <p:nvSpPr>
          <p:cNvPr id="9" name="Textplatzhalter 7"/>
          <p:cNvSpPr>
            <a:spLocks noGrp="1"/>
          </p:cNvSpPr>
          <p:nvPr>
            <p:ph type="body" sz="quarter" idx="13"/>
          </p:nvPr>
        </p:nvSpPr>
        <p:spPr>
          <a:xfrm>
            <a:off x="323850" y="854994"/>
            <a:ext cx="8496300" cy="336244"/>
          </a:xfrm>
        </p:spPr>
        <p:txBody>
          <a:bodyPr lIns="0" tIns="0" rIns="0" bIns="0" anchor="t" anchorCtr="0">
            <a:noAutofit/>
          </a:bodyPr>
          <a:lstStyle>
            <a:lvl1pPr marL="0" indent="0">
              <a:spcAft>
                <a:spcPts val="600"/>
              </a:spcAft>
              <a:buNone/>
              <a:defRPr sz="2000"/>
            </a:lvl1pPr>
          </a:lstStyle>
          <a:p>
            <a:pPr lvl="0"/>
            <a:r>
              <a:rPr lang="en-US" dirty="0" smtClean="0"/>
              <a:t>Click to edit Master text styles</a:t>
            </a:r>
          </a:p>
        </p:txBody>
      </p:sp>
      <p:sp>
        <p:nvSpPr>
          <p:cNvPr id="7" name="Slide Number Placeholder 4"/>
          <p:cNvSpPr>
            <a:spLocks noGrp="1"/>
          </p:cNvSpPr>
          <p:nvPr>
            <p:ph type="sldNum" sz="quarter" idx="10"/>
          </p:nvPr>
        </p:nvSpPr>
        <p:spPr>
          <a:xfrm>
            <a:off x="8437626" y="6342212"/>
            <a:ext cx="381000" cy="244475"/>
          </a:xfrm>
        </p:spPr>
        <p:txBody>
          <a:bodyPr/>
          <a:lstStyle/>
          <a:p>
            <a:fld id="{485C39CC-EE39-D443-B36F-C90C146C8057}" type="slidenum">
              <a:rPr lang="en-US" smtClean="0"/>
              <a:pPr/>
              <a:t>‹#›</a:t>
            </a:fld>
            <a:endParaRPr lang="en-US" dirty="0"/>
          </a:p>
        </p:txBody>
      </p:sp>
      <p:cxnSp>
        <p:nvCxnSpPr>
          <p:cNvPr id="8" name="Straight Connector 7"/>
          <p:cNvCxnSpPr/>
          <p:nvPr userDrawn="1"/>
        </p:nvCxnSpPr>
        <p:spPr>
          <a:xfrm>
            <a:off x="323850" y="6148388"/>
            <a:ext cx="849477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453" y="6245225"/>
            <a:ext cx="1061426" cy="336550"/>
          </a:xfrm>
          <a:prstGeom prst="rect">
            <a:avLst/>
          </a:prstGeom>
        </p:spPr>
      </p:pic>
      <p:cxnSp>
        <p:nvCxnSpPr>
          <p:cNvPr id="12" name="Straight Connector 11"/>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323850" y="1600200"/>
            <a:ext cx="4113212" cy="4422775"/>
          </a:xfrm>
        </p:spPr>
        <p:txBody>
          <a:bodyPr lIns="0" tIns="0" rIns="91440" bIns="0"/>
          <a:lstStyle>
            <a:lvl1pPr marL="227013" indent="-227013">
              <a:buClr>
                <a:schemeClr val="accent1"/>
              </a:buClr>
              <a:defRPr>
                <a:solidFill>
                  <a:schemeClr val="tx1"/>
                </a:solidFill>
              </a:defRPr>
            </a:lvl1pPr>
            <a:lvl2pPr marL="457200" indent="-228600">
              <a:spcBef>
                <a:spcPts val="600"/>
              </a:spcBef>
              <a:spcAft>
                <a:spcPts val="0"/>
              </a:spcAft>
              <a:buClr>
                <a:schemeClr val="accent1"/>
              </a:buClr>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2"/>
          </p:nvPr>
        </p:nvSpPr>
        <p:spPr>
          <a:xfrm>
            <a:off x="4705414" y="1600200"/>
            <a:ext cx="4113212" cy="4422775"/>
          </a:xfrm>
        </p:spPr>
        <p:txBody>
          <a:bodyPr lIns="0" tIns="0" rIns="91440" bIns="0"/>
          <a:lstStyle>
            <a:lvl1pPr marL="227013" indent="-227013">
              <a:buClr>
                <a:schemeClr val="accent1"/>
              </a:buClr>
              <a:defRPr>
                <a:solidFill>
                  <a:schemeClr val="tx1"/>
                </a:solidFill>
              </a:defRPr>
            </a:lvl1pPr>
            <a:lvl2pPr marL="457200" indent="-228600">
              <a:spcBef>
                <a:spcPts val="600"/>
              </a:spcBef>
              <a:spcAft>
                <a:spcPts val="0"/>
              </a:spcAft>
              <a:buClr>
                <a:schemeClr val="accent1"/>
              </a:buClr>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90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6" name="Title Placeholder 2"/>
          <p:cNvSpPr>
            <a:spLocks noGrp="1" noChangeArrowheads="1"/>
          </p:cNvSpPr>
          <p:nvPr>
            <p:ph type="title"/>
          </p:nvPr>
        </p:nvSpPr>
        <p:spPr bwMode="gray">
          <a:xfrm>
            <a:off x="454025" y="311294"/>
            <a:ext cx="8232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b="0"/>
            </a:lvl1pPr>
          </a:lstStyle>
          <a:p>
            <a:pPr lvl="0"/>
            <a:r>
              <a:rPr lang="en-US" noProof="0" smtClean="0"/>
              <a:t>Click to edit Master title style</a:t>
            </a:r>
            <a:endParaRPr lang="en-US" noProof="0" dirty="0" smtClean="0"/>
          </a:p>
        </p:txBody>
      </p:sp>
      <p:sp>
        <p:nvSpPr>
          <p:cNvPr id="7" name="Slide Number Placeholder 1"/>
          <p:cNvSpPr txBox="1">
            <a:spLocks/>
          </p:cNvSpPr>
          <p:nvPr userDrawn="1">
            <p:custDataLst>
              <p:tags r:id="rId1"/>
            </p:custDataLst>
          </p:nvPr>
        </p:nvSpPr>
        <p:spPr bwMode="gray">
          <a:xfrm>
            <a:off x="8473791" y="6574076"/>
            <a:ext cx="213009" cy="155496"/>
          </a:xfrm>
          <a:prstGeom prst="rect">
            <a:avLst/>
          </a:prstGeom>
        </p:spPr>
        <p:txBody>
          <a:bodyPr vert="horz" wrap="none" lIns="0" tIns="0" rIns="0" bIns="0" rtlCol="0" anchor="ctr">
            <a:noAutofit/>
          </a:bodyPr>
          <a:lstStyle>
            <a:defPPr>
              <a:defRPr lang="en-US"/>
            </a:defPPr>
            <a:lvl1pPr algn="l" rtl="0" fontAlgn="base">
              <a:spcBef>
                <a:spcPct val="0"/>
              </a:spcBef>
              <a:spcAft>
                <a:spcPct val="0"/>
              </a:spcAft>
              <a:defRPr lang="en-US" sz="1000" kern="1200" baseline="0" smtClean="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r" defTabSz="457200"/>
            <a:fld id="{42C328C1-A84F-4A39-A664-DBA00541A8C6}" type="slidenum">
              <a:rPr>
                <a:solidFill>
                  <a:srgbClr val="000000"/>
                </a:solidFill>
              </a:rPr>
              <a:pPr algn="r" defTabSz="457200"/>
              <a:t>‹#›</a:t>
            </a:fld>
            <a:endParaRPr dirty="0">
              <a:solidFill>
                <a:srgbClr val="000000"/>
              </a:solidFill>
            </a:endParaRPr>
          </a:p>
        </p:txBody>
      </p:sp>
      <p:pic>
        <p:nvPicPr>
          <p:cNvPr id="5" name="Picture 9"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7350" y="6483549"/>
            <a:ext cx="1062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90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General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347472" y="685800"/>
            <a:ext cx="5556250" cy="1839259"/>
          </a:xfrm>
        </p:spPr>
        <p:txBody>
          <a:bodyPr>
            <a:normAutofit/>
          </a:bodyPr>
          <a:lstStyle>
            <a:lvl1pPr algn="l" defTabSz="457200" rtl="0" eaLnBrk="1" latinLnBrk="0" hangingPunct="1">
              <a:lnSpc>
                <a:spcPct val="90000"/>
              </a:lnSpc>
              <a:spcBef>
                <a:spcPct val="0"/>
              </a:spcBef>
              <a:buNone/>
              <a:defRPr lang="en-US" sz="4000" kern="1200" dirty="0" smtClean="0">
                <a:solidFill>
                  <a:schemeClr val="bg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347472" y="2576980"/>
            <a:ext cx="5556250" cy="130922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347472" y="3886200"/>
            <a:ext cx="5536315" cy="1022350"/>
          </a:xfrm>
        </p:spPr>
        <p:txBody>
          <a:bodyPr>
            <a:normAutofit/>
          </a:bodyPr>
          <a:lstStyle>
            <a:lvl1pPr marL="0" indent="0">
              <a:spcBef>
                <a:spcPts val="0"/>
              </a:spcBef>
              <a:buNone/>
              <a:defRPr sz="1600">
                <a:solidFill>
                  <a:schemeClr val="accent4"/>
                </a:solidFill>
              </a:defRPr>
            </a:lvl1pPr>
          </a:lstStyle>
          <a:p>
            <a:pPr lvl="0"/>
            <a:r>
              <a:rPr lang="en-US" smtClean="0"/>
              <a:t>Click to edit Master text styles</a:t>
            </a:r>
          </a:p>
        </p:txBody>
      </p:sp>
      <p:sp>
        <p:nvSpPr>
          <p:cNvPr id="11"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334898323"/>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General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758952" y="2078657"/>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758952" y="3436469"/>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5739889" y="4548668"/>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11"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1261599886"/>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General 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1973281" y="3108199"/>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1973281" y="4827271"/>
            <a:ext cx="4424993" cy="850376"/>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7120057" y="4396297"/>
            <a:ext cx="1471119"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371694842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General 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760977" y="2862072"/>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760977" y="4581143"/>
            <a:ext cx="4424993" cy="1021797"/>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5830780" y="2751066"/>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247796945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General Titl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6873151" y="2725815"/>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758952" y="2863699"/>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758952" y="4221511"/>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027792287"/>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eneral Titl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760977" y="704251"/>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760977" y="2423323"/>
            <a:ext cx="4424993" cy="920394"/>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5815839" y="2321367"/>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1707055423"/>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Medicare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3565434" y="3511194"/>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760977" y="704251"/>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760977" y="2423323"/>
            <a:ext cx="4424993" cy="78903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62234638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eneral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758952" y="2078657"/>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758952" y="3436469"/>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5739889" y="4548668"/>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11"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3277035537"/>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edicare 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5573268" y="4523762"/>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2656405" y="2011304"/>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2656405" y="3369116"/>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94040179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Veterans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6932915" y="4493880"/>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2656405" y="2011304"/>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2656405" y="3369116"/>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391982817"/>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929210" y="851960"/>
            <a:ext cx="5336123" cy="587903"/>
          </a:xfrm>
        </p:spPr>
        <p:txBody>
          <a:bodyPr>
            <a:normAutofit/>
          </a:bodyPr>
          <a:lstStyle>
            <a:lvl1pPr algn="l" defTabSz="457200" rtl="0" eaLnBrk="1" latinLnBrk="0" hangingPunct="1">
              <a:lnSpc>
                <a:spcPct val="90000"/>
              </a:lnSpc>
              <a:spcBef>
                <a:spcPct val="0"/>
              </a:spcBef>
              <a:buNone/>
              <a:defRPr lang="en-US" sz="4000" b="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929210" y="1600200"/>
            <a:ext cx="5336123" cy="2646893"/>
          </a:xfrm>
        </p:spPr>
        <p:txBody>
          <a:bodyPr>
            <a:normAutofit/>
          </a:bodyPr>
          <a:lstStyle>
            <a:lvl1pPr marL="0" indent="0" algn="l" defTabSz="457200" rtl="0" eaLnBrk="1" latinLnBrk="0" hangingPunct="1">
              <a:lnSpc>
                <a:spcPct val="90000"/>
              </a:lnSpc>
              <a:spcBef>
                <a:spcPts val="0"/>
              </a:spcBef>
              <a:buFont typeface="Arial"/>
              <a:buNone/>
              <a:defRPr lang="en-US" sz="2600" kern="1200" dirty="0" smtClean="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
        <p:nvSpPr>
          <p:cNvPr id="6" name="Slide Number Placeholder 5"/>
          <p:cNvSpPr>
            <a:spLocks noGrp="1"/>
          </p:cNvSpPr>
          <p:nvPr>
            <p:ph type="sldNum" sz="quarter" idx="12"/>
          </p:nvPr>
        </p:nvSpPr>
        <p:spPr/>
        <p:txBody>
          <a:bodyPr/>
          <a:lstStyle/>
          <a:p>
            <a:fld id="{485C39CC-EE39-D443-B36F-C90C146C8057}" type="slidenum">
              <a:rPr lang="en-US" smtClean="0"/>
              <a:pPr/>
              <a:t>‹#›</a:t>
            </a:fld>
            <a:endParaRPr lang="en-US" dirty="0"/>
          </a:p>
        </p:txBody>
      </p:sp>
      <p:sp>
        <p:nvSpPr>
          <p:cNvPr id="11"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543713254"/>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psf\Host\Volumes\johbee\Documents\01_Freelance_Design\INTERBRAND\Humana\exports\template_fix_and_tutorial\slide_LifeBox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51095" y="338668"/>
            <a:ext cx="8241809" cy="11734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4963"/>
            <a:ext cx="8229600" cy="4422775"/>
          </a:xfrm>
        </p:spPr>
        <p:txBody>
          <a:bodyPr lIns="0" tIns="0" rIns="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43000" indent="-230188">
              <a:defRPr sz="1400"/>
            </a:lvl5pPr>
            <a:lvl6pPr marL="1143000" indent="-228600">
              <a:spcBef>
                <a:spcPts val="960"/>
              </a:spcBef>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a:xfrm>
            <a:off x="457200" y="6617370"/>
            <a:ext cx="4114799"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a:xfrm>
            <a:off x="812800" y="338668"/>
            <a:ext cx="7873999" cy="1003115"/>
          </a:xfrm>
        </p:spPr>
        <p:txBody>
          <a:bodyPr anchor="ctr" anchorCtr="0"/>
          <a:lstStyle>
            <a:lvl1pPr>
              <a:defRPr b="0">
                <a:solidFill>
                  <a:schemeClr val="tx2"/>
                </a:solidFill>
              </a:defRPr>
            </a:lvl1p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a:xfrm>
            <a:off x="5486400" y="6338276"/>
            <a:ext cx="2819400" cy="243922"/>
          </a:xfrm>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1778168720"/>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pic>
        <p:nvPicPr>
          <p:cNvPr id="1027" name="Picture 3" descr="\\psf\Host\Volumes\johbee\Documents\01_Freelance_Design\INTERBRAND\Humana\exports\template_fix_and_tutorial\slide_LifeBox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51095" y="338668"/>
            <a:ext cx="8241809" cy="11734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a:xfrm>
            <a:off x="812800" y="338668"/>
            <a:ext cx="7873999" cy="1003115"/>
          </a:xfrm>
        </p:spPr>
        <p:txBody>
          <a:bodyPr anchor="ctr" anchorCtr="0"/>
          <a:lstStyle>
            <a:lvl1pPr>
              <a:defRPr b="0">
                <a:solidFill>
                  <a:schemeClr val="tx2"/>
                </a:solidFill>
              </a:defRPr>
            </a:lvl1p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12" name="Content Placeholder 2"/>
          <p:cNvSpPr>
            <a:spLocks noGrp="1"/>
          </p:cNvSpPr>
          <p:nvPr>
            <p:ph idx="12"/>
          </p:nvPr>
        </p:nvSpPr>
        <p:spPr>
          <a:xfrm>
            <a:off x="4568826"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3"/>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2030135682"/>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referred Title Only">
    <p:spTree>
      <p:nvGrpSpPr>
        <p:cNvPr id="1" name=""/>
        <p:cNvGrpSpPr/>
        <p:nvPr/>
      </p:nvGrpSpPr>
      <p:grpSpPr>
        <a:xfrm>
          <a:off x="0" y="0"/>
          <a:ext cx="0" cy="0"/>
          <a:chOff x="0" y="0"/>
          <a:chExt cx="0" cy="0"/>
        </a:xfrm>
      </p:grpSpPr>
      <p:pic>
        <p:nvPicPr>
          <p:cNvPr id="1027" name="Picture 3" descr="\\psf\Host\Volumes\johbee\Documents\01_Freelance_Design\INTERBRAND\Humana\exports\template_fix_and_tutorial\slide_LifeBox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51095" y="338668"/>
            <a:ext cx="8241809" cy="117348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a:xfrm>
            <a:off x="812800" y="338668"/>
            <a:ext cx="7873999" cy="1003115"/>
          </a:xfrm>
        </p:spPr>
        <p:txBody>
          <a:bodyPr anchor="ctr" anchorCtr="0"/>
          <a:lstStyle>
            <a:lvl1pPr>
              <a:defRPr b="0">
                <a:solidFill>
                  <a:schemeClr val="tx2"/>
                </a:solidFill>
              </a:defRPr>
            </a:lvl1p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2494574432"/>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lternat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476750"/>
          </a:xfrm>
        </p:spPr>
        <p:txBody>
          <a:bodyPr lIns="0" tIns="0" rIns="0" bIns="0"/>
          <a:lstStyle>
            <a:lvl2pPr marL="460375" indent="-231775">
              <a:spcBef>
                <a:spcPts val="0"/>
              </a:spcBef>
              <a:spcAft>
                <a:spcPts val="1000"/>
              </a:spcAft>
              <a:buFont typeface="BentonSansF Book" pitchFamily="50" charset="0"/>
              <a:buChar char="–"/>
              <a:defRPr/>
            </a:lvl2pPr>
            <a:lvl3pPr marL="687388" indent="-228600">
              <a:spcBef>
                <a:spcPts val="0"/>
              </a:spcBef>
              <a:spcAft>
                <a:spcPts val="800"/>
              </a:spcAft>
              <a:buFont typeface="Arial" pitchFamily="34" charset="0"/>
              <a:buChar char="•"/>
              <a:tabLst/>
              <a:defRPr/>
            </a:lvl3pPr>
            <a:lvl4pPr marL="909638" indent="-228600">
              <a:spcBef>
                <a:spcPts val="0"/>
              </a:spcBef>
              <a:spcAft>
                <a:spcPts val="600"/>
              </a:spcAft>
              <a:buFont typeface="BentonSansF Book" pitchFamily="50" charset="0"/>
              <a:buChar char="–"/>
              <a:defRPr/>
            </a:lvl4pPr>
            <a:lvl6pPr marL="1143000" indent="-228600">
              <a:spcBef>
                <a:spcPts val="0"/>
              </a:spcBef>
              <a:spcAft>
                <a:spcPts val="400"/>
              </a:spcAft>
              <a:buClr>
                <a:schemeClr val="bg2"/>
              </a:buClr>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p:txBody>
          <a:body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638428516"/>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lternate Title and 2 Content">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485C39CC-EE39-D443-B36F-C90C146C8057}" type="slidenum">
              <a:rPr lang="en-US" smtClean="0"/>
              <a:pPr/>
              <a:t>‹#›</a:t>
            </a:fld>
            <a:endParaRPr lang="en-US" dirty="0"/>
          </a:p>
        </p:txBody>
      </p:sp>
      <p:sp>
        <p:nvSpPr>
          <p:cNvPr id="9" name="Footer Placeholder 8"/>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cxnSp>
        <p:nvCxnSpPr>
          <p:cNvPr id="12" name="Straight Connector 11"/>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14" name="Content Placeholder 2"/>
          <p:cNvSpPr>
            <a:spLocks noGrp="1"/>
          </p:cNvSpPr>
          <p:nvPr>
            <p:ph idx="1"/>
          </p:nvPr>
        </p:nvSpPr>
        <p:spPr>
          <a:xfrm>
            <a:off x="457200"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2"/>
          <p:cNvSpPr>
            <a:spLocks noGrp="1"/>
          </p:cNvSpPr>
          <p:nvPr>
            <p:ph idx="12"/>
          </p:nvPr>
        </p:nvSpPr>
        <p:spPr>
          <a:xfrm>
            <a:off x="4568826"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3"/>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4144823116"/>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lternate 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85C39CC-EE39-D443-B36F-C90C146C8057}" type="slidenum">
              <a:rPr lang="en-US" smtClean="0"/>
              <a:pPr/>
              <a:t>‹#›</a:t>
            </a:fld>
            <a:endParaRPr lang="en-US" dirty="0"/>
          </a:p>
        </p:txBody>
      </p:sp>
      <p:sp>
        <p:nvSpPr>
          <p:cNvPr id="7" name="Footer Placeholder 6"/>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55591175"/>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485C39CC-EE39-D443-B36F-C90C146C8057}" type="slidenum">
              <a:rPr lang="en-US" smtClean="0"/>
              <a:pPr/>
              <a:t>‹#›</a:t>
            </a:fld>
            <a:endParaRPr lang="en-US" dirty="0"/>
          </a:p>
        </p:txBody>
      </p:sp>
      <p:sp>
        <p:nvSpPr>
          <p:cNvPr id="6" name="Footer Placeholder 5"/>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cxnSp>
        <p:nvCxnSpPr>
          <p:cNvPr id="8" name="Straight Connector 7"/>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25672087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al 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1973281" y="3108199"/>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1973281" y="4827271"/>
            <a:ext cx="4424993" cy="850376"/>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7120057" y="4396297"/>
            <a:ext cx="1471119"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2802956542"/>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New ESC Slide 2">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chor="ctr" anchorCtr="0">
            <a:noAutofit/>
          </a:bodyPr>
          <a:lstStyle>
            <a:lvl1pPr>
              <a:lnSpc>
                <a:spcPct val="100000"/>
              </a:lnSpc>
              <a:defRPr/>
            </a:lvl1pPr>
          </a:lstStyle>
          <a:p>
            <a:endParaRPr lang="de-DE" dirty="0"/>
          </a:p>
        </p:txBody>
      </p:sp>
      <p:sp>
        <p:nvSpPr>
          <p:cNvPr id="9" name="Textplatzhalter 7"/>
          <p:cNvSpPr>
            <a:spLocks noGrp="1"/>
          </p:cNvSpPr>
          <p:nvPr>
            <p:ph type="body" sz="quarter" idx="13"/>
          </p:nvPr>
        </p:nvSpPr>
        <p:spPr>
          <a:xfrm>
            <a:off x="323850" y="854994"/>
            <a:ext cx="8496300" cy="336244"/>
          </a:xfrm>
        </p:spPr>
        <p:txBody>
          <a:bodyPr lIns="0" tIns="0" rIns="0" bIns="0" anchor="t" anchorCtr="0">
            <a:noAutofit/>
          </a:bodyPr>
          <a:lstStyle>
            <a:lvl1pPr marL="0" indent="0">
              <a:spcAft>
                <a:spcPts val="600"/>
              </a:spcAft>
              <a:buNone/>
              <a:defRPr sz="2000"/>
            </a:lvl1pPr>
          </a:lstStyle>
          <a:p>
            <a:pPr lvl="0"/>
            <a:r>
              <a:rPr lang="en-US" dirty="0" smtClean="0"/>
              <a:t>Click to edit Master text styles</a:t>
            </a:r>
          </a:p>
        </p:txBody>
      </p:sp>
      <p:sp>
        <p:nvSpPr>
          <p:cNvPr id="7" name="Slide Number Placeholder 4"/>
          <p:cNvSpPr>
            <a:spLocks noGrp="1"/>
          </p:cNvSpPr>
          <p:nvPr>
            <p:ph type="sldNum" sz="quarter" idx="10"/>
          </p:nvPr>
        </p:nvSpPr>
        <p:spPr>
          <a:xfrm>
            <a:off x="8437626" y="6342212"/>
            <a:ext cx="381000" cy="244475"/>
          </a:xfrm>
        </p:spPr>
        <p:txBody>
          <a:bodyPr/>
          <a:lstStyle/>
          <a:p>
            <a:fld id="{485C39CC-EE39-D443-B36F-C90C146C8057}" type="slidenum">
              <a:rPr lang="en-US" smtClean="0"/>
              <a:pPr/>
              <a:t>‹#›</a:t>
            </a:fld>
            <a:endParaRPr lang="en-US" dirty="0"/>
          </a:p>
        </p:txBody>
      </p:sp>
      <p:cxnSp>
        <p:nvCxnSpPr>
          <p:cNvPr id="8" name="Straight Connector 7"/>
          <p:cNvCxnSpPr/>
          <p:nvPr userDrawn="1"/>
        </p:nvCxnSpPr>
        <p:spPr>
          <a:xfrm>
            <a:off x="323850" y="6148388"/>
            <a:ext cx="849477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453" y="6245225"/>
            <a:ext cx="1061426" cy="336550"/>
          </a:xfrm>
          <a:prstGeom prst="rect">
            <a:avLst/>
          </a:prstGeom>
        </p:spPr>
      </p:pic>
      <p:cxnSp>
        <p:nvCxnSpPr>
          <p:cNvPr id="12" name="Straight Connector 11"/>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323850" y="1600200"/>
            <a:ext cx="4113212" cy="4422775"/>
          </a:xfrm>
        </p:spPr>
        <p:txBody>
          <a:bodyPr lIns="0" tIns="0" rIns="91440" bIns="0"/>
          <a:lstStyle>
            <a:lvl1pPr marL="227013" indent="-227013">
              <a:buClr>
                <a:schemeClr val="accent1"/>
              </a:buClr>
              <a:defRPr>
                <a:solidFill>
                  <a:schemeClr val="tx1"/>
                </a:solidFill>
              </a:defRPr>
            </a:lvl1pPr>
            <a:lvl2pPr marL="457200" indent="-228600">
              <a:spcBef>
                <a:spcPts val="600"/>
              </a:spcBef>
              <a:spcAft>
                <a:spcPts val="0"/>
              </a:spcAft>
              <a:buClr>
                <a:schemeClr val="accent1"/>
              </a:buClr>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2"/>
          </p:nvPr>
        </p:nvSpPr>
        <p:spPr>
          <a:xfrm>
            <a:off x="4705414" y="1600200"/>
            <a:ext cx="4113212" cy="4422775"/>
          </a:xfrm>
        </p:spPr>
        <p:txBody>
          <a:bodyPr lIns="0" tIns="0" rIns="91440" bIns="0"/>
          <a:lstStyle>
            <a:lvl1pPr marL="227013" indent="-227013">
              <a:buClr>
                <a:schemeClr val="accent1"/>
              </a:buClr>
              <a:defRPr>
                <a:solidFill>
                  <a:schemeClr val="tx1"/>
                </a:solidFill>
              </a:defRPr>
            </a:lvl1pPr>
            <a:lvl2pPr marL="457200" indent="-228600">
              <a:spcBef>
                <a:spcPts val="600"/>
              </a:spcBef>
              <a:spcAft>
                <a:spcPts val="0"/>
              </a:spcAft>
              <a:buClr>
                <a:schemeClr val="accent1"/>
              </a:buClr>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5240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al 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760977" y="2862072"/>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760977" y="4581143"/>
            <a:ext cx="4424993" cy="1021797"/>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5830780" y="2751066"/>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22290084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al Titl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6873151" y="2725815"/>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758952" y="2863699"/>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758952" y="4221511"/>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79036568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al Titl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760977" y="704251"/>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760977" y="2423323"/>
            <a:ext cx="4424993" cy="920394"/>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5815839" y="2321367"/>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293147740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dicare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3565434" y="3511194"/>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760977" y="704251"/>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760977" y="2423323"/>
            <a:ext cx="4424993" cy="78903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29154574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dicare 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5573268" y="4523762"/>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2656405" y="2011304"/>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2656405" y="3369116"/>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7566952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76B1B-3A65-4429-82BB-5564F5755749}"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517E6-7BD5-44FA-BDCD-409D1CC22508}" type="slidenum">
              <a:rPr lang="en-US" smtClean="0"/>
              <a:t>‹#›</a:t>
            </a:fld>
            <a:endParaRPr lang="en-US"/>
          </a:p>
        </p:txBody>
      </p:sp>
    </p:spTree>
    <p:extLst>
      <p:ext uri="{BB962C8B-B14F-4D97-AF65-F5344CB8AC3E}">
        <p14:creationId xmlns:p14="http://schemas.microsoft.com/office/powerpoint/2010/main" val="1454532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terans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6932915" y="4493880"/>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2656405" y="2011304"/>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2656405" y="3369116"/>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1402484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929210" y="851960"/>
            <a:ext cx="5336123" cy="587903"/>
          </a:xfrm>
        </p:spPr>
        <p:txBody>
          <a:bodyPr>
            <a:normAutofit/>
          </a:bodyPr>
          <a:lstStyle>
            <a:lvl1pPr algn="l" defTabSz="457200" rtl="0" eaLnBrk="1" latinLnBrk="0" hangingPunct="1">
              <a:lnSpc>
                <a:spcPct val="90000"/>
              </a:lnSpc>
              <a:spcBef>
                <a:spcPct val="0"/>
              </a:spcBef>
              <a:buNone/>
              <a:defRPr lang="en-US" sz="4000" b="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929210" y="1600200"/>
            <a:ext cx="5336123" cy="2646893"/>
          </a:xfrm>
        </p:spPr>
        <p:txBody>
          <a:bodyPr>
            <a:normAutofit/>
          </a:bodyPr>
          <a:lstStyle>
            <a:lvl1pPr marL="0" indent="0" algn="l" defTabSz="457200" rtl="0" eaLnBrk="1" latinLnBrk="0" hangingPunct="1">
              <a:lnSpc>
                <a:spcPct val="90000"/>
              </a:lnSpc>
              <a:spcBef>
                <a:spcPts val="0"/>
              </a:spcBef>
              <a:buFont typeface="Arial"/>
              <a:buNone/>
              <a:defRPr lang="en-US" sz="2600" kern="1200" dirty="0" smtClean="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
        <p:nvSpPr>
          <p:cNvPr id="6" name="Slide Number Placeholder 5"/>
          <p:cNvSpPr>
            <a:spLocks noGrp="1"/>
          </p:cNvSpPr>
          <p:nvPr>
            <p:ph type="sldNum" sz="quarter" idx="12"/>
          </p:nvPr>
        </p:nvSpPr>
        <p:spPr/>
        <p:txBody>
          <a:bodyPr/>
          <a:lstStyle/>
          <a:p>
            <a:fld id="{485C39CC-EE39-D443-B36F-C90C146C8057}" type="slidenum">
              <a:rPr lang="en-US" smtClean="0"/>
              <a:pPr/>
              <a:t>‹#›</a:t>
            </a:fld>
            <a:endParaRPr lang="en-US" dirty="0"/>
          </a:p>
        </p:txBody>
      </p:sp>
      <p:sp>
        <p:nvSpPr>
          <p:cNvPr id="11"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137778847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psf\Host\Volumes\johbee\Documents\01_Freelance_Design\INTERBRAND\Humana\exports\template_fix_and_tutorial\slide_LifeBox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51095" y="338668"/>
            <a:ext cx="8241809" cy="11734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4963"/>
            <a:ext cx="8229600" cy="4422775"/>
          </a:xfrm>
        </p:spPr>
        <p:txBody>
          <a:bodyPr lIns="0" tIns="0" rIns="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43000" indent="-230188">
              <a:defRPr sz="1400"/>
            </a:lvl5pPr>
            <a:lvl6pPr marL="1143000" indent="-228600">
              <a:spcBef>
                <a:spcPts val="960"/>
              </a:spcBef>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a:xfrm>
            <a:off x="457200" y="6617370"/>
            <a:ext cx="4114799"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a:xfrm>
            <a:off x="812800" y="338668"/>
            <a:ext cx="7873999" cy="1003115"/>
          </a:xfrm>
        </p:spPr>
        <p:txBody>
          <a:bodyPr anchor="ctr" anchorCtr="0"/>
          <a:lstStyle>
            <a:lvl1pPr>
              <a:defRPr b="0">
                <a:solidFill>
                  <a:schemeClr val="tx2"/>
                </a:solidFill>
              </a:defRPr>
            </a:lvl1p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a:xfrm>
            <a:off x="5486400" y="6338276"/>
            <a:ext cx="2819400" cy="243922"/>
          </a:xfrm>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255324915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pic>
        <p:nvPicPr>
          <p:cNvPr id="1027" name="Picture 3" descr="\\psf\Host\Volumes\johbee\Documents\01_Freelance_Design\INTERBRAND\Humana\exports\template_fix_and_tutorial\slide_LifeBox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51095" y="338668"/>
            <a:ext cx="8241809" cy="11734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a:xfrm>
            <a:off x="812800" y="338668"/>
            <a:ext cx="7873999" cy="1003115"/>
          </a:xfrm>
        </p:spPr>
        <p:txBody>
          <a:bodyPr anchor="ctr" anchorCtr="0"/>
          <a:lstStyle>
            <a:lvl1pPr>
              <a:defRPr b="0">
                <a:solidFill>
                  <a:schemeClr val="tx2"/>
                </a:solidFill>
              </a:defRPr>
            </a:lvl1p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12" name="Content Placeholder 2"/>
          <p:cNvSpPr>
            <a:spLocks noGrp="1"/>
          </p:cNvSpPr>
          <p:nvPr>
            <p:ph idx="12"/>
          </p:nvPr>
        </p:nvSpPr>
        <p:spPr>
          <a:xfrm>
            <a:off x="4568826"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3"/>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353422203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ferred Title Only">
    <p:spTree>
      <p:nvGrpSpPr>
        <p:cNvPr id="1" name=""/>
        <p:cNvGrpSpPr/>
        <p:nvPr/>
      </p:nvGrpSpPr>
      <p:grpSpPr>
        <a:xfrm>
          <a:off x="0" y="0"/>
          <a:ext cx="0" cy="0"/>
          <a:chOff x="0" y="0"/>
          <a:chExt cx="0" cy="0"/>
        </a:xfrm>
      </p:grpSpPr>
      <p:pic>
        <p:nvPicPr>
          <p:cNvPr id="1027" name="Picture 3" descr="\\psf\Host\Volumes\johbee\Documents\01_Freelance_Design\INTERBRAND\Humana\exports\template_fix_and_tutorial\slide_LifeBox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51095" y="338668"/>
            <a:ext cx="8241809" cy="117348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a:xfrm>
            <a:off x="812800" y="338668"/>
            <a:ext cx="7873999" cy="1003115"/>
          </a:xfrm>
        </p:spPr>
        <p:txBody>
          <a:bodyPr anchor="ctr" anchorCtr="0"/>
          <a:lstStyle>
            <a:lvl1pPr>
              <a:defRPr b="0">
                <a:solidFill>
                  <a:schemeClr val="tx2"/>
                </a:solidFill>
              </a:defRPr>
            </a:lvl1p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122479880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ternat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476750"/>
          </a:xfrm>
        </p:spPr>
        <p:txBody>
          <a:bodyPr lIns="0" tIns="0" rIns="0" bIns="0"/>
          <a:lstStyle>
            <a:lvl2pPr marL="460375" indent="-231775">
              <a:spcBef>
                <a:spcPts val="0"/>
              </a:spcBef>
              <a:spcAft>
                <a:spcPts val="1000"/>
              </a:spcAft>
              <a:buFont typeface="BentonSansF Book" pitchFamily="50" charset="0"/>
              <a:buChar char="–"/>
              <a:defRPr/>
            </a:lvl2pPr>
            <a:lvl3pPr marL="687388" indent="-228600">
              <a:spcBef>
                <a:spcPts val="0"/>
              </a:spcBef>
              <a:spcAft>
                <a:spcPts val="800"/>
              </a:spcAft>
              <a:buFont typeface="Arial" pitchFamily="34" charset="0"/>
              <a:buChar char="•"/>
              <a:tabLst/>
              <a:defRPr/>
            </a:lvl3pPr>
            <a:lvl4pPr marL="909638" indent="-228600">
              <a:spcBef>
                <a:spcPts val="0"/>
              </a:spcBef>
              <a:spcAft>
                <a:spcPts val="600"/>
              </a:spcAft>
              <a:buFont typeface="BentonSansF Book" pitchFamily="50" charset="0"/>
              <a:buChar char="–"/>
              <a:defRPr/>
            </a:lvl4pPr>
            <a:lvl6pPr marL="1143000" indent="-228600">
              <a:spcBef>
                <a:spcPts val="0"/>
              </a:spcBef>
              <a:spcAft>
                <a:spcPts val="400"/>
              </a:spcAft>
              <a:buClr>
                <a:schemeClr val="bg2"/>
              </a:buClr>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p:txBody>
          <a:body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362081160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lternate Title and 2 Content">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485C39CC-EE39-D443-B36F-C90C146C8057}" type="slidenum">
              <a:rPr lang="en-US" smtClean="0"/>
              <a:pPr/>
              <a:t>‹#›</a:t>
            </a:fld>
            <a:endParaRPr lang="en-US" dirty="0"/>
          </a:p>
        </p:txBody>
      </p:sp>
      <p:sp>
        <p:nvSpPr>
          <p:cNvPr id="9" name="Footer Placeholder 8"/>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cxnSp>
        <p:nvCxnSpPr>
          <p:cNvPr id="12" name="Straight Connector 11"/>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14" name="Content Placeholder 2"/>
          <p:cNvSpPr>
            <a:spLocks noGrp="1"/>
          </p:cNvSpPr>
          <p:nvPr>
            <p:ph idx="1"/>
          </p:nvPr>
        </p:nvSpPr>
        <p:spPr>
          <a:xfrm>
            <a:off x="457200"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2"/>
          <p:cNvSpPr>
            <a:spLocks noGrp="1"/>
          </p:cNvSpPr>
          <p:nvPr>
            <p:ph idx="12"/>
          </p:nvPr>
        </p:nvSpPr>
        <p:spPr>
          <a:xfrm>
            <a:off x="4568826"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3"/>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365362430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ternate 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85C39CC-EE39-D443-B36F-C90C146C8057}" type="slidenum">
              <a:rPr lang="en-US" smtClean="0"/>
              <a:pPr/>
              <a:t>‹#›</a:t>
            </a:fld>
            <a:endParaRPr lang="en-US" dirty="0"/>
          </a:p>
        </p:txBody>
      </p:sp>
      <p:sp>
        <p:nvSpPr>
          <p:cNvPr id="7" name="Footer Placeholder 6"/>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108437013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485C39CC-EE39-D443-B36F-C90C146C8057}" type="slidenum">
              <a:rPr lang="en-US" smtClean="0"/>
              <a:pPr/>
              <a:t>‹#›</a:t>
            </a:fld>
            <a:endParaRPr lang="en-US" dirty="0"/>
          </a:p>
        </p:txBody>
      </p:sp>
      <p:sp>
        <p:nvSpPr>
          <p:cNvPr id="6" name="Footer Placeholder 5"/>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cxnSp>
        <p:nvCxnSpPr>
          <p:cNvPr id="8" name="Straight Connector 7"/>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169983573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82" t="123" r="11983" b="1097"/>
          <a:stretch/>
        </p:blipFill>
        <p:spPr>
          <a:xfrm>
            <a:off x="0" y="0"/>
            <a:ext cx="9144000" cy="6858000"/>
          </a:xfrm>
          <a:prstGeom prst="rect">
            <a:avLst/>
          </a:prstGeom>
        </p:spPr>
      </p:pic>
      <p:sp>
        <p:nvSpPr>
          <p:cNvPr id="8" name="Rectangle 7"/>
          <p:cNvSpPr/>
          <p:nvPr userDrawn="1"/>
        </p:nvSpPr>
        <p:spPr>
          <a:xfrm>
            <a:off x="0" y="0"/>
            <a:ext cx="9144000" cy="6858000"/>
          </a:xfrm>
          <a:prstGeom prst="rect">
            <a:avLst/>
          </a:prstGeom>
          <a:solidFill>
            <a:schemeClr val="tx1">
              <a:lumMod val="75000"/>
              <a:lumOff val="25000"/>
              <a:alpha val="6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a:solidFill>
                <a:prstClr val="white"/>
              </a:solidFill>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60054" y="3954404"/>
            <a:ext cx="3823893" cy="998596"/>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8600" y="6324600"/>
            <a:ext cx="1862130" cy="362476"/>
          </a:xfrm>
          <a:prstGeom prst="rect">
            <a:avLst/>
          </a:prstGeom>
        </p:spPr>
      </p:pic>
      <p:sp>
        <p:nvSpPr>
          <p:cNvPr id="2" name="Title 1"/>
          <p:cNvSpPr>
            <a:spLocks noGrp="1"/>
          </p:cNvSpPr>
          <p:nvPr>
            <p:ph type="ctrTitle"/>
          </p:nvPr>
        </p:nvSpPr>
        <p:spPr>
          <a:xfrm>
            <a:off x="740565" y="2098082"/>
            <a:ext cx="7662870" cy="1178518"/>
          </a:xfrm>
        </p:spPr>
        <p:txBody>
          <a:bodyPr/>
          <a:lstStyle>
            <a:lvl1pPr>
              <a:defRPr lang="en-US" sz="6000" b="1" kern="1200" dirty="0" smtClean="0">
                <a:solidFill>
                  <a:schemeClr val="bg1"/>
                </a:solidFill>
                <a:effectLst>
                  <a:outerShdw blurRad="38100" dist="38100" dir="2700000" algn="tl">
                    <a:srgbClr val="000000">
                      <a:alpha val="43137"/>
                    </a:srgbClr>
                  </a:outerShdw>
                </a:effectLst>
                <a:latin typeface="FS Humana" panose="02000506040000020004" pitchFamily="2" charset="0"/>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276600"/>
            <a:ext cx="7696200" cy="677804"/>
          </a:xfrm>
        </p:spPr>
        <p:txBody>
          <a:bodyPr/>
          <a:lstStyle>
            <a:lvl1pPr marL="0" indent="0" algn="ctr">
              <a:buNone/>
              <a:defRPr lang="en-US" sz="4000" kern="1200" dirty="0" smtClean="0">
                <a:solidFill>
                  <a:schemeClr val="bg1">
                    <a:lumMod val="95000"/>
                  </a:schemeClr>
                </a:solidFill>
                <a:effectLst>
                  <a:outerShdw blurRad="38100" dist="38100" dir="2700000" algn="tl">
                    <a:srgbClr val="000000">
                      <a:alpha val="43137"/>
                    </a:srgbClr>
                  </a:outerShdw>
                </a:effectLst>
                <a:latin typeface="FS Humana" panose="02000506040000020004" pitchFamily="2"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CC35508E-AE7D-473D-B277-C69902F67D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9063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976B1B-3A65-4429-82BB-5564F5755749}" type="datetimeFigureOut">
              <a:rPr lang="en-US" smtClean="0"/>
              <a:t>10/10/2017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517E6-7BD5-44FA-BDCD-409D1CC22508}" type="slidenum">
              <a:rPr lang="en-US" smtClean="0"/>
              <a:t>‹#›</a:t>
            </a:fld>
            <a:endParaRPr lang="en-US"/>
          </a:p>
        </p:txBody>
      </p:sp>
    </p:spTree>
    <p:extLst>
      <p:ext uri="{BB962C8B-B14F-4D97-AF65-F5344CB8AC3E}">
        <p14:creationId xmlns:p14="http://schemas.microsoft.com/office/powerpoint/2010/main" val="824522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84050" y="1261872"/>
            <a:ext cx="8385048" cy="5184648"/>
          </a:xfrm>
        </p:spPr>
        <p:txBody>
          <a:bodyPr/>
          <a:lstStyle>
            <a:lvl1pPr marL="0" indent="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4832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6874993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6" name="Title Placeholder 2"/>
          <p:cNvSpPr>
            <a:spLocks noGrp="1" noChangeArrowheads="1"/>
          </p:cNvSpPr>
          <p:nvPr>
            <p:ph type="title"/>
          </p:nvPr>
        </p:nvSpPr>
        <p:spPr bwMode="gray">
          <a:xfrm>
            <a:off x="454025" y="311294"/>
            <a:ext cx="8232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b="0"/>
            </a:lvl1pPr>
          </a:lstStyle>
          <a:p>
            <a:pPr lvl="0"/>
            <a:r>
              <a:rPr lang="en-US" noProof="0" smtClean="0"/>
              <a:t>Click to edit Master title style</a:t>
            </a:r>
            <a:endParaRPr lang="en-US" noProof="0" dirty="0" smtClean="0"/>
          </a:p>
        </p:txBody>
      </p:sp>
      <p:sp>
        <p:nvSpPr>
          <p:cNvPr id="4" name="Text Placeholder 5"/>
          <p:cNvSpPr>
            <a:spLocks noGrp="1"/>
          </p:cNvSpPr>
          <p:nvPr>
            <p:ph type="body" sz="quarter" idx="13"/>
          </p:nvPr>
        </p:nvSpPr>
        <p:spPr>
          <a:xfrm>
            <a:off x="1435391" y="6448756"/>
            <a:ext cx="6943066" cy="307777"/>
          </a:xfrm>
        </p:spPr>
        <p:txBody>
          <a:bodyPr/>
          <a:lstStyle>
            <a:lvl1pPr>
              <a:spcBef>
                <a:spcPts val="0"/>
              </a:spcBef>
              <a:defRPr sz="1000"/>
            </a:lvl1pPr>
            <a:lvl2pPr marL="117475" indent="-117475">
              <a:spcBef>
                <a:spcPts val="0"/>
              </a:spcBef>
              <a:defRPr sz="1000"/>
            </a:lvl2pPr>
            <a:lvl3pPr>
              <a:spcBef>
                <a:spcPts val="0"/>
              </a:spcBef>
              <a:defRPr sz="800"/>
            </a:lvl3pPr>
            <a:lvl4pPr>
              <a:spcBef>
                <a:spcPts val="0"/>
              </a:spcBef>
              <a:defRPr sz="800"/>
            </a:lvl4pPr>
            <a:lvl5pPr>
              <a:spcBef>
                <a:spcPts val="0"/>
              </a:spcBef>
              <a:defRPr sz="8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92452927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Alternate 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8686800" y="6567487"/>
            <a:ext cx="381000" cy="244475"/>
          </a:xfrm>
          <a:prstGeom prst="rect">
            <a:avLst/>
          </a:prstGeom>
        </p:spPr>
        <p:txBody>
          <a:bodyPr/>
          <a:lstStyle>
            <a:lvl1pPr>
              <a:defRPr sz="1000"/>
            </a:lvl1pPr>
          </a:lstStyle>
          <a:p>
            <a:fld id="{9DC1E638-3F78-4E0D-883A-B278700C48C0}" type="slidenum">
              <a:rPr lang="de-DE" smtClean="0">
                <a:solidFill>
                  <a:srgbClr val="1A1812"/>
                </a:solidFill>
              </a:rPr>
              <a:pPr/>
              <a:t>‹#›</a:t>
            </a:fld>
            <a:endParaRPr lang="de-DE" dirty="0">
              <a:solidFill>
                <a:srgbClr val="1A1812"/>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Textplatzhalter 7"/>
          <p:cNvSpPr>
            <a:spLocks noGrp="1"/>
          </p:cNvSpPr>
          <p:nvPr>
            <p:ph type="body" sz="quarter" idx="13"/>
          </p:nvPr>
        </p:nvSpPr>
        <p:spPr>
          <a:xfrm>
            <a:off x="457200" y="854994"/>
            <a:ext cx="8229600" cy="336244"/>
          </a:xfrm>
        </p:spPr>
        <p:txBody>
          <a:bodyPr lIns="0" tIns="0" rIns="0" bIns="0" anchor="t" anchorCtr="0">
            <a:noAutofit/>
          </a:bodyPr>
          <a:lstStyle>
            <a:lvl1pPr marL="0" indent="0">
              <a:buNone/>
              <a:defRPr sz="2000"/>
            </a:lvl1pPr>
          </a:lstStyle>
          <a:p>
            <a:pPr lvl="0"/>
            <a:r>
              <a:rPr lang="de-DE" dirty="0" smtClean="0"/>
              <a:t>Textmasterformate durch Klicken bearbeiten</a:t>
            </a:r>
          </a:p>
        </p:txBody>
      </p:sp>
    </p:spTree>
    <p:extLst>
      <p:ext uri="{BB962C8B-B14F-4D97-AF65-F5344CB8AC3E}">
        <p14:creationId xmlns:p14="http://schemas.microsoft.com/office/powerpoint/2010/main" val="274192646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Front Cover">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Template Cover_v3.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userDrawn="1"/>
        </p:nvSpPr>
        <p:spPr>
          <a:xfrm>
            <a:off x="47500" y="6605650"/>
            <a:ext cx="2667000" cy="236406"/>
          </a:xfrm>
          <a:prstGeom prst="rect">
            <a:avLst/>
          </a:prstGeom>
          <a:noFill/>
        </p:spPr>
        <p:txBody>
          <a:bodyPr wrap="square" lIns="36000" tIns="18000" rIns="36000" bIns="18000" rtlCol="0">
            <a:spAutoFit/>
          </a:bodyPr>
          <a:lstStyle>
            <a:defPPr>
              <a:defRPr lang="en-US"/>
            </a:defPPr>
            <a:lvl1pPr>
              <a:defRPr sz="1300">
                <a:solidFill>
                  <a:srgbClr val="37434D"/>
                </a:solidFill>
                <a:latin typeface="Calibri Light" panose="020F0302020204030204" pitchFamily="34" charset="0"/>
                <a:ea typeface="Calibri"/>
                <a:cs typeface="Times New Roman"/>
              </a:defRPr>
            </a:lvl1pPr>
          </a:lstStyle>
          <a:p>
            <a:pPr defTabSz="812642"/>
            <a:r>
              <a:rPr lang="en-US" dirty="0"/>
              <a:t>GHHJ6YXEN</a:t>
            </a:r>
          </a:p>
        </p:txBody>
      </p:sp>
    </p:spTree>
    <p:extLst>
      <p:ext uri="{BB962C8B-B14F-4D97-AF65-F5344CB8AC3E}">
        <p14:creationId xmlns:p14="http://schemas.microsoft.com/office/powerpoint/2010/main" val="29357666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sldNum="0" hdr="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New ESC Slide 2">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chor="ctr" anchorCtr="0">
            <a:noAutofit/>
          </a:bodyPr>
          <a:lstStyle>
            <a:lvl1pPr>
              <a:lnSpc>
                <a:spcPct val="100000"/>
              </a:lnSpc>
              <a:defRPr/>
            </a:lvl1pPr>
          </a:lstStyle>
          <a:p>
            <a:endParaRPr lang="de-DE" dirty="0"/>
          </a:p>
        </p:txBody>
      </p:sp>
      <p:sp>
        <p:nvSpPr>
          <p:cNvPr id="9" name="Textplatzhalter 7"/>
          <p:cNvSpPr>
            <a:spLocks noGrp="1"/>
          </p:cNvSpPr>
          <p:nvPr>
            <p:ph type="body" sz="quarter" idx="13"/>
          </p:nvPr>
        </p:nvSpPr>
        <p:spPr>
          <a:xfrm>
            <a:off x="323850" y="854994"/>
            <a:ext cx="8496300" cy="336244"/>
          </a:xfrm>
        </p:spPr>
        <p:txBody>
          <a:bodyPr lIns="0" tIns="0" rIns="0" bIns="0" anchor="t" anchorCtr="0">
            <a:noAutofit/>
          </a:bodyPr>
          <a:lstStyle>
            <a:lvl1pPr marL="0" indent="0">
              <a:spcAft>
                <a:spcPts val="600"/>
              </a:spcAft>
              <a:buNone/>
              <a:defRPr sz="2000"/>
            </a:lvl1pPr>
          </a:lstStyle>
          <a:p>
            <a:pPr lvl="0"/>
            <a:r>
              <a:rPr lang="en-US" dirty="0" smtClean="0"/>
              <a:t>Click to edit Master text styles</a:t>
            </a:r>
          </a:p>
        </p:txBody>
      </p:sp>
      <p:sp>
        <p:nvSpPr>
          <p:cNvPr id="7" name="Slide Number Placeholder 4"/>
          <p:cNvSpPr>
            <a:spLocks noGrp="1"/>
          </p:cNvSpPr>
          <p:nvPr>
            <p:ph type="sldNum" sz="quarter" idx="10"/>
          </p:nvPr>
        </p:nvSpPr>
        <p:spPr>
          <a:xfrm>
            <a:off x="8437626" y="6342212"/>
            <a:ext cx="381000" cy="244475"/>
          </a:xfrm>
        </p:spPr>
        <p:txBody>
          <a:bodyPr/>
          <a:lstStyle/>
          <a:p>
            <a:fld id="{485C39CC-EE39-D443-B36F-C90C146C8057}" type="slidenum">
              <a:rPr lang="en-US" smtClean="0"/>
              <a:pPr/>
              <a:t>‹#›</a:t>
            </a:fld>
            <a:endParaRPr lang="en-US" dirty="0"/>
          </a:p>
        </p:txBody>
      </p:sp>
      <p:cxnSp>
        <p:nvCxnSpPr>
          <p:cNvPr id="8" name="Straight Connector 7"/>
          <p:cNvCxnSpPr/>
          <p:nvPr userDrawn="1"/>
        </p:nvCxnSpPr>
        <p:spPr>
          <a:xfrm>
            <a:off x="323850" y="6148388"/>
            <a:ext cx="849477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453" y="6245225"/>
            <a:ext cx="1061426" cy="336550"/>
          </a:xfrm>
          <a:prstGeom prst="rect">
            <a:avLst/>
          </a:prstGeom>
        </p:spPr>
      </p:pic>
      <p:cxnSp>
        <p:nvCxnSpPr>
          <p:cNvPr id="12" name="Straight Connector 11"/>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323850" y="1600200"/>
            <a:ext cx="4113212" cy="4422775"/>
          </a:xfrm>
        </p:spPr>
        <p:txBody>
          <a:bodyPr lIns="0" tIns="0" rIns="91440" bIns="0"/>
          <a:lstStyle>
            <a:lvl1pPr marL="227013" indent="-227013">
              <a:buClr>
                <a:schemeClr val="accent1"/>
              </a:buClr>
              <a:defRPr>
                <a:solidFill>
                  <a:schemeClr val="tx1"/>
                </a:solidFill>
              </a:defRPr>
            </a:lvl1pPr>
            <a:lvl2pPr marL="457200" indent="-228600">
              <a:spcBef>
                <a:spcPts val="600"/>
              </a:spcBef>
              <a:spcAft>
                <a:spcPts val="0"/>
              </a:spcAft>
              <a:buClr>
                <a:schemeClr val="accent1"/>
              </a:buClr>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2"/>
          </p:nvPr>
        </p:nvSpPr>
        <p:spPr>
          <a:xfrm>
            <a:off x="4705414" y="1600200"/>
            <a:ext cx="4113212" cy="4422775"/>
          </a:xfrm>
        </p:spPr>
        <p:txBody>
          <a:bodyPr lIns="0" tIns="0" rIns="91440" bIns="0"/>
          <a:lstStyle>
            <a:lvl1pPr marL="227013" indent="-227013">
              <a:buClr>
                <a:schemeClr val="accent1"/>
              </a:buClr>
              <a:defRPr>
                <a:solidFill>
                  <a:schemeClr val="tx1"/>
                </a:solidFill>
              </a:defRPr>
            </a:lvl1pPr>
            <a:lvl2pPr marL="457200" indent="-228600">
              <a:spcBef>
                <a:spcPts val="600"/>
              </a:spcBef>
              <a:spcAft>
                <a:spcPts val="0"/>
              </a:spcAft>
              <a:buClr>
                <a:schemeClr val="accent1"/>
              </a:buClr>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086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6" name="Title Placeholder 2"/>
          <p:cNvSpPr>
            <a:spLocks noGrp="1" noChangeArrowheads="1"/>
          </p:cNvSpPr>
          <p:nvPr>
            <p:ph type="title"/>
          </p:nvPr>
        </p:nvSpPr>
        <p:spPr bwMode="gray">
          <a:xfrm>
            <a:off x="454025" y="311294"/>
            <a:ext cx="8232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b="0"/>
            </a:lvl1pPr>
          </a:lstStyle>
          <a:p>
            <a:pPr lvl="0"/>
            <a:r>
              <a:rPr lang="en-US" noProof="0" smtClean="0"/>
              <a:t>Click to edit Master title style</a:t>
            </a:r>
            <a:endParaRPr lang="en-US" noProof="0" dirty="0" smtClean="0"/>
          </a:p>
        </p:txBody>
      </p:sp>
      <p:sp>
        <p:nvSpPr>
          <p:cNvPr id="7" name="Slide Number Placeholder 1"/>
          <p:cNvSpPr txBox="1">
            <a:spLocks/>
          </p:cNvSpPr>
          <p:nvPr userDrawn="1">
            <p:custDataLst>
              <p:tags r:id="rId1"/>
            </p:custDataLst>
          </p:nvPr>
        </p:nvSpPr>
        <p:spPr bwMode="gray">
          <a:xfrm>
            <a:off x="8473791" y="6574076"/>
            <a:ext cx="213009" cy="155496"/>
          </a:xfrm>
          <a:prstGeom prst="rect">
            <a:avLst/>
          </a:prstGeom>
        </p:spPr>
        <p:txBody>
          <a:bodyPr vert="horz" wrap="none" lIns="0" tIns="0" rIns="0" bIns="0" rtlCol="0" anchor="ctr">
            <a:noAutofit/>
          </a:bodyPr>
          <a:lstStyle>
            <a:defPPr>
              <a:defRPr lang="en-US"/>
            </a:defPPr>
            <a:lvl1pPr algn="l" rtl="0" fontAlgn="base">
              <a:spcBef>
                <a:spcPct val="0"/>
              </a:spcBef>
              <a:spcAft>
                <a:spcPct val="0"/>
              </a:spcAft>
              <a:defRPr lang="en-US" sz="1000" kern="1200" baseline="0" smtClean="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r" defTabSz="457200"/>
            <a:fld id="{42C328C1-A84F-4A39-A664-DBA00541A8C6}" type="slidenum">
              <a:rPr>
                <a:solidFill>
                  <a:srgbClr val="000000"/>
                </a:solidFill>
              </a:rPr>
              <a:pPr algn="r" defTabSz="457200"/>
              <a:t>‹#›</a:t>
            </a:fld>
            <a:endParaRPr dirty="0">
              <a:solidFill>
                <a:srgbClr val="000000"/>
              </a:solidFill>
            </a:endParaRPr>
          </a:p>
        </p:txBody>
      </p:sp>
      <p:pic>
        <p:nvPicPr>
          <p:cNvPr id="5" name="Picture 9"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7350" y="6483549"/>
            <a:ext cx="1062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63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Holder 2"/>
          <p:cNvSpPr>
            <a:spLocks noGrp="1"/>
          </p:cNvSpPr>
          <p:nvPr>
            <p:ph type="ctrTitle"/>
          </p:nvPr>
        </p:nvSpPr>
        <p:spPr>
          <a:xfrm>
            <a:off x="457200" y="320057"/>
            <a:ext cx="7772400" cy="420884"/>
          </a:xfrm>
          <a:prstGeom prst="rect">
            <a:avLst/>
          </a:prstGeom>
        </p:spPr>
        <p:txBody>
          <a:bodyPr wrap="square" lIns="0" tIns="0" rIns="0" bIns="0">
            <a:spAutoFit/>
          </a:bodyPr>
          <a:lstStyle>
            <a:lvl1pPr>
              <a:defRPr sz="2700">
                <a:solidFill>
                  <a:srgbClr val="1D5B2D"/>
                </a:solidFill>
                <a:latin typeface="+mj-lt"/>
              </a:defRPr>
            </a:lvl1pPr>
          </a:lstStyle>
          <a:p>
            <a:endParaRPr dirty="0"/>
          </a:p>
        </p:txBody>
      </p:sp>
      <p:sp>
        <p:nvSpPr>
          <p:cNvPr id="9" name="Slide Number Placeholder 7"/>
          <p:cNvSpPr>
            <a:spLocks noGrp="1"/>
          </p:cNvSpPr>
          <p:nvPr>
            <p:ph type="sldNum" sz="quarter" idx="4"/>
          </p:nvPr>
        </p:nvSpPr>
        <p:spPr>
          <a:xfrm>
            <a:off x="8673994" y="6507173"/>
            <a:ext cx="317619" cy="244475"/>
          </a:xfrm>
          <a:prstGeom prst="rect">
            <a:avLst/>
          </a:prstGeom>
        </p:spPr>
        <p:txBody>
          <a:bodyPr lIns="0" tIns="50402" rIns="100794" bIns="50402"/>
          <a:lstStyle>
            <a:lvl1pPr algn="r">
              <a:defRPr sz="1000">
                <a:solidFill>
                  <a:srgbClr val="7F7F7F"/>
                </a:solidFill>
              </a:defRPr>
            </a:lvl1pPr>
          </a:lstStyle>
          <a:p>
            <a:pPr defTabSz="889400"/>
            <a:fld id="{485C39CC-EE39-D443-B36F-C90C146C8057}" type="slidenum">
              <a:rPr lang="en-US" smtClean="0"/>
              <a:pPr defTabSz="889400"/>
              <a:t>‹#›</a:t>
            </a:fld>
            <a:endParaRPr lang="en-US" dirty="0"/>
          </a:p>
        </p:txBody>
      </p:sp>
    </p:spTree>
    <p:extLst>
      <p:ext uri="{BB962C8B-B14F-4D97-AF65-F5344CB8AC3E}">
        <p14:creationId xmlns:p14="http://schemas.microsoft.com/office/powerpoint/2010/main" val="42233541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57200" y="320057"/>
            <a:ext cx="7772400" cy="430887"/>
          </a:xfrm>
          <a:prstGeom prst="rect">
            <a:avLst/>
          </a:prstGeom>
        </p:spPr>
        <p:txBody>
          <a:bodyPr wrap="square" lIns="0" tIns="0" rIns="0" bIns="0">
            <a:spAutoFit/>
          </a:bodyPr>
          <a:lstStyle>
            <a:lvl1pPr>
              <a:defRPr sz="2735">
                <a:solidFill>
                  <a:srgbClr val="1D5B2D"/>
                </a:solidFill>
                <a:latin typeface="+mj-lt"/>
              </a:defRPr>
            </a:lvl1pPr>
          </a:lstStyle>
          <a:p>
            <a:endParaRPr dirty="0"/>
          </a:p>
        </p:txBody>
      </p:sp>
      <p:sp>
        <p:nvSpPr>
          <p:cNvPr id="13" name="Slide Number Placeholder 7"/>
          <p:cNvSpPr>
            <a:spLocks noGrp="1"/>
          </p:cNvSpPr>
          <p:nvPr>
            <p:ph type="sldNum" sz="quarter" idx="4"/>
          </p:nvPr>
        </p:nvSpPr>
        <p:spPr>
          <a:xfrm>
            <a:off x="8673988" y="6507170"/>
            <a:ext cx="317619" cy="244475"/>
          </a:xfrm>
          <a:prstGeom prst="rect">
            <a:avLst/>
          </a:prstGeom>
        </p:spPr>
        <p:txBody>
          <a:bodyPr lIns="0" tIns="50438" rIns="100865" bIns="50438"/>
          <a:lstStyle>
            <a:lvl1pPr algn="r">
              <a:defRPr sz="971">
                <a:solidFill>
                  <a:srgbClr val="7F7F7F"/>
                </a:solidFill>
              </a:defRPr>
            </a:lvl1pPr>
          </a:lstStyle>
          <a:p>
            <a:pPr defTabSz="890024"/>
            <a:fld id="{485C39CC-EE39-D443-B36F-C90C146C8057}" type="slidenum">
              <a:rPr lang="en-US" smtClean="0"/>
              <a:pPr defTabSz="890024"/>
              <a:t>‹#›</a:t>
            </a:fld>
            <a:endParaRPr lang="en-US" dirty="0"/>
          </a:p>
        </p:txBody>
      </p:sp>
    </p:spTree>
    <p:extLst>
      <p:ext uri="{BB962C8B-B14F-4D97-AF65-F5344CB8AC3E}">
        <p14:creationId xmlns:p14="http://schemas.microsoft.com/office/powerpoint/2010/main" val="75357062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marL="11377" defTabSz="819047"/>
            <a:r>
              <a:rPr lang="en-US" smtClean="0">
                <a:solidFill>
                  <a:srgbClr val="D5D5D5">
                    <a:lumMod val="50000"/>
                  </a:srgbClr>
                </a:solidFill>
              </a:rPr>
              <a:t>Humana </a:t>
            </a:r>
            <a:r>
              <a:rPr lang="en-US" spc="-76" smtClean="0">
                <a:solidFill>
                  <a:srgbClr val="D5D5D5">
                    <a:lumMod val="50000"/>
                  </a:srgbClr>
                </a:solidFill>
              </a:rPr>
              <a:t>C</a:t>
            </a:r>
            <a:r>
              <a:rPr lang="en-US" spc="31" smtClean="0">
                <a:solidFill>
                  <a:srgbClr val="D5D5D5">
                    <a:lumMod val="50000"/>
                  </a:srgbClr>
                </a:solidFill>
              </a:rPr>
              <a:t>on</a:t>
            </a:r>
            <a:r>
              <a:rPr lang="en-US" spc="58" smtClean="0">
                <a:solidFill>
                  <a:srgbClr val="D5D5D5">
                    <a:lumMod val="50000"/>
                  </a:srgbClr>
                </a:solidFill>
              </a:rPr>
              <a:t>ﬁ</a:t>
            </a:r>
            <a:r>
              <a:rPr lang="en-US" spc="36" smtClean="0">
                <a:solidFill>
                  <a:srgbClr val="D5D5D5">
                    <a:lumMod val="50000"/>
                  </a:srgbClr>
                </a:solidFill>
              </a:rPr>
              <a:t>d</a:t>
            </a:r>
            <a:r>
              <a:rPr lang="en-US" spc="13" smtClean="0">
                <a:solidFill>
                  <a:srgbClr val="D5D5D5">
                    <a:lumMod val="50000"/>
                  </a:srgbClr>
                </a:solidFill>
              </a:rPr>
              <a:t>en</a:t>
            </a:r>
            <a:r>
              <a:rPr lang="en-US" spc="31" smtClean="0">
                <a:solidFill>
                  <a:srgbClr val="D5D5D5">
                    <a:lumMod val="50000"/>
                  </a:srgbClr>
                </a:solidFill>
              </a:rPr>
              <a:t>ti</a:t>
            </a:r>
            <a:r>
              <a:rPr lang="en-US" spc="-9" smtClean="0">
                <a:solidFill>
                  <a:srgbClr val="D5D5D5">
                    <a:lumMod val="50000"/>
                  </a:srgbClr>
                </a:solidFill>
              </a:rPr>
              <a:t>a</a:t>
            </a:r>
            <a:r>
              <a:rPr lang="en-US" spc="18" smtClean="0">
                <a:solidFill>
                  <a:srgbClr val="D5D5D5">
                    <a:lumMod val="50000"/>
                  </a:srgbClr>
                </a:solidFill>
              </a:rPr>
              <a:t>l</a:t>
            </a:r>
            <a:r>
              <a:rPr lang="en-US" spc="-18" smtClean="0">
                <a:solidFill>
                  <a:srgbClr val="D5D5D5">
                    <a:lumMod val="50000"/>
                  </a:srgbClr>
                </a:solidFill>
              </a:rPr>
              <a:t> </a:t>
            </a:r>
            <a:r>
              <a:rPr lang="en-US" spc="-9" smtClean="0">
                <a:solidFill>
                  <a:srgbClr val="D5D5D5">
                    <a:lumMod val="50000"/>
                  </a:srgbClr>
                </a:solidFill>
              </a:rPr>
              <a:t>a</a:t>
            </a:r>
            <a:r>
              <a:rPr lang="en-US" spc="36" smtClean="0">
                <a:solidFill>
                  <a:srgbClr val="D5D5D5">
                    <a:lumMod val="50000"/>
                  </a:srgbClr>
                </a:solidFill>
              </a:rPr>
              <a:t>nd</a:t>
            </a:r>
            <a:r>
              <a:rPr lang="en-US" spc="-18" smtClean="0">
                <a:solidFill>
                  <a:srgbClr val="D5D5D5">
                    <a:lumMod val="50000"/>
                  </a:srgbClr>
                </a:solidFill>
              </a:rPr>
              <a:t> </a:t>
            </a:r>
            <a:r>
              <a:rPr lang="en-US" spc="-54" smtClean="0">
                <a:solidFill>
                  <a:srgbClr val="D5D5D5">
                    <a:lumMod val="50000"/>
                  </a:srgbClr>
                </a:solidFill>
              </a:rPr>
              <a:t>P</a:t>
            </a:r>
            <a:r>
              <a:rPr lang="en-US" spc="49" smtClean="0">
                <a:solidFill>
                  <a:srgbClr val="D5D5D5">
                    <a:lumMod val="50000"/>
                  </a:srgbClr>
                </a:solidFill>
              </a:rPr>
              <a:t>r</a:t>
            </a:r>
            <a:r>
              <a:rPr lang="en-US" spc="31" smtClean="0">
                <a:solidFill>
                  <a:srgbClr val="D5D5D5">
                    <a:lumMod val="50000"/>
                  </a:srgbClr>
                </a:solidFill>
              </a:rPr>
              <a:t>op</a:t>
            </a:r>
            <a:r>
              <a:rPr lang="en-US" spc="49" smtClean="0">
                <a:solidFill>
                  <a:srgbClr val="D5D5D5">
                    <a:lumMod val="50000"/>
                  </a:srgbClr>
                </a:solidFill>
              </a:rPr>
              <a:t>r</a:t>
            </a:r>
            <a:r>
              <a:rPr lang="en-US" spc="18" smtClean="0">
                <a:solidFill>
                  <a:srgbClr val="D5D5D5">
                    <a:lumMod val="50000"/>
                  </a:srgbClr>
                </a:solidFill>
              </a:rPr>
              <a:t>i</a:t>
            </a:r>
            <a:r>
              <a:rPr lang="en-US" spc="9" smtClean="0">
                <a:solidFill>
                  <a:srgbClr val="D5D5D5">
                    <a:lumMod val="50000"/>
                  </a:srgbClr>
                </a:solidFill>
              </a:rPr>
              <a:t>eta</a:t>
            </a:r>
            <a:r>
              <a:rPr lang="en-US" spc="49" smtClean="0">
                <a:solidFill>
                  <a:srgbClr val="D5D5D5">
                    <a:lumMod val="50000"/>
                  </a:srgbClr>
                </a:solidFill>
              </a:rPr>
              <a:t>r</a:t>
            </a:r>
            <a:r>
              <a:rPr lang="en-US" spc="-4" smtClean="0">
                <a:solidFill>
                  <a:srgbClr val="D5D5D5">
                    <a:lumMod val="50000"/>
                  </a:srgbClr>
                </a:solidFill>
              </a:rPr>
              <a:t>y</a:t>
            </a:r>
            <a:endParaRPr lang="en-US" spc="-4" dirty="0">
              <a:solidFill>
                <a:srgbClr val="D5D5D5">
                  <a:lumMod val="50000"/>
                </a:srgbClr>
              </a:solidFill>
            </a:endParaRPr>
          </a:p>
        </p:txBody>
      </p:sp>
      <p:sp>
        <p:nvSpPr>
          <p:cNvPr id="4" name="Slide Number Placeholder 3"/>
          <p:cNvSpPr>
            <a:spLocks noGrp="1"/>
          </p:cNvSpPr>
          <p:nvPr>
            <p:ph type="sldNum" sz="quarter" idx="11"/>
          </p:nvPr>
        </p:nvSpPr>
        <p:spPr/>
        <p:txBody>
          <a:bodyPr/>
          <a:lstStyle/>
          <a:p>
            <a:fld id="{485C39CC-EE39-D443-B36F-C90C146C8057}" type="slidenum">
              <a:rPr lang="en-US" smtClean="0"/>
              <a:pPr/>
              <a:t>‹#›</a:t>
            </a:fld>
            <a:endParaRPr lang="en-US" dirty="0"/>
          </a:p>
        </p:txBody>
      </p:sp>
      <p:sp>
        <p:nvSpPr>
          <p:cNvPr id="5" name="Date Placeholder 4"/>
          <p:cNvSpPr>
            <a:spLocks noGrp="1"/>
          </p:cNvSpPr>
          <p:nvPr>
            <p:ph type="dt" sz="half" idx="12"/>
          </p:nvPr>
        </p:nvSpPr>
        <p:spPr/>
        <p:txBody>
          <a:bodyPr/>
          <a:lstStyle/>
          <a:p>
            <a:r>
              <a:rPr lang="en-US" smtClean="0">
                <a:solidFill>
                  <a:srgbClr val="D5D5D5">
                    <a:lumMod val="50000"/>
                  </a:srgbClr>
                </a:solidFill>
              </a:rPr>
              <a:t>Insert date via Header and Footer option</a:t>
            </a:r>
            <a:endParaRPr lang="en-US" dirty="0">
              <a:solidFill>
                <a:srgbClr val="D5D5D5">
                  <a:lumMod val="50000"/>
                </a:srgbClr>
              </a:solidFill>
            </a:endParaRPr>
          </a:p>
        </p:txBody>
      </p:sp>
    </p:spTree>
    <p:extLst>
      <p:ext uri="{BB962C8B-B14F-4D97-AF65-F5344CB8AC3E}">
        <p14:creationId xmlns:p14="http://schemas.microsoft.com/office/powerpoint/2010/main" val="343781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976B1B-3A65-4429-82BB-5564F5755749}" type="datetimeFigureOut">
              <a:rPr lang="en-US" smtClean="0"/>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517E6-7BD5-44FA-BDCD-409D1CC22508}" type="slidenum">
              <a:rPr lang="en-US" smtClean="0"/>
              <a:t>‹#›</a:t>
            </a:fld>
            <a:endParaRPr lang="en-US"/>
          </a:p>
        </p:txBody>
      </p:sp>
    </p:spTree>
    <p:extLst>
      <p:ext uri="{BB962C8B-B14F-4D97-AF65-F5344CB8AC3E}">
        <p14:creationId xmlns:p14="http://schemas.microsoft.com/office/powerpoint/2010/main" val="1822812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lternate Title and Content">
    <p:spTree>
      <p:nvGrpSpPr>
        <p:cNvPr id="1" name=""/>
        <p:cNvGrpSpPr/>
        <p:nvPr/>
      </p:nvGrpSpPr>
      <p:grpSpPr>
        <a:xfrm>
          <a:off x="0" y="0"/>
          <a:ext cx="0" cy="0"/>
          <a:chOff x="0" y="0"/>
          <a:chExt cx="0" cy="0"/>
        </a:xfrm>
      </p:grpSpPr>
      <p:sp>
        <p:nvSpPr>
          <p:cNvPr id="20" name="Slide Number Placeholder 6"/>
          <p:cNvSpPr>
            <a:spLocks noGrp="1"/>
          </p:cNvSpPr>
          <p:nvPr>
            <p:ph type="sldNum" sz="quarter" idx="4"/>
          </p:nvPr>
        </p:nvSpPr>
        <p:spPr>
          <a:xfrm>
            <a:off x="8617580" y="6342214"/>
            <a:ext cx="381000" cy="244475"/>
          </a:xfrm>
          <a:prstGeom prst="rect">
            <a:avLst/>
          </a:prstGeom>
        </p:spPr>
        <p:txBody>
          <a:bodyPr anchor="ctr"/>
          <a:lstStyle>
            <a:lvl1pPr algn="r">
              <a:defRPr sz="1200">
                <a:solidFill>
                  <a:schemeClr val="accent5">
                    <a:lumMod val="50000"/>
                  </a:schemeClr>
                </a:solidFill>
              </a:defRPr>
            </a:lvl1pPr>
          </a:lstStyle>
          <a:p>
            <a:fld id="{485C39CC-EE39-D443-B36F-C90C146C8057}" type="slidenum">
              <a:rPr lang="en-US" smtClean="0">
                <a:solidFill>
                  <a:srgbClr val="D5D5D5">
                    <a:lumMod val="50000"/>
                  </a:srgbClr>
                </a:solidFill>
              </a:rPr>
              <a:pPr/>
              <a:t>‹#›</a:t>
            </a:fld>
            <a:endParaRPr lang="en-US" dirty="0">
              <a:solidFill>
                <a:srgbClr val="D5D5D5">
                  <a:lumMod val="50000"/>
                </a:srgbClr>
              </a:solidFill>
            </a:endParaRPr>
          </a:p>
        </p:txBody>
      </p:sp>
    </p:spTree>
    <p:extLst>
      <p:ext uri="{BB962C8B-B14F-4D97-AF65-F5344CB8AC3E}">
        <p14:creationId xmlns:p14="http://schemas.microsoft.com/office/powerpoint/2010/main" val="224238360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440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5" name="Slide Number Placeholder 6"/>
          <p:cNvSpPr>
            <a:spLocks noGrp="1"/>
          </p:cNvSpPr>
          <p:nvPr>
            <p:ph type="sldNum" sz="quarter" idx="4"/>
          </p:nvPr>
        </p:nvSpPr>
        <p:spPr>
          <a:xfrm>
            <a:off x="8617580" y="6342214"/>
            <a:ext cx="381000" cy="244475"/>
          </a:xfrm>
          <a:prstGeom prst="rect">
            <a:avLst/>
          </a:prstGeom>
        </p:spPr>
        <p:txBody>
          <a:bodyPr anchor="ctr"/>
          <a:lstStyle>
            <a:lvl1pPr algn="r">
              <a:defRPr sz="1200">
                <a:solidFill>
                  <a:schemeClr val="accent5">
                    <a:lumMod val="50000"/>
                  </a:schemeClr>
                </a:solidFill>
              </a:defRPr>
            </a:lvl1pPr>
          </a:lstStyle>
          <a:p>
            <a:fld id="{485C39CC-EE39-D443-B36F-C90C146C8057}" type="slidenum">
              <a:rPr lang="en-US" smtClean="0">
                <a:solidFill>
                  <a:srgbClr val="D5D5D5">
                    <a:lumMod val="50000"/>
                  </a:srgbClr>
                </a:solidFill>
              </a:rPr>
              <a:pPr/>
              <a:t>‹#›</a:t>
            </a:fld>
            <a:endParaRPr lang="en-US" dirty="0">
              <a:solidFill>
                <a:srgbClr val="D5D5D5">
                  <a:lumMod val="50000"/>
                </a:srgbClr>
              </a:solidFill>
            </a:endParaRPr>
          </a:p>
        </p:txBody>
      </p:sp>
    </p:spTree>
    <p:extLst>
      <p:ext uri="{BB962C8B-B14F-4D97-AF65-F5344CB8AC3E}">
        <p14:creationId xmlns:p14="http://schemas.microsoft.com/office/powerpoint/2010/main" val="218578455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Alternate Title and 2 Content">
    <p:spTree>
      <p:nvGrpSpPr>
        <p:cNvPr id="1" name=""/>
        <p:cNvGrpSpPr/>
        <p:nvPr/>
      </p:nvGrpSpPr>
      <p:grpSpPr>
        <a:xfrm>
          <a:off x="0" y="0"/>
          <a:ext cx="0" cy="0"/>
          <a:chOff x="0" y="0"/>
          <a:chExt cx="0" cy="0"/>
        </a:xfrm>
      </p:grpSpPr>
      <p:sp>
        <p:nvSpPr>
          <p:cNvPr id="10" name="Title 9"/>
          <p:cNvSpPr>
            <a:spLocks noGrp="1"/>
          </p:cNvSpPr>
          <p:nvPr>
            <p:ph type="title"/>
          </p:nvPr>
        </p:nvSpPr>
        <p:spPr>
          <a:xfrm>
            <a:off x="457200" y="338669"/>
            <a:ext cx="8229600" cy="1129771"/>
          </a:xfrm>
          <a:prstGeom prst="rect">
            <a:avLst/>
          </a:prstGeom>
        </p:spPr>
        <p:txBody>
          <a:bodyPr lIns="121853" tIns="60926" rIns="121853" bIns="60926">
            <a:normAutofit/>
          </a:bodyPr>
          <a:lstStyle>
            <a:lvl1pPr>
              <a:defRPr sz="3500"/>
            </a:lvl1pPr>
          </a:lstStyle>
          <a:p>
            <a:r>
              <a:rPr lang="en-US" dirty="0" smtClean="0"/>
              <a:t>Click to edit Master title style</a:t>
            </a:r>
            <a:endParaRPr lang="en-US" dirty="0"/>
          </a:p>
        </p:txBody>
      </p:sp>
      <p:sp>
        <p:nvSpPr>
          <p:cNvPr id="14" name="Content Placeholder 2"/>
          <p:cNvSpPr>
            <a:spLocks noGrp="1"/>
          </p:cNvSpPr>
          <p:nvPr>
            <p:ph idx="1"/>
          </p:nvPr>
        </p:nvSpPr>
        <p:spPr>
          <a:xfrm>
            <a:off x="457200" y="1604964"/>
            <a:ext cx="4113212" cy="4422775"/>
          </a:xfrm>
          <a:prstGeom prst="rect">
            <a:avLst/>
          </a:prstGeom>
        </p:spPr>
        <p:txBody>
          <a:bodyPr lIns="0" tIns="0" rIns="121850" bIns="0"/>
          <a:lstStyle>
            <a:lvl1pPr marL="302476" indent="-302476">
              <a:defRPr sz="2900">
                <a:solidFill>
                  <a:schemeClr val="tx1"/>
                </a:solidFill>
              </a:defRPr>
            </a:lvl1pPr>
            <a:lvl2pPr marL="609187" indent="-304592">
              <a:spcBef>
                <a:spcPts val="0"/>
              </a:spcBef>
              <a:spcAft>
                <a:spcPts val="1067"/>
              </a:spcAft>
              <a:buFont typeface="BentonSansF Book" pitchFamily="50" charset="0"/>
              <a:buChar char="–"/>
              <a:defRPr/>
            </a:lvl2pPr>
            <a:lvl3pPr marL="913810" indent="-304592">
              <a:spcBef>
                <a:spcPts val="0"/>
              </a:spcBef>
              <a:spcAft>
                <a:spcPts val="1067"/>
              </a:spcAft>
              <a:defRPr/>
            </a:lvl3pPr>
            <a:lvl4pPr marL="1218418" indent="-304592">
              <a:defRPr/>
            </a:lvl4pPr>
            <a:lvl5pPr marL="1518779" indent="-306711">
              <a:defRPr sz="1900"/>
            </a:lvl5pPr>
            <a:lvl6pPr marL="1523013" indent="-304592">
              <a:spcBef>
                <a:spcPts val="0"/>
              </a:spcBef>
              <a:spcAft>
                <a:spcPts val="533"/>
              </a:spcAft>
              <a:buClr>
                <a:schemeClr val="bg2"/>
              </a:buClr>
              <a:buSzPct val="80000"/>
              <a:buFont typeface="Arial" pitchFamily="34" charset="0"/>
              <a:buChar char="•"/>
              <a:defRPr sz="19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2"/>
          </p:nvPr>
        </p:nvSpPr>
        <p:spPr>
          <a:xfrm>
            <a:off x="4568827" y="1604964"/>
            <a:ext cx="4113212" cy="4422775"/>
          </a:xfrm>
          <a:prstGeom prst="rect">
            <a:avLst/>
          </a:prstGeom>
        </p:spPr>
        <p:txBody>
          <a:bodyPr lIns="0" tIns="0" rIns="121850" bIns="0"/>
          <a:lstStyle>
            <a:lvl1pPr marL="302476" indent="-302476">
              <a:defRPr sz="2900">
                <a:solidFill>
                  <a:schemeClr val="tx1"/>
                </a:solidFill>
              </a:defRPr>
            </a:lvl1pPr>
            <a:lvl2pPr marL="609187" indent="-304592">
              <a:spcBef>
                <a:spcPts val="0"/>
              </a:spcBef>
              <a:spcAft>
                <a:spcPts val="1067"/>
              </a:spcAft>
              <a:buFont typeface="BentonSansF Book" pitchFamily="50" charset="0"/>
              <a:buChar char="–"/>
              <a:defRPr/>
            </a:lvl2pPr>
            <a:lvl3pPr marL="913810" indent="-287663">
              <a:spcBef>
                <a:spcPts val="0"/>
              </a:spcBef>
              <a:spcAft>
                <a:spcPts val="1067"/>
              </a:spcAft>
              <a:defRPr/>
            </a:lvl3pPr>
            <a:lvl4pPr marL="1218418" indent="-304592">
              <a:defRPr/>
            </a:lvl4pPr>
            <a:lvl5pPr marL="1518779" indent="-306711">
              <a:defRPr sz="1900"/>
            </a:lvl5pPr>
            <a:lvl6pPr marL="1523013" indent="-304592">
              <a:spcBef>
                <a:spcPts val="0"/>
              </a:spcBef>
              <a:spcAft>
                <a:spcPts val="533"/>
              </a:spcAft>
              <a:buClr>
                <a:schemeClr val="bg2"/>
              </a:buClr>
              <a:buSzPct val="80000"/>
              <a:buFont typeface="Arial" pitchFamily="34" charset="0"/>
              <a:buChar char="•"/>
              <a:defRPr sz="19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Footer Placeholder 7"/>
          <p:cNvSpPr>
            <a:spLocks noGrp="1"/>
          </p:cNvSpPr>
          <p:nvPr>
            <p:ph type="ftr" sz="quarter" idx="11"/>
          </p:nvPr>
        </p:nvSpPr>
        <p:spPr>
          <a:xfrm>
            <a:off x="4408737" y="6619795"/>
            <a:ext cx="4114799" cy="213279"/>
          </a:xfrm>
          <a:prstGeom prst="rect">
            <a:avLst/>
          </a:prstGeom>
        </p:spPr>
        <p:txBody>
          <a:bodyPr lIns="121853" tIns="60926" rIns="121853" bIns="60926" anchor="ctr"/>
          <a:lstStyle>
            <a:lvl1pPr algn="r">
              <a:defRPr/>
            </a:lvl1pPr>
          </a:lstStyle>
          <a:p>
            <a:pPr defTabSz="609203"/>
            <a:endParaRPr lang="en-US" sz="2400" dirty="0">
              <a:solidFill>
                <a:srgbClr val="1A1812"/>
              </a:solidFill>
            </a:endParaRPr>
          </a:p>
        </p:txBody>
      </p:sp>
      <p:sp>
        <p:nvSpPr>
          <p:cNvPr id="22" name="Date Placeholder 1"/>
          <p:cNvSpPr>
            <a:spLocks noGrp="1"/>
          </p:cNvSpPr>
          <p:nvPr>
            <p:ph type="dt" sz="half" idx="13"/>
          </p:nvPr>
        </p:nvSpPr>
        <p:spPr>
          <a:xfrm>
            <a:off x="5704110" y="6338278"/>
            <a:ext cx="2819400" cy="243923"/>
          </a:xfrm>
          <a:prstGeom prst="rect">
            <a:avLst/>
          </a:prstGeom>
        </p:spPr>
        <p:txBody>
          <a:bodyPr lIns="121853" tIns="60926" rIns="121853" bIns="60926" anchor="ctr"/>
          <a:lstStyle>
            <a:lvl1pPr algn="r">
              <a:defRPr/>
            </a:lvl1pPr>
          </a:lstStyle>
          <a:p>
            <a:pPr defTabSz="609203"/>
            <a:endParaRPr lang="en-US" sz="2400" dirty="0">
              <a:solidFill>
                <a:srgbClr val="1A1812"/>
              </a:solidFill>
            </a:endParaRPr>
          </a:p>
        </p:txBody>
      </p:sp>
      <p:sp>
        <p:nvSpPr>
          <p:cNvPr id="23" name="Slide Number Placeholder 6"/>
          <p:cNvSpPr>
            <a:spLocks noGrp="1"/>
          </p:cNvSpPr>
          <p:nvPr>
            <p:ph type="sldNum" sz="quarter" idx="4"/>
          </p:nvPr>
        </p:nvSpPr>
        <p:spPr>
          <a:xfrm>
            <a:off x="8617580" y="6342214"/>
            <a:ext cx="381000" cy="244475"/>
          </a:xfrm>
          <a:prstGeom prst="rect">
            <a:avLst/>
          </a:prstGeom>
        </p:spPr>
        <p:txBody>
          <a:bodyPr anchor="ctr"/>
          <a:lstStyle>
            <a:lvl1pPr algn="r">
              <a:defRPr sz="1200">
                <a:solidFill>
                  <a:schemeClr val="accent5">
                    <a:lumMod val="50000"/>
                  </a:schemeClr>
                </a:solidFill>
              </a:defRPr>
            </a:lvl1pPr>
          </a:lstStyle>
          <a:p>
            <a:fld id="{485C39CC-EE39-D443-B36F-C90C146C8057}" type="slidenum">
              <a:rPr lang="en-US" smtClean="0">
                <a:solidFill>
                  <a:srgbClr val="D5D5D5">
                    <a:lumMod val="50000"/>
                  </a:srgbClr>
                </a:solidFill>
              </a:rPr>
              <a:pPr/>
              <a:t>‹#›</a:t>
            </a:fld>
            <a:endParaRPr lang="en-US" dirty="0">
              <a:solidFill>
                <a:srgbClr val="D5D5D5">
                  <a:lumMod val="50000"/>
                </a:srgbClr>
              </a:solidFill>
            </a:endParaRPr>
          </a:p>
        </p:txBody>
      </p:sp>
    </p:spTree>
    <p:extLst>
      <p:ext uri="{BB962C8B-B14F-4D97-AF65-F5344CB8AC3E}">
        <p14:creationId xmlns:p14="http://schemas.microsoft.com/office/powerpoint/2010/main" val="138145771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Alternate Title and Content">
    <p:spTree>
      <p:nvGrpSpPr>
        <p:cNvPr id="1" name=""/>
        <p:cNvGrpSpPr/>
        <p:nvPr/>
      </p:nvGrpSpPr>
      <p:grpSpPr>
        <a:xfrm>
          <a:off x="0" y="0"/>
          <a:ext cx="0" cy="0"/>
          <a:chOff x="0" y="0"/>
          <a:chExt cx="0" cy="0"/>
        </a:xfrm>
      </p:grpSpPr>
      <p:pic>
        <p:nvPicPr>
          <p:cNvPr id="21" name="Picture 20" descr="WS_contentSlide_BOTTOM_smlogo.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164" y="6240272"/>
            <a:ext cx="8820912" cy="617728"/>
          </a:xfrm>
          <a:prstGeom prst="rect">
            <a:avLst/>
          </a:prstGeom>
        </p:spPr>
      </p:pic>
      <p:sp>
        <p:nvSpPr>
          <p:cNvPr id="3" name="Content Placeholder 2"/>
          <p:cNvSpPr>
            <a:spLocks noGrp="1"/>
          </p:cNvSpPr>
          <p:nvPr>
            <p:ph idx="1"/>
          </p:nvPr>
        </p:nvSpPr>
        <p:spPr>
          <a:xfrm>
            <a:off x="457200" y="1600204"/>
            <a:ext cx="8229600" cy="4476751"/>
          </a:xfrm>
          <a:prstGeom prst="rect">
            <a:avLst/>
          </a:prstGeom>
        </p:spPr>
        <p:txBody>
          <a:bodyPr lIns="0" tIns="0" rIns="0" bIns="0"/>
          <a:lstStyle>
            <a:lvl1pPr>
              <a:defRPr sz="2900"/>
            </a:lvl1pPr>
            <a:lvl2pPr marL="613419" indent="-308827">
              <a:spcBef>
                <a:spcPts val="0"/>
              </a:spcBef>
              <a:spcAft>
                <a:spcPts val="1067"/>
              </a:spcAft>
              <a:buFont typeface="BentonSansF Book" pitchFamily="50" charset="0"/>
              <a:buChar char="–"/>
              <a:defRPr/>
            </a:lvl2pPr>
            <a:lvl3pPr marL="915928" indent="-304592">
              <a:spcBef>
                <a:spcPts val="0"/>
              </a:spcBef>
              <a:spcAft>
                <a:spcPts val="1067"/>
              </a:spcAft>
              <a:buFont typeface="Arial" pitchFamily="34" charset="0"/>
              <a:buChar char="•"/>
              <a:tabLst/>
              <a:defRPr/>
            </a:lvl3pPr>
            <a:lvl4pPr marL="1218418" indent="-304592">
              <a:spcBef>
                <a:spcPts val="0"/>
              </a:spcBef>
              <a:spcAft>
                <a:spcPts val="800"/>
              </a:spcAft>
              <a:buFont typeface="BentonSansF Book" pitchFamily="50" charset="0"/>
              <a:buChar char="–"/>
              <a:defRPr/>
            </a:lvl4pPr>
            <a:lvl6pPr marL="1523013" indent="-304592">
              <a:spcBef>
                <a:spcPts val="0"/>
              </a:spcBef>
              <a:spcAft>
                <a:spcPts val="533"/>
              </a:spcAft>
              <a:buClr>
                <a:schemeClr val="bg2"/>
              </a:buClr>
              <a:buFont typeface="Arial" pitchFamily="34" charset="0"/>
              <a:buChar char="•"/>
              <a:defRPr sz="19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457200" y="338669"/>
            <a:ext cx="8229600" cy="1129771"/>
          </a:xfrm>
          <a:prstGeom prst="rect">
            <a:avLst/>
          </a:prstGeom>
        </p:spPr>
        <p:txBody>
          <a:bodyPr lIns="121853" tIns="60926" rIns="121853" bIns="60926">
            <a:normAutofit/>
          </a:bodyPr>
          <a:lstStyle>
            <a:lvl1pPr>
              <a:defRPr sz="3500"/>
            </a:lvl1pPr>
          </a:lstStyle>
          <a:p>
            <a:r>
              <a:rPr lang="en-US" dirty="0" smtClean="0"/>
              <a:t>Click to edit Master title style</a:t>
            </a:r>
            <a:endParaRPr lang="en-US" dirty="0"/>
          </a:p>
        </p:txBody>
      </p:sp>
      <p:sp>
        <p:nvSpPr>
          <p:cNvPr id="18" name="Footer Placeholder 7"/>
          <p:cNvSpPr>
            <a:spLocks noGrp="1"/>
          </p:cNvSpPr>
          <p:nvPr>
            <p:ph type="ftr" sz="quarter" idx="11"/>
          </p:nvPr>
        </p:nvSpPr>
        <p:spPr>
          <a:xfrm>
            <a:off x="4408737" y="6619795"/>
            <a:ext cx="4114799" cy="213279"/>
          </a:xfrm>
          <a:prstGeom prst="rect">
            <a:avLst/>
          </a:prstGeom>
        </p:spPr>
        <p:txBody>
          <a:bodyPr lIns="121853" tIns="60926" rIns="121853" bIns="60926" anchor="ctr"/>
          <a:lstStyle>
            <a:lvl1pPr algn="r">
              <a:defRPr/>
            </a:lvl1pPr>
          </a:lstStyle>
          <a:p>
            <a:pPr defTabSz="609203"/>
            <a:endParaRPr lang="en-US" sz="2400" dirty="0">
              <a:solidFill>
                <a:srgbClr val="1A1812"/>
              </a:solidFill>
            </a:endParaRPr>
          </a:p>
        </p:txBody>
      </p:sp>
      <p:sp>
        <p:nvSpPr>
          <p:cNvPr id="19" name="Date Placeholder 1"/>
          <p:cNvSpPr>
            <a:spLocks noGrp="1"/>
          </p:cNvSpPr>
          <p:nvPr>
            <p:ph type="dt" sz="half" idx="12"/>
          </p:nvPr>
        </p:nvSpPr>
        <p:spPr>
          <a:xfrm>
            <a:off x="5704110" y="6338278"/>
            <a:ext cx="2819400" cy="243923"/>
          </a:xfrm>
          <a:prstGeom prst="rect">
            <a:avLst/>
          </a:prstGeom>
        </p:spPr>
        <p:txBody>
          <a:bodyPr lIns="121853" tIns="60926" rIns="121853" bIns="60926" anchor="ctr"/>
          <a:lstStyle>
            <a:lvl1pPr algn="r">
              <a:defRPr/>
            </a:lvl1pPr>
          </a:lstStyle>
          <a:p>
            <a:pPr defTabSz="609203"/>
            <a:endParaRPr lang="en-US" sz="2400" dirty="0">
              <a:solidFill>
                <a:srgbClr val="1A1812"/>
              </a:solidFill>
            </a:endParaRPr>
          </a:p>
        </p:txBody>
      </p:sp>
      <p:sp>
        <p:nvSpPr>
          <p:cNvPr id="20" name="Slide Number Placeholder 6"/>
          <p:cNvSpPr>
            <a:spLocks noGrp="1"/>
          </p:cNvSpPr>
          <p:nvPr>
            <p:ph type="sldNum" sz="quarter" idx="4"/>
          </p:nvPr>
        </p:nvSpPr>
        <p:spPr>
          <a:xfrm>
            <a:off x="8617580" y="6342214"/>
            <a:ext cx="381000" cy="244475"/>
          </a:xfrm>
          <a:prstGeom prst="rect">
            <a:avLst/>
          </a:prstGeom>
        </p:spPr>
        <p:txBody>
          <a:bodyPr anchor="ctr"/>
          <a:lstStyle>
            <a:lvl1pPr algn="r">
              <a:defRPr sz="1200">
                <a:solidFill>
                  <a:schemeClr val="accent5">
                    <a:lumMod val="50000"/>
                  </a:schemeClr>
                </a:solidFill>
              </a:defRPr>
            </a:lvl1pPr>
          </a:lstStyle>
          <a:p>
            <a:fld id="{485C39CC-EE39-D443-B36F-C90C146C8057}" type="slidenum">
              <a:rPr lang="en-US" smtClean="0">
                <a:solidFill>
                  <a:srgbClr val="D5D5D5">
                    <a:lumMod val="50000"/>
                  </a:srgbClr>
                </a:solidFill>
              </a:rPr>
              <a:pPr/>
              <a:t>‹#›</a:t>
            </a:fld>
            <a:endParaRPr lang="en-US" dirty="0">
              <a:solidFill>
                <a:srgbClr val="D5D5D5">
                  <a:lumMod val="50000"/>
                </a:srgbClr>
              </a:solidFill>
            </a:endParaRPr>
          </a:p>
        </p:txBody>
      </p:sp>
    </p:spTree>
    <p:extLst>
      <p:ext uri="{BB962C8B-B14F-4D97-AF65-F5344CB8AC3E}">
        <p14:creationId xmlns:p14="http://schemas.microsoft.com/office/powerpoint/2010/main" val="307250350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Alternat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4"/>
            <a:ext cx="8229600" cy="4476751"/>
          </a:xfrm>
          <a:prstGeom prst="rect">
            <a:avLst/>
          </a:prstGeom>
        </p:spPr>
        <p:txBody>
          <a:bodyPr lIns="0" tIns="0" rIns="0" bIns="0"/>
          <a:lstStyle>
            <a:lvl1pPr>
              <a:defRPr sz="2900"/>
            </a:lvl1pPr>
            <a:lvl2pPr marL="613419" indent="-308827">
              <a:spcBef>
                <a:spcPts val="0"/>
              </a:spcBef>
              <a:spcAft>
                <a:spcPts val="1067"/>
              </a:spcAft>
              <a:buFont typeface="BentonSansF Book" pitchFamily="50" charset="0"/>
              <a:buChar char="–"/>
              <a:defRPr/>
            </a:lvl2pPr>
            <a:lvl3pPr marL="915928" indent="-304592">
              <a:spcBef>
                <a:spcPts val="0"/>
              </a:spcBef>
              <a:spcAft>
                <a:spcPts val="1067"/>
              </a:spcAft>
              <a:buFont typeface="Arial" pitchFamily="34" charset="0"/>
              <a:buChar char="•"/>
              <a:tabLst/>
              <a:defRPr/>
            </a:lvl3pPr>
            <a:lvl4pPr marL="1218418" indent="-304592">
              <a:spcBef>
                <a:spcPts val="0"/>
              </a:spcBef>
              <a:spcAft>
                <a:spcPts val="800"/>
              </a:spcAft>
              <a:buFont typeface="BentonSansF Book" pitchFamily="50" charset="0"/>
              <a:buChar char="–"/>
              <a:defRPr/>
            </a:lvl4pPr>
            <a:lvl6pPr marL="1523013" indent="-304592">
              <a:spcBef>
                <a:spcPts val="0"/>
              </a:spcBef>
              <a:spcAft>
                <a:spcPts val="533"/>
              </a:spcAft>
              <a:buClr>
                <a:schemeClr val="bg2"/>
              </a:buClr>
              <a:buFont typeface="Arial" pitchFamily="34" charset="0"/>
              <a:buChar char="•"/>
              <a:defRPr sz="19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457200" y="338669"/>
            <a:ext cx="8229600" cy="1129771"/>
          </a:xfrm>
          <a:prstGeom prst="rect">
            <a:avLst/>
          </a:prstGeom>
        </p:spPr>
        <p:txBody>
          <a:bodyPr lIns="121853" tIns="60926" rIns="121853" bIns="60926">
            <a:normAutofit/>
          </a:bodyPr>
          <a:lstStyle>
            <a:lvl1pPr>
              <a:defRPr sz="3500"/>
            </a:lvl1pPr>
          </a:lstStyle>
          <a:p>
            <a:r>
              <a:rPr lang="en-US" dirty="0" smtClean="0"/>
              <a:t>Click to edit Master title style</a:t>
            </a:r>
            <a:endParaRPr lang="en-US" dirty="0"/>
          </a:p>
        </p:txBody>
      </p:sp>
      <p:sp>
        <p:nvSpPr>
          <p:cNvPr id="18" name="Footer Placeholder 7"/>
          <p:cNvSpPr>
            <a:spLocks noGrp="1"/>
          </p:cNvSpPr>
          <p:nvPr>
            <p:ph type="ftr" sz="quarter" idx="11"/>
          </p:nvPr>
        </p:nvSpPr>
        <p:spPr>
          <a:xfrm>
            <a:off x="4408737" y="6619795"/>
            <a:ext cx="4114799" cy="213279"/>
          </a:xfrm>
          <a:prstGeom prst="rect">
            <a:avLst/>
          </a:prstGeom>
        </p:spPr>
        <p:txBody>
          <a:bodyPr lIns="121853" tIns="60926" rIns="121853" bIns="60926" anchor="ctr"/>
          <a:lstStyle>
            <a:lvl1pPr algn="r">
              <a:defRPr/>
            </a:lvl1pPr>
          </a:lstStyle>
          <a:p>
            <a:pPr defTabSz="609203"/>
            <a:endParaRPr lang="en-US" sz="2400" dirty="0">
              <a:solidFill>
                <a:srgbClr val="1A1812"/>
              </a:solidFill>
            </a:endParaRPr>
          </a:p>
        </p:txBody>
      </p:sp>
      <p:sp>
        <p:nvSpPr>
          <p:cNvPr id="19" name="Date Placeholder 1"/>
          <p:cNvSpPr>
            <a:spLocks noGrp="1"/>
          </p:cNvSpPr>
          <p:nvPr>
            <p:ph type="dt" sz="half" idx="12"/>
          </p:nvPr>
        </p:nvSpPr>
        <p:spPr>
          <a:xfrm>
            <a:off x="5704110" y="6338278"/>
            <a:ext cx="2819400" cy="243923"/>
          </a:xfrm>
          <a:prstGeom prst="rect">
            <a:avLst/>
          </a:prstGeom>
        </p:spPr>
        <p:txBody>
          <a:bodyPr lIns="121853" tIns="60926" rIns="121853" bIns="60926" anchor="ctr"/>
          <a:lstStyle>
            <a:lvl1pPr algn="r">
              <a:defRPr/>
            </a:lvl1pPr>
          </a:lstStyle>
          <a:p>
            <a:pPr defTabSz="609203"/>
            <a:endParaRPr lang="en-US" sz="2400" dirty="0">
              <a:solidFill>
                <a:srgbClr val="1A1812"/>
              </a:solidFill>
            </a:endParaRPr>
          </a:p>
        </p:txBody>
      </p:sp>
      <p:sp>
        <p:nvSpPr>
          <p:cNvPr id="20" name="Slide Number Placeholder 6"/>
          <p:cNvSpPr>
            <a:spLocks noGrp="1"/>
          </p:cNvSpPr>
          <p:nvPr>
            <p:ph type="sldNum" sz="quarter" idx="4"/>
          </p:nvPr>
        </p:nvSpPr>
        <p:spPr>
          <a:xfrm>
            <a:off x="8617580" y="6342214"/>
            <a:ext cx="381000" cy="244475"/>
          </a:xfrm>
          <a:prstGeom prst="rect">
            <a:avLst/>
          </a:prstGeom>
        </p:spPr>
        <p:txBody>
          <a:bodyPr anchor="ctr"/>
          <a:lstStyle>
            <a:lvl1pPr algn="r">
              <a:defRPr sz="1200">
                <a:solidFill>
                  <a:schemeClr val="accent5">
                    <a:lumMod val="50000"/>
                  </a:schemeClr>
                </a:solidFill>
              </a:defRPr>
            </a:lvl1pPr>
          </a:lstStyle>
          <a:p>
            <a:fld id="{485C39CC-EE39-D443-B36F-C90C146C8057}" type="slidenum">
              <a:rPr lang="en-US" smtClean="0">
                <a:solidFill>
                  <a:srgbClr val="D5D5D5">
                    <a:lumMod val="50000"/>
                  </a:srgbClr>
                </a:solidFill>
              </a:rPr>
              <a:pPr/>
              <a:t>‹#›</a:t>
            </a:fld>
            <a:endParaRPr lang="en-US" dirty="0">
              <a:solidFill>
                <a:srgbClr val="D5D5D5">
                  <a:lumMod val="50000"/>
                </a:srgbClr>
              </a:solidFill>
            </a:endParaRPr>
          </a:p>
        </p:txBody>
      </p:sp>
    </p:spTree>
    <p:extLst>
      <p:ext uri="{BB962C8B-B14F-4D97-AF65-F5344CB8AC3E}">
        <p14:creationId xmlns:p14="http://schemas.microsoft.com/office/powerpoint/2010/main" val="6664581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Alternate Title and Content">
    <p:spTree>
      <p:nvGrpSpPr>
        <p:cNvPr id="1" name=""/>
        <p:cNvGrpSpPr/>
        <p:nvPr/>
      </p:nvGrpSpPr>
      <p:grpSpPr>
        <a:xfrm>
          <a:off x="0" y="0"/>
          <a:ext cx="0" cy="0"/>
          <a:chOff x="0" y="0"/>
          <a:chExt cx="0" cy="0"/>
        </a:xfrm>
      </p:grpSpPr>
      <p:pic>
        <p:nvPicPr>
          <p:cNvPr id="21" name="Picture 20" descr="WS_contentSlide_BOTTOM_smlogo.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164" y="6240272"/>
            <a:ext cx="8820912" cy="617728"/>
          </a:xfrm>
          <a:prstGeom prst="rect">
            <a:avLst/>
          </a:prstGeom>
        </p:spPr>
      </p:pic>
      <p:sp>
        <p:nvSpPr>
          <p:cNvPr id="3" name="Content Placeholder 2"/>
          <p:cNvSpPr>
            <a:spLocks noGrp="1"/>
          </p:cNvSpPr>
          <p:nvPr>
            <p:ph idx="1"/>
          </p:nvPr>
        </p:nvSpPr>
        <p:spPr>
          <a:xfrm>
            <a:off x="457200" y="1600204"/>
            <a:ext cx="8229600" cy="4476751"/>
          </a:xfrm>
          <a:prstGeom prst="rect">
            <a:avLst/>
          </a:prstGeom>
        </p:spPr>
        <p:txBody>
          <a:bodyPr lIns="0" tIns="0" rIns="0" bIns="0"/>
          <a:lstStyle>
            <a:lvl1pPr>
              <a:defRPr sz="2900"/>
            </a:lvl1pPr>
            <a:lvl2pPr marL="613419" indent="-308827">
              <a:spcBef>
                <a:spcPts val="0"/>
              </a:spcBef>
              <a:spcAft>
                <a:spcPts val="1067"/>
              </a:spcAft>
              <a:buFont typeface="BentonSansF Book" pitchFamily="50" charset="0"/>
              <a:buChar char="–"/>
              <a:defRPr/>
            </a:lvl2pPr>
            <a:lvl3pPr marL="915928" indent="-304592">
              <a:spcBef>
                <a:spcPts val="0"/>
              </a:spcBef>
              <a:spcAft>
                <a:spcPts val="1067"/>
              </a:spcAft>
              <a:buFont typeface="Arial" pitchFamily="34" charset="0"/>
              <a:buChar char="•"/>
              <a:tabLst/>
              <a:defRPr/>
            </a:lvl3pPr>
            <a:lvl4pPr marL="1218418" indent="-304592">
              <a:spcBef>
                <a:spcPts val="0"/>
              </a:spcBef>
              <a:spcAft>
                <a:spcPts val="800"/>
              </a:spcAft>
              <a:buFont typeface="BentonSansF Book" pitchFamily="50" charset="0"/>
              <a:buChar char="–"/>
              <a:defRPr/>
            </a:lvl4pPr>
            <a:lvl6pPr marL="1523013" indent="-304592">
              <a:spcBef>
                <a:spcPts val="0"/>
              </a:spcBef>
              <a:spcAft>
                <a:spcPts val="533"/>
              </a:spcAft>
              <a:buClr>
                <a:schemeClr val="bg2"/>
              </a:buClr>
              <a:buFont typeface="Arial" pitchFamily="34" charset="0"/>
              <a:buChar char="•"/>
              <a:defRPr sz="19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457200" y="338669"/>
            <a:ext cx="8229600" cy="1129771"/>
          </a:xfrm>
          <a:prstGeom prst="rect">
            <a:avLst/>
          </a:prstGeom>
        </p:spPr>
        <p:txBody>
          <a:bodyPr lIns="121853" tIns="60926" rIns="121853" bIns="60926">
            <a:normAutofit/>
          </a:bodyPr>
          <a:lstStyle>
            <a:lvl1pPr>
              <a:defRPr sz="3500"/>
            </a:lvl1pPr>
          </a:lstStyle>
          <a:p>
            <a:r>
              <a:rPr lang="en-US" dirty="0" smtClean="0"/>
              <a:t>Click to edit Master title style</a:t>
            </a:r>
            <a:endParaRPr lang="en-US" dirty="0"/>
          </a:p>
        </p:txBody>
      </p:sp>
      <p:sp>
        <p:nvSpPr>
          <p:cNvPr id="18" name="Footer Placeholder 7"/>
          <p:cNvSpPr>
            <a:spLocks noGrp="1"/>
          </p:cNvSpPr>
          <p:nvPr>
            <p:ph type="ftr" sz="quarter" idx="11"/>
          </p:nvPr>
        </p:nvSpPr>
        <p:spPr>
          <a:xfrm>
            <a:off x="4408737" y="6619795"/>
            <a:ext cx="4114799" cy="213279"/>
          </a:xfrm>
          <a:prstGeom prst="rect">
            <a:avLst/>
          </a:prstGeom>
        </p:spPr>
        <p:txBody>
          <a:bodyPr lIns="121853" tIns="60926" rIns="121853" bIns="60926" anchor="ctr"/>
          <a:lstStyle>
            <a:lvl1pPr algn="r">
              <a:defRPr/>
            </a:lvl1pPr>
          </a:lstStyle>
          <a:p>
            <a:pPr defTabSz="609203"/>
            <a:endParaRPr lang="en-US" sz="2400" dirty="0">
              <a:solidFill>
                <a:srgbClr val="1A1812"/>
              </a:solidFill>
            </a:endParaRPr>
          </a:p>
        </p:txBody>
      </p:sp>
      <p:sp>
        <p:nvSpPr>
          <p:cNvPr id="19" name="Date Placeholder 1"/>
          <p:cNvSpPr>
            <a:spLocks noGrp="1"/>
          </p:cNvSpPr>
          <p:nvPr>
            <p:ph type="dt" sz="half" idx="12"/>
          </p:nvPr>
        </p:nvSpPr>
        <p:spPr>
          <a:xfrm>
            <a:off x="5704110" y="6338278"/>
            <a:ext cx="2819400" cy="243923"/>
          </a:xfrm>
          <a:prstGeom prst="rect">
            <a:avLst/>
          </a:prstGeom>
        </p:spPr>
        <p:txBody>
          <a:bodyPr lIns="121853" tIns="60926" rIns="121853" bIns="60926" anchor="ctr"/>
          <a:lstStyle>
            <a:lvl1pPr algn="r">
              <a:defRPr/>
            </a:lvl1pPr>
          </a:lstStyle>
          <a:p>
            <a:pPr defTabSz="609203"/>
            <a:endParaRPr lang="en-US" sz="2400" dirty="0">
              <a:solidFill>
                <a:srgbClr val="1A1812"/>
              </a:solidFill>
            </a:endParaRPr>
          </a:p>
        </p:txBody>
      </p:sp>
      <p:sp>
        <p:nvSpPr>
          <p:cNvPr id="20" name="Slide Number Placeholder 6"/>
          <p:cNvSpPr>
            <a:spLocks noGrp="1"/>
          </p:cNvSpPr>
          <p:nvPr>
            <p:ph type="sldNum" sz="quarter" idx="4"/>
          </p:nvPr>
        </p:nvSpPr>
        <p:spPr>
          <a:xfrm>
            <a:off x="8617580" y="6342214"/>
            <a:ext cx="381000" cy="244475"/>
          </a:xfrm>
          <a:prstGeom prst="rect">
            <a:avLst/>
          </a:prstGeom>
        </p:spPr>
        <p:txBody>
          <a:bodyPr anchor="ctr"/>
          <a:lstStyle>
            <a:lvl1pPr algn="r">
              <a:defRPr sz="1200">
                <a:solidFill>
                  <a:schemeClr val="accent5">
                    <a:lumMod val="50000"/>
                  </a:schemeClr>
                </a:solidFill>
              </a:defRPr>
            </a:lvl1pPr>
          </a:lstStyle>
          <a:p>
            <a:fld id="{485C39CC-EE39-D443-B36F-C90C146C8057}" type="slidenum">
              <a:rPr lang="en-US" smtClean="0">
                <a:solidFill>
                  <a:srgbClr val="D5D5D5">
                    <a:lumMod val="50000"/>
                  </a:srgbClr>
                </a:solidFill>
              </a:rPr>
              <a:pPr/>
              <a:t>‹#›</a:t>
            </a:fld>
            <a:endParaRPr lang="en-US" dirty="0">
              <a:solidFill>
                <a:srgbClr val="D5D5D5">
                  <a:lumMod val="50000"/>
                </a:srgbClr>
              </a:solidFill>
            </a:endParaRPr>
          </a:p>
        </p:txBody>
      </p:sp>
    </p:spTree>
    <p:extLst>
      <p:ext uri="{BB962C8B-B14F-4D97-AF65-F5344CB8AC3E}">
        <p14:creationId xmlns:p14="http://schemas.microsoft.com/office/powerpoint/2010/main" val="297384143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Alternate Title and Content">
    <p:spTree>
      <p:nvGrpSpPr>
        <p:cNvPr id="1" name=""/>
        <p:cNvGrpSpPr/>
        <p:nvPr/>
      </p:nvGrpSpPr>
      <p:grpSpPr>
        <a:xfrm>
          <a:off x="0" y="0"/>
          <a:ext cx="0" cy="0"/>
          <a:chOff x="0" y="0"/>
          <a:chExt cx="0" cy="0"/>
        </a:xfrm>
      </p:grpSpPr>
      <p:pic>
        <p:nvPicPr>
          <p:cNvPr id="21" name="Picture 20" descr="WS_contentSlide_BOTTOM_smlogo.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5164" y="6240272"/>
            <a:ext cx="8820912" cy="617728"/>
          </a:xfrm>
          <a:prstGeom prst="rect">
            <a:avLst/>
          </a:prstGeom>
        </p:spPr>
      </p:pic>
      <p:sp>
        <p:nvSpPr>
          <p:cNvPr id="3" name="Content Placeholder 2"/>
          <p:cNvSpPr>
            <a:spLocks noGrp="1"/>
          </p:cNvSpPr>
          <p:nvPr>
            <p:ph idx="1"/>
          </p:nvPr>
        </p:nvSpPr>
        <p:spPr>
          <a:xfrm>
            <a:off x="457200" y="1600204"/>
            <a:ext cx="8229600" cy="4476751"/>
          </a:xfrm>
          <a:prstGeom prst="rect">
            <a:avLst/>
          </a:prstGeom>
        </p:spPr>
        <p:txBody>
          <a:bodyPr lIns="0" tIns="0" rIns="0" bIns="0"/>
          <a:lstStyle>
            <a:lvl1pPr>
              <a:defRPr sz="2900"/>
            </a:lvl1pPr>
            <a:lvl2pPr marL="613419" indent="-308827">
              <a:spcBef>
                <a:spcPts val="0"/>
              </a:spcBef>
              <a:spcAft>
                <a:spcPts val="1067"/>
              </a:spcAft>
              <a:buFont typeface="BentonSansF Book" pitchFamily="50" charset="0"/>
              <a:buChar char="–"/>
              <a:defRPr/>
            </a:lvl2pPr>
            <a:lvl3pPr marL="915928" indent="-304592">
              <a:spcBef>
                <a:spcPts val="0"/>
              </a:spcBef>
              <a:spcAft>
                <a:spcPts val="1067"/>
              </a:spcAft>
              <a:buFont typeface="Arial" pitchFamily="34" charset="0"/>
              <a:buChar char="•"/>
              <a:tabLst/>
              <a:defRPr/>
            </a:lvl3pPr>
            <a:lvl4pPr marL="1218418" indent="-304592">
              <a:spcBef>
                <a:spcPts val="0"/>
              </a:spcBef>
              <a:spcAft>
                <a:spcPts val="800"/>
              </a:spcAft>
              <a:buFont typeface="BentonSansF Book" pitchFamily="50" charset="0"/>
              <a:buChar char="–"/>
              <a:defRPr/>
            </a:lvl4pPr>
            <a:lvl6pPr marL="1523013" indent="-304592">
              <a:spcBef>
                <a:spcPts val="0"/>
              </a:spcBef>
              <a:spcAft>
                <a:spcPts val="533"/>
              </a:spcAft>
              <a:buClr>
                <a:schemeClr val="bg2"/>
              </a:buClr>
              <a:buFont typeface="Arial" pitchFamily="34" charset="0"/>
              <a:buChar char="•"/>
              <a:defRPr sz="19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457200" y="338669"/>
            <a:ext cx="8229600" cy="1129771"/>
          </a:xfrm>
          <a:prstGeom prst="rect">
            <a:avLst/>
          </a:prstGeom>
        </p:spPr>
        <p:txBody>
          <a:bodyPr lIns="121853" tIns="60926" rIns="121853" bIns="60926">
            <a:normAutofit/>
          </a:bodyPr>
          <a:lstStyle>
            <a:lvl1pPr>
              <a:defRPr sz="3500"/>
            </a:lvl1pPr>
          </a:lstStyle>
          <a:p>
            <a:r>
              <a:rPr lang="en-US" dirty="0" smtClean="0"/>
              <a:t>Click to edit Master title style</a:t>
            </a:r>
            <a:endParaRPr lang="en-US" dirty="0"/>
          </a:p>
        </p:txBody>
      </p:sp>
      <p:sp>
        <p:nvSpPr>
          <p:cNvPr id="18" name="Footer Placeholder 7"/>
          <p:cNvSpPr>
            <a:spLocks noGrp="1"/>
          </p:cNvSpPr>
          <p:nvPr>
            <p:ph type="ftr" sz="quarter" idx="11"/>
          </p:nvPr>
        </p:nvSpPr>
        <p:spPr>
          <a:xfrm>
            <a:off x="4408737" y="6619795"/>
            <a:ext cx="4114799" cy="213279"/>
          </a:xfrm>
          <a:prstGeom prst="rect">
            <a:avLst/>
          </a:prstGeom>
        </p:spPr>
        <p:txBody>
          <a:bodyPr lIns="121853" tIns="60926" rIns="121853" bIns="60926" anchor="ctr"/>
          <a:lstStyle>
            <a:lvl1pPr algn="r">
              <a:defRPr/>
            </a:lvl1pPr>
          </a:lstStyle>
          <a:p>
            <a:pPr defTabSz="609203"/>
            <a:endParaRPr lang="en-US" sz="2400" dirty="0">
              <a:solidFill>
                <a:srgbClr val="1A1812"/>
              </a:solidFill>
            </a:endParaRPr>
          </a:p>
        </p:txBody>
      </p:sp>
      <p:sp>
        <p:nvSpPr>
          <p:cNvPr id="19" name="Date Placeholder 1"/>
          <p:cNvSpPr>
            <a:spLocks noGrp="1"/>
          </p:cNvSpPr>
          <p:nvPr>
            <p:ph type="dt" sz="half" idx="12"/>
          </p:nvPr>
        </p:nvSpPr>
        <p:spPr>
          <a:xfrm>
            <a:off x="5704110" y="6338278"/>
            <a:ext cx="2819400" cy="243923"/>
          </a:xfrm>
          <a:prstGeom prst="rect">
            <a:avLst/>
          </a:prstGeom>
        </p:spPr>
        <p:txBody>
          <a:bodyPr lIns="121853" tIns="60926" rIns="121853" bIns="60926" anchor="ctr"/>
          <a:lstStyle>
            <a:lvl1pPr algn="r">
              <a:defRPr/>
            </a:lvl1pPr>
          </a:lstStyle>
          <a:p>
            <a:pPr defTabSz="609203"/>
            <a:endParaRPr lang="en-US" sz="2400" dirty="0">
              <a:solidFill>
                <a:srgbClr val="1A1812"/>
              </a:solidFill>
            </a:endParaRPr>
          </a:p>
        </p:txBody>
      </p:sp>
      <p:sp>
        <p:nvSpPr>
          <p:cNvPr id="20" name="Slide Number Placeholder 6"/>
          <p:cNvSpPr>
            <a:spLocks noGrp="1"/>
          </p:cNvSpPr>
          <p:nvPr>
            <p:ph type="sldNum" sz="quarter" idx="4"/>
          </p:nvPr>
        </p:nvSpPr>
        <p:spPr>
          <a:xfrm>
            <a:off x="8617580" y="6342214"/>
            <a:ext cx="381000" cy="244475"/>
          </a:xfrm>
          <a:prstGeom prst="rect">
            <a:avLst/>
          </a:prstGeom>
        </p:spPr>
        <p:txBody>
          <a:bodyPr anchor="ctr"/>
          <a:lstStyle>
            <a:lvl1pPr algn="r">
              <a:defRPr sz="1200">
                <a:solidFill>
                  <a:schemeClr val="accent5">
                    <a:lumMod val="50000"/>
                  </a:schemeClr>
                </a:solidFill>
              </a:defRPr>
            </a:lvl1pPr>
          </a:lstStyle>
          <a:p>
            <a:fld id="{485C39CC-EE39-D443-B36F-C90C146C8057}" type="slidenum">
              <a:rPr lang="en-US" smtClean="0">
                <a:solidFill>
                  <a:srgbClr val="D5D5D5">
                    <a:lumMod val="50000"/>
                  </a:srgbClr>
                </a:solidFill>
              </a:rPr>
              <a:pPr/>
              <a:t>‹#›</a:t>
            </a:fld>
            <a:endParaRPr lang="en-US" dirty="0">
              <a:solidFill>
                <a:srgbClr val="D5D5D5">
                  <a:lumMod val="50000"/>
                </a:srgbClr>
              </a:solidFill>
            </a:endParaRPr>
          </a:p>
        </p:txBody>
      </p:sp>
    </p:spTree>
    <p:extLst>
      <p:ext uri="{BB962C8B-B14F-4D97-AF65-F5344CB8AC3E}">
        <p14:creationId xmlns:p14="http://schemas.microsoft.com/office/powerpoint/2010/main" val="370350908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eneral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347472" y="685800"/>
            <a:ext cx="5556250" cy="1839259"/>
          </a:xfrm>
        </p:spPr>
        <p:txBody>
          <a:bodyPr>
            <a:normAutofit/>
          </a:bodyPr>
          <a:lstStyle>
            <a:lvl1pPr algn="l" defTabSz="457200" rtl="0" eaLnBrk="1" latinLnBrk="0" hangingPunct="1">
              <a:lnSpc>
                <a:spcPct val="90000"/>
              </a:lnSpc>
              <a:spcBef>
                <a:spcPct val="0"/>
              </a:spcBef>
              <a:buNone/>
              <a:defRPr lang="en-US" sz="4000" kern="1200" dirty="0" smtClean="0">
                <a:solidFill>
                  <a:schemeClr val="bg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347472" y="2576980"/>
            <a:ext cx="5556250" cy="130922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347472" y="3886200"/>
            <a:ext cx="5536315" cy="1022350"/>
          </a:xfrm>
        </p:spPr>
        <p:txBody>
          <a:bodyPr>
            <a:normAutofit/>
          </a:bodyPr>
          <a:lstStyle>
            <a:lvl1pPr marL="0" indent="0">
              <a:spcBef>
                <a:spcPts val="0"/>
              </a:spcBef>
              <a:buNone/>
              <a:defRPr sz="1600">
                <a:solidFill>
                  <a:schemeClr val="accent4"/>
                </a:solidFill>
              </a:defRPr>
            </a:lvl1pPr>
          </a:lstStyle>
          <a:p>
            <a:pPr lvl="0"/>
            <a:r>
              <a:rPr lang="en-US" smtClean="0"/>
              <a:t>Click to edit Master text styles</a:t>
            </a:r>
          </a:p>
        </p:txBody>
      </p:sp>
      <p:sp>
        <p:nvSpPr>
          <p:cNvPr id="11"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80919151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eneral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758952" y="2078657"/>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758952" y="3436469"/>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5739889" y="4548668"/>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11"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156964993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976B1B-3A65-4429-82BB-5564F5755749}" type="datetimeFigureOut">
              <a:rPr lang="en-US" smtClean="0"/>
              <a:t>10/10/2017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517E6-7BD5-44FA-BDCD-409D1CC22508}" type="slidenum">
              <a:rPr lang="en-US" smtClean="0"/>
              <a:t>‹#›</a:t>
            </a:fld>
            <a:endParaRPr lang="en-US"/>
          </a:p>
        </p:txBody>
      </p:sp>
    </p:spTree>
    <p:extLst>
      <p:ext uri="{BB962C8B-B14F-4D97-AF65-F5344CB8AC3E}">
        <p14:creationId xmlns:p14="http://schemas.microsoft.com/office/powerpoint/2010/main" val="3713608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eneral 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1973281" y="3108199"/>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1973281" y="4827271"/>
            <a:ext cx="4424993" cy="850376"/>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7120057" y="4396297"/>
            <a:ext cx="1471119"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370932104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eneral 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760977" y="2862072"/>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760977" y="4581143"/>
            <a:ext cx="4424993" cy="1021797"/>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5830780" y="2751066"/>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263068933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eneral Titl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6873151" y="2725815"/>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758952" y="2863699"/>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758952" y="4221511"/>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243132347"/>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eneral Titl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760977" y="704251"/>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760977" y="2423323"/>
            <a:ext cx="4424993" cy="920394"/>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5815839" y="2321367"/>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196144036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icare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3565434" y="3511194"/>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760977" y="704251"/>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760977" y="2423323"/>
            <a:ext cx="4424993" cy="78903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74822624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edicare 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5573268" y="4523762"/>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2656405" y="2011304"/>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2656405" y="3369116"/>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86178267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eterans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6932915" y="4493880"/>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2656405" y="2011304"/>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2656405" y="3369116"/>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00757188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929210" y="851960"/>
            <a:ext cx="5336123" cy="587903"/>
          </a:xfrm>
        </p:spPr>
        <p:txBody>
          <a:bodyPr>
            <a:normAutofit/>
          </a:bodyPr>
          <a:lstStyle>
            <a:lvl1pPr algn="l" defTabSz="457200" rtl="0" eaLnBrk="1" latinLnBrk="0" hangingPunct="1">
              <a:lnSpc>
                <a:spcPct val="90000"/>
              </a:lnSpc>
              <a:spcBef>
                <a:spcPct val="0"/>
              </a:spcBef>
              <a:buNone/>
              <a:defRPr lang="en-US" sz="4000" b="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929210" y="1600200"/>
            <a:ext cx="5336123" cy="2646893"/>
          </a:xfrm>
        </p:spPr>
        <p:txBody>
          <a:bodyPr>
            <a:normAutofit/>
          </a:bodyPr>
          <a:lstStyle>
            <a:lvl1pPr marL="0" indent="0" algn="l" defTabSz="457200" rtl="0" eaLnBrk="1" latinLnBrk="0" hangingPunct="1">
              <a:lnSpc>
                <a:spcPct val="90000"/>
              </a:lnSpc>
              <a:spcBef>
                <a:spcPts val="0"/>
              </a:spcBef>
              <a:buFont typeface="Arial"/>
              <a:buNone/>
              <a:defRPr lang="en-US" sz="2600" kern="1200" dirty="0" smtClean="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
        <p:nvSpPr>
          <p:cNvPr id="6" name="Slide Number Placeholder 5"/>
          <p:cNvSpPr>
            <a:spLocks noGrp="1"/>
          </p:cNvSpPr>
          <p:nvPr>
            <p:ph type="sldNum" sz="quarter" idx="12"/>
          </p:nvPr>
        </p:nvSpPr>
        <p:spPr/>
        <p:txBody>
          <a:bodyPr/>
          <a:lstStyle/>
          <a:p>
            <a:fld id="{485C39CC-EE39-D443-B36F-C90C146C8057}" type="slidenum">
              <a:rPr lang="en-US" smtClean="0"/>
              <a:pPr/>
              <a:t>‹#›</a:t>
            </a:fld>
            <a:endParaRPr lang="en-US" dirty="0"/>
          </a:p>
        </p:txBody>
      </p:sp>
      <p:sp>
        <p:nvSpPr>
          <p:cNvPr id="11"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209059221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psf\Host\Volumes\johbee\Documents\01_Freelance_Design\INTERBRAND\Humana\exports\template_fix_and_tutorial\slide_LifeBox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51095" y="338668"/>
            <a:ext cx="8241809" cy="11734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4963"/>
            <a:ext cx="8229600" cy="4422775"/>
          </a:xfrm>
        </p:spPr>
        <p:txBody>
          <a:bodyPr lIns="0" tIns="0" rIns="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43000" indent="-230188">
              <a:defRPr sz="1400"/>
            </a:lvl5pPr>
            <a:lvl6pPr marL="1143000" indent="-228600">
              <a:spcBef>
                <a:spcPts val="960"/>
              </a:spcBef>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a:xfrm>
            <a:off x="457200" y="6617370"/>
            <a:ext cx="4114799"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a:xfrm>
            <a:off x="812800" y="338668"/>
            <a:ext cx="7873999" cy="1003115"/>
          </a:xfrm>
        </p:spPr>
        <p:txBody>
          <a:bodyPr anchor="ctr" anchorCtr="0"/>
          <a:lstStyle>
            <a:lvl1pPr>
              <a:defRPr b="0">
                <a:solidFill>
                  <a:schemeClr val="tx2"/>
                </a:solidFill>
              </a:defRPr>
            </a:lvl1p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a:xfrm>
            <a:off x="5486400" y="6338276"/>
            <a:ext cx="2819400" cy="243922"/>
          </a:xfrm>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153909310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pic>
        <p:nvPicPr>
          <p:cNvPr id="1027" name="Picture 3" descr="\\psf\Host\Volumes\johbee\Documents\01_Freelance_Design\INTERBRAND\Humana\exports\template_fix_and_tutorial\slide_LifeBox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51095" y="338668"/>
            <a:ext cx="8241809" cy="11734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a:xfrm>
            <a:off x="812800" y="338668"/>
            <a:ext cx="7873999" cy="1003115"/>
          </a:xfrm>
        </p:spPr>
        <p:txBody>
          <a:bodyPr anchor="ctr" anchorCtr="0"/>
          <a:lstStyle>
            <a:lvl1pPr>
              <a:defRPr b="0">
                <a:solidFill>
                  <a:schemeClr val="tx2"/>
                </a:solidFill>
              </a:defRPr>
            </a:lvl1p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12" name="Content Placeholder 2"/>
          <p:cNvSpPr>
            <a:spLocks noGrp="1"/>
          </p:cNvSpPr>
          <p:nvPr>
            <p:ph idx="12"/>
          </p:nvPr>
        </p:nvSpPr>
        <p:spPr>
          <a:xfrm>
            <a:off x="4568826"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3"/>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14172637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976B1B-3A65-4429-82BB-5564F5755749}" type="datetimeFigureOut">
              <a:rPr lang="en-US" smtClean="0"/>
              <a:t>10/10/2017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517E6-7BD5-44FA-BDCD-409D1CC22508}" type="slidenum">
              <a:rPr lang="en-US" smtClean="0"/>
              <a:t>‹#›</a:t>
            </a:fld>
            <a:endParaRPr lang="en-US"/>
          </a:p>
        </p:txBody>
      </p:sp>
    </p:spTree>
    <p:extLst>
      <p:ext uri="{BB962C8B-B14F-4D97-AF65-F5344CB8AC3E}">
        <p14:creationId xmlns:p14="http://schemas.microsoft.com/office/powerpoint/2010/main" val="1010597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eferred Title Only">
    <p:spTree>
      <p:nvGrpSpPr>
        <p:cNvPr id="1" name=""/>
        <p:cNvGrpSpPr/>
        <p:nvPr/>
      </p:nvGrpSpPr>
      <p:grpSpPr>
        <a:xfrm>
          <a:off x="0" y="0"/>
          <a:ext cx="0" cy="0"/>
          <a:chOff x="0" y="0"/>
          <a:chExt cx="0" cy="0"/>
        </a:xfrm>
      </p:grpSpPr>
      <p:pic>
        <p:nvPicPr>
          <p:cNvPr id="1027" name="Picture 3" descr="\\psf\Host\Volumes\johbee\Documents\01_Freelance_Design\INTERBRAND\Humana\exports\template_fix_and_tutorial\slide_LifeBox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51095" y="338668"/>
            <a:ext cx="8241809" cy="117348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a:xfrm>
            <a:off x="812800" y="338668"/>
            <a:ext cx="7873999" cy="1003115"/>
          </a:xfrm>
        </p:spPr>
        <p:txBody>
          <a:bodyPr anchor="ctr" anchorCtr="0"/>
          <a:lstStyle>
            <a:lvl1pPr>
              <a:defRPr b="0">
                <a:solidFill>
                  <a:schemeClr val="tx2"/>
                </a:solidFill>
              </a:defRPr>
            </a:lvl1p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206384886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lternat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476750"/>
          </a:xfrm>
        </p:spPr>
        <p:txBody>
          <a:bodyPr lIns="0" tIns="0" rIns="0" bIns="0"/>
          <a:lstStyle>
            <a:lvl2pPr marL="460375" indent="-231775">
              <a:spcBef>
                <a:spcPts val="0"/>
              </a:spcBef>
              <a:spcAft>
                <a:spcPts val="1000"/>
              </a:spcAft>
              <a:buFont typeface="BentonSansF Book" pitchFamily="50" charset="0"/>
              <a:buChar char="–"/>
              <a:defRPr/>
            </a:lvl2pPr>
            <a:lvl3pPr marL="687388" indent="-228600">
              <a:spcBef>
                <a:spcPts val="0"/>
              </a:spcBef>
              <a:spcAft>
                <a:spcPts val="800"/>
              </a:spcAft>
              <a:buFont typeface="Arial" pitchFamily="34" charset="0"/>
              <a:buChar char="•"/>
              <a:tabLst/>
              <a:defRPr/>
            </a:lvl3pPr>
            <a:lvl4pPr marL="909638" indent="-228600">
              <a:spcBef>
                <a:spcPts val="0"/>
              </a:spcBef>
              <a:spcAft>
                <a:spcPts val="600"/>
              </a:spcAft>
              <a:buFont typeface="BentonSansF Book" pitchFamily="50" charset="0"/>
              <a:buChar char="–"/>
              <a:defRPr/>
            </a:lvl4pPr>
            <a:lvl6pPr marL="1143000" indent="-228600">
              <a:spcBef>
                <a:spcPts val="0"/>
              </a:spcBef>
              <a:spcAft>
                <a:spcPts val="400"/>
              </a:spcAft>
              <a:buClr>
                <a:schemeClr val="bg2"/>
              </a:buClr>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p:txBody>
          <a:body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215496349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lternate Title and 2 Content">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485C39CC-EE39-D443-B36F-C90C146C8057}" type="slidenum">
              <a:rPr lang="en-US" smtClean="0"/>
              <a:pPr/>
              <a:t>‹#›</a:t>
            </a:fld>
            <a:endParaRPr lang="en-US" dirty="0"/>
          </a:p>
        </p:txBody>
      </p:sp>
      <p:sp>
        <p:nvSpPr>
          <p:cNvPr id="9" name="Footer Placeholder 8"/>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cxnSp>
        <p:nvCxnSpPr>
          <p:cNvPr id="12" name="Straight Connector 11"/>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14" name="Content Placeholder 2"/>
          <p:cNvSpPr>
            <a:spLocks noGrp="1"/>
          </p:cNvSpPr>
          <p:nvPr>
            <p:ph idx="1"/>
          </p:nvPr>
        </p:nvSpPr>
        <p:spPr>
          <a:xfrm>
            <a:off x="457200"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2"/>
          <p:cNvSpPr>
            <a:spLocks noGrp="1"/>
          </p:cNvSpPr>
          <p:nvPr>
            <p:ph idx="12"/>
          </p:nvPr>
        </p:nvSpPr>
        <p:spPr>
          <a:xfrm>
            <a:off x="4568826"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3"/>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372774158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lternate 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85C39CC-EE39-D443-B36F-C90C146C8057}" type="slidenum">
              <a:rPr lang="en-US" smtClean="0"/>
              <a:pPr/>
              <a:t>‹#›</a:t>
            </a:fld>
            <a:endParaRPr lang="en-US" dirty="0"/>
          </a:p>
        </p:txBody>
      </p:sp>
      <p:sp>
        <p:nvSpPr>
          <p:cNvPr id="7" name="Footer Placeholder 6"/>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186029781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485C39CC-EE39-D443-B36F-C90C146C8057}" type="slidenum">
              <a:rPr lang="en-US" smtClean="0"/>
              <a:pPr/>
              <a:t>‹#›</a:t>
            </a:fld>
            <a:endParaRPr lang="en-US" dirty="0"/>
          </a:p>
        </p:txBody>
      </p:sp>
      <p:sp>
        <p:nvSpPr>
          <p:cNvPr id="6" name="Footer Placeholder 5"/>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cxnSp>
        <p:nvCxnSpPr>
          <p:cNvPr id="8" name="Straight Connector 7"/>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117455340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82" t="123" r="11983" b="1097"/>
          <a:stretch/>
        </p:blipFill>
        <p:spPr>
          <a:xfrm>
            <a:off x="0" y="0"/>
            <a:ext cx="9144000" cy="6858000"/>
          </a:xfrm>
          <a:prstGeom prst="rect">
            <a:avLst/>
          </a:prstGeom>
        </p:spPr>
      </p:pic>
      <p:sp>
        <p:nvSpPr>
          <p:cNvPr id="8" name="Rectangle 7"/>
          <p:cNvSpPr/>
          <p:nvPr userDrawn="1"/>
        </p:nvSpPr>
        <p:spPr>
          <a:xfrm>
            <a:off x="0" y="0"/>
            <a:ext cx="9144000" cy="6858000"/>
          </a:xfrm>
          <a:prstGeom prst="rect">
            <a:avLst/>
          </a:prstGeom>
          <a:solidFill>
            <a:schemeClr val="tx1">
              <a:lumMod val="75000"/>
              <a:lumOff val="25000"/>
              <a:alpha val="6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a:solidFill>
                <a:prstClr val="white"/>
              </a:solidFill>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60054" y="3954404"/>
            <a:ext cx="3823893" cy="998596"/>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8600" y="6324600"/>
            <a:ext cx="1862130" cy="362476"/>
          </a:xfrm>
          <a:prstGeom prst="rect">
            <a:avLst/>
          </a:prstGeom>
        </p:spPr>
      </p:pic>
      <p:sp>
        <p:nvSpPr>
          <p:cNvPr id="2" name="Title 1"/>
          <p:cNvSpPr>
            <a:spLocks noGrp="1"/>
          </p:cNvSpPr>
          <p:nvPr>
            <p:ph type="ctrTitle"/>
          </p:nvPr>
        </p:nvSpPr>
        <p:spPr>
          <a:xfrm>
            <a:off x="740565" y="2098082"/>
            <a:ext cx="7662870" cy="1178518"/>
          </a:xfrm>
        </p:spPr>
        <p:txBody>
          <a:bodyPr/>
          <a:lstStyle>
            <a:lvl1pPr>
              <a:defRPr lang="en-US" sz="6000" b="1" kern="1200" dirty="0" smtClean="0">
                <a:solidFill>
                  <a:schemeClr val="bg1"/>
                </a:solidFill>
                <a:effectLst>
                  <a:outerShdw blurRad="38100" dist="38100" dir="2700000" algn="tl">
                    <a:srgbClr val="000000">
                      <a:alpha val="43137"/>
                    </a:srgbClr>
                  </a:outerShdw>
                </a:effectLst>
                <a:latin typeface="FS Humana" panose="02000506040000020004" pitchFamily="2" charset="0"/>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276600"/>
            <a:ext cx="7696200" cy="677804"/>
          </a:xfrm>
        </p:spPr>
        <p:txBody>
          <a:bodyPr/>
          <a:lstStyle>
            <a:lvl1pPr marL="0" indent="0" algn="ctr">
              <a:buNone/>
              <a:defRPr lang="en-US" sz="4000" kern="1200" dirty="0" smtClean="0">
                <a:solidFill>
                  <a:schemeClr val="bg1">
                    <a:lumMod val="95000"/>
                  </a:schemeClr>
                </a:solidFill>
                <a:effectLst>
                  <a:outerShdw blurRad="38100" dist="38100" dir="2700000" algn="tl">
                    <a:srgbClr val="000000">
                      <a:alpha val="43137"/>
                    </a:srgbClr>
                  </a:outerShdw>
                </a:effectLst>
                <a:latin typeface="FS Humana" panose="02000506040000020004" pitchFamily="2"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CC35508E-AE7D-473D-B277-C69902F67D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73167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84050" y="1261872"/>
            <a:ext cx="8385048" cy="5184648"/>
          </a:xfrm>
        </p:spPr>
        <p:txBody>
          <a:bodyPr/>
          <a:lstStyle>
            <a:lvl1pPr marL="0" indent="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152561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0509945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6" name="Title Placeholder 2"/>
          <p:cNvSpPr>
            <a:spLocks noGrp="1" noChangeArrowheads="1"/>
          </p:cNvSpPr>
          <p:nvPr>
            <p:ph type="title"/>
          </p:nvPr>
        </p:nvSpPr>
        <p:spPr bwMode="gray">
          <a:xfrm>
            <a:off x="454025" y="311294"/>
            <a:ext cx="8232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b="0"/>
            </a:lvl1pPr>
          </a:lstStyle>
          <a:p>
            <a:pPr lvl="0"/>
            <a:r>
              <a:rPr lang="en-US" noProof="0" smtClean="0"/>
              <a:t>Click to edit Master title style</a:t>
            </a:r>
            <a:endParaRPr lang="en-US" noProof="0" dirty="0" smtClean="0"/>
          </a:p>
        </p:txBody>
      </p:sp>
      <p:sp>
        <p:nvSpPr>
          <p:cNvPr id="4" name="Text Placeholder 5"/>
          <p:cNvSpPr>
            <a:spLocks noGrp="1"/>
          </p:cNvSpPr>
          <p:nvPr>
            <p:ph type="body" sz="quarter" idx="13"/>
          </p:nvPr>
        </p:nvSpPr>
        <p:spPr>
          <a:xfrm>
            <a:off x="1435391" y="6448756"/>
            <a:ext cx="6943066" cy="307777"/>
          </a:xfrm>
        </p:spPr>
        <p:txBody>
          <a:bodyPr/>
          <a:lstStyle>
            <a:lvl1pPr>
              <a:spcBef>
                <a:spcPts val="0"/>
              </a:spcBef>
              <a:defRPr sz="1000"/>
            </a:lvl1pPr>
            <a:lvl2pPr marL="117475" indent="-117475">
              <a:spcBef>
                <a:spcPts val="0"/>
              </a:spcBef>
              <a:defRPr sz="1000"/>
            </a:lvl2pPr>
            <a:lvl3pPr>
              <a:spcBef>
                <a:spcPts val="0"/>
              </a:spcBef>
              <a:defRPr sz="800"/>
            </a:lvl3pPr>
            <a:lvl4pPr>
              <a:spcBef>
                <a:spcPts val="0"/>
              </a:spcBef>
              <a:defRPr sz="800"/>
            </a:lvl4pPr>
            <a:lvl5pPr>
              <a:spcBef>
                <a:spcPts val="0"/>
              </a:spcBef>
              <a:defRPr sz="8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12936679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Alternate 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8686800" y="6567487"/>
            <a:ext cx="381000" cy="244475"/>
          </a:xfrm>
          <a:prstGeom prst="rect">
            <a:avLst/>
          </a:prstGeom>
        </p:spPr>
        <p:txBody>
          <a:bodyPr/>
          <a:lstStyle>
            <a:lvl1pPr>
              <a:defRPr sz="1000"/>
            </a:lvl1pPr>
          </a:lstStyle>
          <a:p>
            <a:fld id="{9DC1E638-3F78-4E0D-883A-B278700C48C0}" type="slidenum">
              <a:rPr lang="de-DE" smtClean="0">
                <a:solidFill>
                  <a:srgbClr val="1A1812"/>
                </a:solidFill>
              </a:rPr>
              <a:pPr/>
              <a:t>‹#›</a:t>
            </a:fld>
            <a:endParaRPr lang="de-DE" dirty="0">
              <a:solidFill>
                <a:srgbClr val="1A1812"/>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Textplatzhalter 7"/>
          <p:cNvSpPr>
            <a:spLocks noGrp="1"/>
          </p:cNvSpPr>
          <p:nvPr>
            <p:ph type="body" sz="quarter" idx="13"/>
          </p:nvPr>
        </p:nvSpPr>
        <p:spPr>
          <a:xfrm>
            <a:off x="457200" y="854994"/>
            <a:ext cx="8229600" cy="336244"/>
          </a:xfrm>
        </p:spPr>
        <p:txBody>
          <a:bodyPr lIns="0" tIns="0" rIns="0" bIns="0" anchor="t" anchorCtr="0">
            <a:noAutofit/>
          </a:bodyPr>
          <a:lstStyle>
            <a:lvl1pPr marL="0" indent="0">
              <a:buNone/>
              <a:defRPr sz="2000"/>
            </a:lvl1pPr>
          </a:lstStyle>
          <a:p>
            <a:pPr lvl="0"/>
            <a:r>
              <a:rPr lang="de-DE" dirty="0" smtClean="0"/>
              <a:t>Textmasterformate durch Klicken bearbeiten</a:t>
            </a:r>
          </a:p>
        </p:txBody>
      </p:sp>
    </p:spTree>
    <p:extLst>
      <p:ext uri="{BB962C8B-B14F-4D97-AF65-F5344CB8AC3E}">
        <p14:creationId xmlns:p14="http://schemas.microsoft.com/office/powerpoint/2010/main" val="411821570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76B1B-3A65-4429-82BB-5564F5755749}" type="datetimeFigureOut">
              <a:rPr lang="en-US" smtClean="0"/>
              <a:t>10/10/2017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517E6-7BD5-44FA-BDCD-409D1CC22508}" type="slidenum">
              <a:rPr lang="en-US" smtClean="0"/>
              <a:t>‹#›</a:t>
            </a:fld>
            <a:endParaRPr lang="en-US"/>
          </a:p>
        </p:txBody>
      </p:sp>
    </p:spTree>
    <p:extLst>
      <p:ext uri="{BB962C8B-B14F-4D97-AF65-F5344CB8AC3E}">
        <p14:creationId xmlns:p14="http://schemas.microsoft.com/office/powerpoint/2010/main" val="6695276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Front Cover">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Template Cover_v3.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userDrawn="1"/>
        </p:nvSpPr>
        <p:spPr>
          <a:xfrm>
            <a:off x="47500" y="6605650"/>
            <a:ext cx="2667000" cy="236406"/>
          </a:xfrm>
          <a:prstGeom prst="rect">
            <a:avLst/>
          </a:prstGeom>
          <a:noFill/>
        </p:spPr>
        <p:txBody>
          <a:bodyPr wrap="square" lIns="36000" tIns="18000" rIns="36000" bIns="18000" rtlCol="0">
            <a:spAutoFit/>
          </a:bodyPr>
          <a:lstStyle>
            <a:defPPr>
              <a:defRPr lang="en-US"/>
            </a:defPPr>
            <a:lvl1pPr>
              <a:defRPr sz="1300">
                <a:solidFill>
                  <a:srgbClr val="37434D"/>
                </a:solidFill>
                <a:latin typeface="Calibri Light" panose="020F0302020204030204" pitchFamily="34" charset="0"/>
                <a:ea typeface="Calibri"/>
                <a:cs typeface="Times New Roman"/>
              </a:defRPr>
            </a:lvl1pPr>
          </a:lstStyle>
          <a:p>
            <a:pPr defTabSz="812642"/>
            <a:r>
              <a:rPr lang="en-US" dirty="0"/>
              <a:t>GHHJ6YXEN</a:t>
            </a:r>
          </a:p>
        </p:txBody>
      </p:sp>
    </p:spTree>
    <p:extLst>
      <p:ext uri="{BB962C8B-B14F-4D97-AF65-F5344CB8AC3E}">
        <p14:creationId xmlns:p14="http://schemas.microsoft.com/office/powerpoint/2010/main" val="38083848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sldNum="0" hdr="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New ESC Slide 2">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chor="ctr" anchorCtr="0">
            <a:noAutofit/>
          </a:bodyPr>
          <a:lstStyle>
            <a:lvl1pPr>
              <a:lnSpc>
                <a:spcPct val="100000"/>
              </a:lnSpc>
              <a:defRPr/>
            </a:lvl1pPr>
          </a:lstStyle>
          <a:p>
            <a:endParaRPr lang="de-DE" dirty="0"/>
          </a:p>
        </p:txBody>
      </p:sp>
      <p:sp>
        <p:nvSpPr>
          <p:cNvPr id="9" name="Textplatzhalter 7"/>
          <p:cNvSpPr>
            <a:spLocks noGrp="1"/>
          </p:cNvSpPr>
          <p:nvPr>
            <p:ph type="body" sz="quarter" idx="13"/>
          </p:nvPr>
        </p:nvSpPr>
        <p:spPr>
          <a:xfrm>
            <a:off x="323850" y="854994"/>
            <a:ext cx="8496300" cy="336244"/>
          </a:xfrm>
        </p:spPr>
        <p:txBody>
          <a:bodyPr lIns="0" tIns="0" rIns="0" bIns="0" anchor="t" anchorCtr="0">
            <a:noAutofit/>
          </a:bodyPr>
          <a:lstStyle>
            <a:lvl1pPr marL="0" indent="0">
              <a:spcAft>
                <a:spcPts val="600"/>
              </a:spcAft>
              <a:buNone/>
              <a:defRPr sz="2000"/>
            </a:lvl1pPr>
          </a:lstStyle>
          <a:p>
            <a:pPr lvl="0"/>
            <a:r>
              <a:rPr lang="en-US" dirty="0" smtClean="0"/>
              <a:t>Click to edit Master text styles</a:t>
            </a:r>
          </a:p>
        </p:txBody>
      </p:sp>
      <p:sp>
        <p:nvSpPr>
          <p:cNvPr id="7" name="Slide Number Placeholder 4"/>
          <p:cNvSpPr>
            <a:spLocks noGrp="1"/>
          </p:cNvSpPr>
          <p:nvPr>
            <p:ph type="sldNum" sz="quarter" idx="10"/>
          </p:nvPr>
        </p:nvSpPr>
        <p:spPr>
          <a:xfrm>
            <a:off x="8437626" y="6342212"/>
            <a:ext cx="381000" cy="244475"/>
          </a:xfrm>
        </p:spPr>
        <p:txBody>
          <a:bodyPr/>
          <a:lstStyle/>
          <a:p>
            <a:fld id="{485C39CC-EE39-D443-B36F-C90C146C8057}" type="slidenum">
              <a:rPr lang="en-US" smtClean="0"/>
              <a:pPr/>
              <a:t>‹#›</a:t>
            </a:fld>
            <a:endParaRPr lang="en-US" dirty="0"/>
          </a:p>
        </p:txBody>
      </p:sp>
      <p:cxnSp>
        <p:nvCxnSpPr>
          <p:cNvPr id="8" name="Straight Connector 7"/>
          <p:cNvCxnSpPr/>
          <p:nvPr userDrawn="1"/>
        </p:nvCxnSpPr>
        <p:spPr>
          <a:xfrm>
            <a:off x="323850" y="6148388"/>
            <a:ext cx="849477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453" y="6245225"/>
            <a:ext cx="1061426" cy="336550"/>
          </a:xfrm>
          <a:prstGeom prst="rect">
            <a:avLst/>
          </a:prstGeom>
        </p:spPr>
      </p:pic>
      <p:cxnSp>
        <p:nvCxnSpPr>
          <p:cNvPr id="12" name="Straight Connector 11"/>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323850" y="1600200"/>
            <a:ext cx="4113212" cy="4422775"/>
          </a:xfrm>
        </p:spPr>
        <p:txBody>
          <a:bodyPr lIns="0" tIns="0" rIns="91440" bIns="0"/>
          <a:lstStyle>
            <a:lvl1pPr marL="227013" indent="-227013">
              <a:buClr>
                <a:schemeClr val="accent1"/>
              </a:buClr>
              <a:defRPr>
                <a:solidFill>
                  <a:schemeClr val="tx1"/>
                </a:solidFill>
              </a:defRPr>
            </a:lvl1pPr>
            <a:lvl2pPr marL="457200" indent="-228600">
              <a:spcBef>
                <a:spcPts val="600"/>
              </a:spcBef>
              <a:spcAft>
                <a:spcPts val="0"/>
              </a:spcAft>
              <a:buClr>
                <a:schemeClr val="accent1"/>
              </a:buClr>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2"/>
          </p:nvPr>
        </p:nvSpPr>
        <p:spPr>
          <a:xfrm>
            <a:off x="4705414" y="1600200"/>
            <a:ext cx="4113212" cy="4422775"/>
          </a:xfrm>
        </p:spPr>
        <p:txBody>
          <a:bodyPr lIns="0" tIns="0" rIns="91440" bIns="0"/>
          <a:lstStyle>
            <a:lvl1pPr marL="227013" indent="-227013">
              <a:buClr>
                <a:schemeClr val="accent1"/>
              </a:buClr>
              <a:defRPr>
                <a:solidFill>
                  <a:schemeClr val="tx1"/>
                </a:solidFill>
              </a:defRPr>
            </a:lvl1pPr>
            <a:lvl2pPr marL="457200" indent="-228600">
              <a:spcBef>
                <a:spcPts val="600"/>
              </a:spcBef>
              <a:spcAft>
                <a:spcPts val="0"/>
              </a:spcAft>
              <a:buClr>
                <a:schemeClr val="accent1"/>
              </a:buClr>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9105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6" name="Title Placeholder 2"/>
          <p:cNvSpPr>
            <a:spLocks noGrp="1" noChangeArrowheads="1"/>
          </p:cNvSpPr>
          <p:nvPr>
            <p:ph type="title"/>
          </p:nvPr>
        </p:nvSpPr>
        <p:spPr bwMode="gray">
          <a:xfrm>
            <a:off x="454025" y="311294"/>
            <a:ext cx="8232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b="0"/>
            </a:lvl1pPr>
          </a:lstStyle>
          <a:p>
            <a:pPr lvl="0"/>
            <a:r>
              <a:rPr lang="en-US" noProof="0" smtClean="0"/>
              <a:t>Click to edit Master title style</a:t>
            </a:r>
            <a:endParaRPr lang="en-US" noProof="0" dirty="0" smtClean="0"/>
          </a:p>
        </p:txBody>
      </p:sp>
      <p:sp>
        <p:nvSpPr>
          <p:cNvPr id="7" name="Slide Number Placeholder 1"/>
          <p:cNvSpPr txBox="1">
            <a:spLocks/>
          </p:cNvSpPr>
          <p:nvPr userDrawn="1">
            <p:custDataLst>
              <p:tags r:id="rId1"/>
            </p:custDataLst>
          </p:nvPr>
        </p:nvSpPr>
        <p:spPr bwMode="gray">
          <a:xfrm>
            <a:off x="8473791" y="6574076"/>
            <a:ext cx="213009" cy="155496"/>
          </a:xfrm>
          <a:prstGeom prst="rect">
            <a:avLst/>
          </a:prstGeom>
        </p:spPr>
        <p:txBody>
          <a:bodyPr vert="horz" wrap="none" lIns="0" tIns="0" rIns="0" bIns="0" rtlCol="0" anchor="ctr">
            <a:noAutofit/>
          </a:bodyPr>
          <a:lstStyle>
            <a:defPPr>
              <a:defRPr lang="en-US"/>
            </a:defPPr>
            <a:lvl1pPr algn="l" rtl="0" fontAlgn="base">
              <a:spcBef>
                <a:spcPct val="0"/>
              </a:spcBef>
              <a:spcAft>
                <a:spcPct val="0"/>
              </a:spcAft>
              <a:defRPr lang="en-US" sz="1000" kern="1200" baseline="0" smtClean="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r" defTabSz="457200"/>
            <a:fld id="{42C328C1-A84F-4A39-A664-DBA00541A8C6}" type="slidenum">
              <a:rPr>
                <a:solidFill>
                  <a:srgbClr val="000000"/>
                </a:solidFill>
              </a:rPr>
              <a:pPr algn="r" defTabSz="457200"/>
              <a:t>‹#›</a:t>
            </a:fld>
            <a:endParaRPr dirty="0">
              <a:solidFill>
                <a:srgbClr val="000000"/>
              </a:solidFill>
            </a:endParaRPr>
          </a:p>
        </p:txBody>
      </p:sp>
      <p:pic>
        <p:nvPicPr>
          <p:cNvPr id="5" name="Picture 9"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7350" y="6483549"/>
            <a:ext cx="1062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3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eneral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347472" y="685800"/>
            <a:ext cx="5556250" cy="1839259"/>
          </a:xfrm>
        </p:spPr>
        <p:txBody>
          <a:bodyPr>
            <a:normAutofit/>
          </a:bodyPr>
          <a:lstStyle>
            <a:lvl1pPr algn="l" defTabSz="457200" rtl="0" eaLnBrk="1" latinLnBrk="0" hangingPunct="1">
              <a:lnSpc>
                <a:spcPct val="90000"/>
              </a:lnSpc>
              <a:spcBef>
                <a:spcPct val="0"/>
              </a:spcBef>
              <a:buNone/>
              <a:defRPr lang="en-US" sz="4000" kern="1200" dirty="0" smtClean="0">
                <a:solidFill>
                  <a:schemeClr val="bg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347472" y="2576980"/>
            <a:ext cx="5556250" cy="130922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347472" y="3886200"/>
            <a:ext cx="5536315" cy="1022350"/>
          </a:xfrm>
        </p:spPr>
        <p:txBody>
          <a:bodyPr>
            <a:normAutofit/>
          </a:bodyPr>
          <a:lstStyle>
            <a:lvl1pPr marL="0" indent="0">
              <a:spcBef>
                <a:spcPts val="0"/>
              </a:spcBef>
              <a:buNone/>
              <a:defRPr sz="1600">
                <a:solidFill>
                  <a:schemeClr val="accent4"/>
                </a:solidFill>
              </a:defRPr>
            </a:lvl1pPr>
          </a:lstStyle>
          <a:p>
            <a:pPr lvl="0"/>
            <a:r>
              <a:rPr lang="en-US" smtClean="0"/>
              <a:t>Click to edit Master text styles</a:t>
            </a:r>
          </a:p>
        </p:txBody>
      </p:sp>
      <p:sp>
        <p:nvSpPr>
          <p:cNvPr id="11"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365272007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eneral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758952" y="2078657"/>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758952" y="3436469"/>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5739889" y="4548668"/>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11"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333119875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eneral 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1973281" y="3108199"/>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1973281" y="4827271"/>
            <a:ext cx="4424993" cy="850376"/>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7120057" y="4396297"/>
            <a:ext cx="1471119"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1417954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General 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760977" y="2862072"/>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760977" y="4581143"/>
            <a:ext cx="4424993" cy="1021797"/>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5830780" y="2751066"/>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783702062"/>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General Titl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6873151" y="2725815"/>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758952" y="2863699"/>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758952" y="4221511"/>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5915671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eneral Title 5">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760977" y="704251"/>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760977" y="2423323"/>
            <a:ext cx="4424993" cy="920394"/>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5815839" y="2321367"/>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360712832"/>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edicare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3565434" y="3511194"/>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760977" y="704251"/>
            <a:ext cx="4424993" cy="1719072"/>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760977" y="2423323"/>
            <a:ext cx="4424993" cy="78903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0562202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76B1B-3A65-4429-82BB-5564F5755749}" type="datetimeFigureOut">
              <a:rPr lang="en-US" smtClean="0"/>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517E6-7BD5-44FA-BDCD-409D1CC22508}" type="slidenum">
              <a:rPr lang="en-US" smtClean="0"/>
              <a:t>‹#›</a:t>
            </a:fld>
            <a:endParaRPr lang="en-US"/>
          </a:p>
        </p:txBody>
      </p:sp>
    </p:spTree>
    <p:extLst>
      <p:ext uri="{BB962C8B-B14F-4D97-AF65-F5344CB8AC3E}">
        <p14:creationId xmlns:p14="http://schemas.microsoft.com/office/powerpoint/2010/main" val="36134585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edicare 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5573268" y="4523762"/>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2656405" y="2011304"/>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2656405" y="3369116"/>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382652388"/>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terans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Text Placeholder 6"/>
          <p:cNvSpPr>
            <a:spLocks noGrp="1"/>
          </p:cNvSpPr>
          <p:nvPr userDrawn="1">
            <p:ph type="body" sz="quarter" idx="12"/>
          </p:nvPr>
        </p:nvSpPr>
        <p:spPr>
          <a:xfrm>
            <a:off x="6932915" y="4493880"/>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3"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6" name="Title 1"/>
          <p:cNvSpPr>
            <a:spLocks noGrp="1"/>
          </p:cNvSpPr>
          <p:nvPr>
            <p:ph type="ctrTitle"/>
          </p:nvPr>
        </p:nvSpPr>
        <p:spPr>
          <a:xfrm>
            <a:off x="2656405" y="2011304"/>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7" name="Subtitle 2"/>
          <p:cNvSpPr>
            <a:spLocks noGrp="1"/>
          </p:cNvSpPr>
          <p:nvPr>
            <p:ph type="subTitle" idx="1"/>
          </p:nvPr>
        </p:nvSpPr>
        <p:spPr>
          <a:xfrm>
            <a:off x="2656405" y="3369116"/>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552900105"/>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929210" y="851960"/>
            <a:ext cx="5336123" cy="587903"/>
          </a:xfrm>
        </p:spPr>
        <p:txBody>
          <a:bodyPr>
            <a:normAutofit/>
          </a:bodyPr>
          <a:lstStyle>
            <a:lvl1pPr algn="l" defTabSz="457200" rtl="0" eaLnBrk="1" latinLnBrk="0" hangingPunct="1">
              <a:lnSpc>
                <a:spcPct val="90000"/>
              </a:lnSpc>
              <a:spcBef>
                <a:spcPct val="0"/>
              </a:spcBef>
              <a:buNone/>
              <a:defRPr lang="en-US" sz="4000" b="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929210" y="1600200"/>
            <a:ext cx="5336123" cy="2646893"/>
          </a:xfrm>
        </p:spPr>
        <p:txBody>
          <a:bodyPr>
            <a:normAutofit/>
          </a:bodyPr>
          <a:lstStyle>
            <a:lvl1pPr marL="0" indent="0" algn="l" defTabSz="457200" rtl="0" eaLnBrk="1" latinLnBrk="0" hangingPunct="1">
              <a:lnSpc>
                <a:spcPct val="90000"/>
              </a:lnSpc>
              <a:spcBef>
                <a:spcPts val="0"/>
              </a:spcBef>
              <a:buFont typeface="Arial"/>
              <a:buNone/>
              <a:defRPr lang="en-US" sz="2600" kern="1200" dirty="0" smtClean="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
        <p:nvSpPr>
          <p:cNvPr id="6" name="Slide Number Placeholder 5"/>
          <p:cNvSpPr>
            <a:spLocks noGrp="1"/>
          </p:cNvSpPr>
          <p:nvPr>
            <p:ph type="sldNum" sz="quarter" idx="12"/>
          </p:nvPr>
        </p:nvSpPr>
        <p:spPr/>
        <p:txBody>
          <a:bodyPr/>
          <a:lstStyle/>
          <a:p>
            <a:fld id="{485C39CC-EE39-D443-B36F-C90C146C8057}" type="slidenum">
              <a:rPr lang="en-US" smtClean="0"/>
              <a:pPr/>
              <a:t>‹#›</a:t>
            </a:fld>
            <a:endParaRPr lang="en-US" dirty="0"/>
          </a:p>
        </p:txBody>
      </p:sp>
      <p:sp>
        <p:nvSpPr>
          <p:cNvPr id="11"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168274295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27" name="Picture 3" descr="\\psf\Host\Volumes\johbee\Documents\01_Freelance_Design\INTERBRAND\Humana\exports\template_fix_and_tutorial\slide_LifeBox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51095" y="338668"/>
            <a:ext cx="8241809" cy="11734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4963"/>
            <a:ext cx="8229600" cy="4422775"/>
          </a:xfrm>
        </p:spPr>
        <p:txBody>
          <a:bodyPr lIns="0" tIns="0" rIns="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43000" indent="-230188">
              <a:defRPr sz="1400"/>
            </a:lvl5pPr>
            <a:lvl6pPr marL="1143000" indent="-228600">
              <a:spcBef>
                <a:spcPts val="960"/>
              </a:spcBef>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a:xfrm>
            <a:off x="457200" y="6617370"/>
            <a:ext cx="4114799"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a:xfrm>
            <a:off x="812800" y="338668"/>
            <a:ext cx="7873999" cy="1003115"/>
          </a:xfrm>
        </p:spPr>
        <p:txBody>
          <a:bodyPr anchor="ctr" anchorCtr="0"/>
          <a:lstStyle>
            <a:lvl1pPr>
              <a:defRPr b="0">
                <a:solidFill>
                  <a:schemeClr val="tx2"/>
                </a:solidFill>
              </a:defRPr>
            </a:lvl1p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a:xfrm>
            <a:off x="5486400" y="6338276"/>
            <a:ext cx="2819400" cy="243922"/>
          </a:xfrm>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578985128"/>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pic>
        <p:nvPicPr>
          <p:cNvPr id="1027" name="Picture 3" descr="\\psf\Host\Volumes\johbee\Documents\01_Freelance_Design\INTERBRAND\Humana\exports\template_fix_and_tutorial\slide_LifeBox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51095" y="338668"/>
            <a:ext cx="8241809" cy="11734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a:xfrm>
            <a:off x="812800" y="338668"/>
            <a:ext cx="7873999" cy="1003115"/>
          </a:xfrm>
        </p:spPr>
        <p:txBody>
          <a:bodyPr anchor="ctr" anchorCtr="0"/>
          <a:lstStyle>
            <a:lvl1pPr>
              <a:defRPr b="0">
                <a:solidFill>
                  <a:schemeClr val="tx2"/>
                </a:solidFill>
              </a:defRPr>
            </a:lvl1p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12" name="Content Placeholder 2"/>
          <p:cNvSpPr>
            <a:spLocks noGrp="1"/>
          </p:cNvSpPr>
          <p:nvPr>
            <p:ph idx="12"/>
          </p:nvPr>
        </p:nvSpPr>
        <p:spPr>
          <a:xfrm>
            <a:off x="4568826"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3"/>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237475107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referred Title Only">
    <p:spTree>
      <p:nvGrpSpPr>
        <p:cNvPr id="1" name=""/>
        <p:cNvGrpSpPr/>
        <p:nvPr/>
      </p:nvGrpSpPr>
      <p:grpSpPr>
        <a:xfrm>
          <a:off x="0" y="0"/>
          <a:ext cx="0" cy="0"/>
          <a:chOff x="0" y="0"/>
          <a:chExt cx="0" cy="0"/>
        </a:xfrm>
      </p:grpSpPr>
      <p:pic>
        <p:nvPicPr>
          <p:cNvPr id="1027" name="Picture 3" descr="\\psf\Host\Volumes\johbee\Documents\01_Freelance_Design\INTERBRAND\Humana\exports\template_fix_and_tutorial\slide_LifeBox_300.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invGray">
          <a:xfrm>
            <a:off x="451095" y="338668"/>
            <a:ext cx="8241809" cy="117348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a:xfrm>
            <a:off x="812800" y="338668"/>
            <a:ext cx="7873999" cy="1003115"/>
          </a:xfrm>
        </p:spPr>
        <p:txBody>
          <a:bodyPr anchor="ctr" anchorCtr="0"/>
          <a:lstStyle>
            <a:lvl1pPr>
              <a:defRPr b="0">
                <a:solidFill>
                  <a:schemeClr val="tx2"/>
                </a:solidFill>
              </a:defRPr>
            </a:lvl1p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1332829143"/>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lternate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476750"/>
          </a:xfrm>
        </p:spPr>
        <p:txBody>
          <a:bodyPr lIns="0" tIns="0" rIns="0" bIns="0"/>
          <a:lstStyle>
            <a:lvl2pPr marL="460375" indent="-231775">
              <a:spcBef>
                <a:spcPts val="0"/>
              </a:spcBef>
              <a:spcAft>
                <a:spcPts val="1000"/>
              </a:spcAft>
              <a:buFont typeface="BentonSansF Book" pitchFamily="50" charset="0"/>
              <a:buChar char="–"/>
              <a:defRPr/>
            </a:lvl2pPr>
            <a:lvl3pPr marL="687388" indent="-228600">
              <a:spcBef>
                <a:spcPts val="0"/>
              </a:spcBef>
              <a:spcAft>
                <a:spcPts val="800"/>
              </a:spcAft>
              <a:buFont typeface="Arial" pitchFamily="34" charset="0"/>
              <a:buChar char="•"/>
              <a:tabLst/>
              <a:defRPr/>
            </a:lvl3pPr>
            <a:lvl4pPr marL="909638" indent="-228600">
              <a:spcBef>
                <a:spcPts val="0"/>
              </a:spcBef>
              <a:spcAft>
                <a:spcPts val="600"/>
              </a:spcAft>
              <a:buFont typeface="BentonSansF Book" pitchFamily="50" charset="0"/>
              <a:buChar char="–"/>
              <a:defRPr/>
            </a:lvl4pPr>
            <a:lvl6pPr marL="1143000" indent="-228600">
              <a:spcBef>
                <a:spcPts val="0"/>
              </a:spcBef>
              <a:spcAft>
                <a:spcPts val="400"/>
              </a:spcAft>
              <a:buClr>
                <a:schemeClr val="bg2"/>
              </a:buClr>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0"/>
          </p:nvPr>
        </p:nvSpPr>
        <p:spPr/>
        <p:txBody>
          <a:bodyPr/>
          <a:lstStyle/>
          <a:p>
            <a:fld id="{485C39CC-EE39-D443-B36F-C90C146C8057}" type="slidenum">
              <a:rPr lang="en-US" smtClean="0"/>
              <a:pPr/>
              <a:t>‹#›</a:t>
            </a:fld>
            <a:endParaRPr lang="en-US" dirty="0"/>
          </a:p>
        </p:txBody>
      </p:sp>
      <p:sp>
        <p:nvSpPr>
          <p:cNvPr id="8" name="Footer Placeholder 7"/>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9" name="Title 8"/>
          <p:cNvSpPr>
            <a:spLocks noGrp="1"/>
          </p:cNvSpPr>
          <p:nvPr>
            <p:ph type="title"/>
          </p:nvPr>
        </p:nvSpPr>
        <p:spPr/>
        <p:txBody>
          <a:bodyPr/>
          <a:lstStyle/>
          <a:p>
            <a:r>
              <a:rPr lang="en-US" smtClean="0"/>
              <a:t>Click to edit Master title style</a:t>
            </a:r>
            <a:endParaRPr lang="en-US" dirty="0"/>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1140175013"/>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lternate Title and 2 Content">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485C39CC-EE39-D443-B36F-C90C146C8057}" type="slidenum">
              <a:rPr lang="en-US" smtClean="0"/>
              <a:pPr/>
              <a:t>‹#›</a:t>
            </a:fld>
            <a:endParaRPr lang="en-US" dirty="0"/>
          </a:p>
        </p:txBody>
      </p:sp>
      <p:sp>
        <p:nvSpPr>
          <p:cNvPr id="9" name="Footer Placeholder 8"/>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10" name="Title 9"/>
          <p:cNvSpPr>
            <a:spLocks noGrp="1"/>
          </p:cNvSpPr>
          <p:nvPr>
            <p:ph type="title"/>
          </p:nvPr>
        </p:nvSpPr>
        <p:spPr/>
        <p:txBody>
          <a:bodyPr/>
          <a:lstStyle/>
          <a:p>
            <a:r>
              <a:rPr lang="en-US" smtClean="0"/>
              <a:t>Click to edit Master title style</a:t>
            </a:r>
            <a:endParaRPr lang="en-US"/>
          </a:p>
        </p:txBody>
      </p:sp>
      <p:cxnSp>
        <p:nvCxnSpPr>
          <p:cNvPr id="12" name="Straight Connector 11"/>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14" name="Content Placeholder 2"/>
          <p:cNvSpPr>
            <a:spLocks noGrp="1"/>
          </p:cNvSpPr>
          <p:nvPr>
            <p:ph idx="1"/>
          </p:nvPr>
        </p:nvSpPr>
        <p:spPr>
          <a:xfrm>
            <a:off x="457200"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2"/>
          <p:cNvSpPr>
            <a:spLocks noGrp="1"/>
          </p:cNvSpPr>
          <p:nvPr>
            <p:ph idx="12"/>
          </p:nvPr>
        </p:nvSpPr>
        <p:spPr>
          <a:xfrm>
            <a:off x="4568826" y="1604963"/>
            <a:ext cx="4113212" cy="4422775"/>
          </a:xfrm>
        </p:spPr>
        <p:txBody>
          <a:bodyPr lIns="0" tIns="0" rIns="91440" bIns="0"/>
          <a:lstStyle>
            <a:lvl1pPr marL="227013" indent="-227013">
              <a:defRPr>
                <a:solidFill>
                  <a:schemeClr val="tx1"/>
                </a:solidFill>
              </a:defRPr>
            </a:lvl1pPr>
            <a:lvl2pPr marL="457200" indent="-228600">
              <a:spcBef>
                <a:spcPts val="600"/>
              </a:spcBef>
              <a:spcAft>
                <a:spcPts val="0"/>
              </a:spcAft>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3"/>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2711016838"/>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lternate 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485C39CC-EE39-D443-B36F-C90C146C8057}" type="slidenum">
              <a:rPr lang="en-US" smtClean="0"/>
              <a:pPr/>
              <a:t>‹#›</a:t>
            </a:fld>
            <a:endParaRPr lang="en-US" dirty="0"/>
          </a:p>
        </p:txBody>
      </p:sp>
      <p:sp>
        <p:nvSpPr>
          <p:cNvPr id="7" name="Footer Placeholder 6"/>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cxnSp>
        <p:nvCxnSpPr>
          <p:cNvPr id="11" name="Straight Connector 10"/>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3738047581"/>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485C39CC-EE39-D443-B36F-C90C146C8057}" type="slidenum">
              <a:rPr lang="en-US" smtClean="0"/>
              <a:pPr/>
              <a:t>‹#›</a:t>
            </a:fld>
            <a:endParaRPr lang="en-US" dirty="0"/>
          </a:p>
        </p:txBody>
      </p:sp>
      <p:sp>
        <p:nvSpPr>
          <p:cNvPr id="6" name="Footer Placeholder 5"/>
          <p:cNvSpPr>
            <a:spLocks noGrp="1"/>
          </p:cNvSpPr>
          <p:nvPr>
            <p:ph type="ftr" sz="quarter" idx="11"/>
          </p:nvPr>
        </p:nvSpPr>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cxnSp>
        <p:nvCxnSpPr>
          <p:cNvPr id="8" name="Straight Connector 7"/>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310" y="6245225"/>
            <a:ext cx="1061426" cy="336550"/>
          </a:xfrm>
          <a:prstGeom prst="rect">
            <a:avLst/>
          </a:prstGeom>
        </p:spPr>
      </p:pic>
      <p:sp>
        <p:nvSpPr>
          <p:cNvPr id="2" name="Date Placeholder 1"/>
          <p:cNvSpPr>
            <a:spLocks noGrp="1"/>
          </p:cNvSpPr>
          <p:nvPr>
            <p:ph type="dt" sz="half" idx="12"/>
          </p:nvPr>
        </p:nvSpPr>
        <p:spPr/>
        <p:txBody>
          <a:bodyPr/>
          <a:lstStyle/>
          <a:p>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117402337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76B1B-3A65-4429-82BB-5564F5755749}" type="datetimeFigureOut">
              <a:rPr lang="en-US" smtClean="0"/>
              <a:t>10/10/2017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517E6-7BD5-44FA-BDCD-409D1CC22508}" type="slidenum">
              <a:rPr lang="en-US" smtClean="0"/>
              <a:t>‹#›</a:t>
            </a:fld>
            <a:endParaRPr lang="en-US"/>
          </a:p>
        </p:txBody>
      </p:sp>
    </p:spTree>
    <p:extLst>
      <p:ext uri="{BB962C8B-B14F-4D97-AF65-F5344CB8AC3E}">
        <p14:creationId xmlns:p14="http://schemas.microsoft.com/office/powerpoint/2010/main" val="31683241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82" t="123" r="11983" b="1097"/>
          <a:stretch/>
        </p:blipFill>
        <p:spPr>
          <a:xfrm>
            <a:off x="0" y="0"/>
            <a:ext cx="9144000" cy="6858000"/>
          </a:xfrm>
          <a:prstGeom prst="rect">
            <a:avLst/>
          </a:prstGeom>
        </p:spPr>
      </p:pic>
      <p:sp>
        <p:nvSpPr>
          <p:cNvPr id="8" name="Rectangle 7"/>
          <p:cNvSpPr/>
          <p:nvPr userDrawn="1"/>
        </p:nvSpPr>
        <p:spPr>
          <a:xfrm>
            <a:off x="0" y="0"/>
            <a:ext cx="9144000" cy="6858000"/>
          </a:xfrm>
          <a:prstGeom prst="rect">
            <a:avLst/>
          </a:prstGeom>
          <a:solidFill>
            <a:schemeClr val="tx1">
              <a:lumMod val="75000"/>
              <a:lumOff val="25000"/>
              <a:alpha val="6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457200"/>
            <a:endParaRPr lang="en-US">
              <a:solidFill>
                <a:prstClr val="white"/>
              </a:solidFill>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60054" y="3954404"/>
            <a:ext cx="3823893" cy="998596"/>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28600" y="6324600"/>
            <a:ext cx="1862130" cy="362476"/>
          </a:xfrm>
          <a:prstGeom prst="rect">
            <a:avLst/>
          </a:prstGeom>
        </p:spPr>
      </p:pic>
      <p:sp>
        <p:nvSpPr>
          <p:cNvPr id="2" name="Title 1"/>
          <p:cNvSpPr>
            <a:spLocks noGrp="1"/>
          </p:cNvSpPr>
          <p:nvPr>
            <p:ph type="ctrTitle"/>
          </p:nvPr>
        </p:nvSpPr>
        <p:spPr>
          <a:xfrm>
            <a:off x="740565" y="2098082"/>
            <a:ext cx="7662870" cy="1178518"/>
          </a:xfrm>
        </p:spPr>
        <p:txBody>
          <a:bodyPr/>
          <a:lstStyle>
            <a:lvl1pPr>
              <a:defRPr lang="en-US" sz="6000" b="1" kern="1200" dirty="0" smtClean="0">
                <a:solidFill>
                  <a:schemeClr val="bg1"/>
                </a:solidFill>
                <a:effectLst>
                  <a:outerShdw blurRad="38100" dist="38100" dir="2700000" algn="tl">
                    <a:srgbClr val="000000">
                      <a:alpha val="43137"/>
                    </a:srgbClr>
                  </a:outerShdw>
                </a:effectLst>
                <a:latin typeface="FS Humana" panose="02000506040000020004" pitchFamily="2" charset="0"/>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276600"/>
            <a:ext cx="7696200" cy="677804"/>
          </a:xfrm>
        </p:spPr>
        <p:txBody>
          <a:bodyPr/>
          <a:lstStyle>
            <a:lvl1pPr marL="0" indent="0" algn="ctr">
              <a:buNone/>
              <a:defRPr lang="en-US" sz="4000" kern="1200" dirty="0" smtClean="0">
                <a:solidFill>
                  <a:schemeClr val="bg1">
                    <a:lumMod val="95000"/>
                  </a:schemeClr>
                </a:solidFill>
                <a:effectLst>
                  <a:outerShdw blurRad="38100" dist="38100" dir="2700000" algn="tl">
                    <a:srgbClr val="000000">
                      <a:alpha val="43137"/>
                    </a:srgbClr>
                  </a:outerShdw>
                </a:effectLst>
                <a:latin typeface="FS Humana" panose="02000506040000020004" pitchFamily="2"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CC35508E-AE7D-473D-B277-C69902F67D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2839"/>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384050" y="1261872"/>
            <a:ext cx="8385048" cy="5184648"/>
          </a:xfrm>
        </p:spPr>
        <p:txBody>
          <a:bodyPr/>
          <a:lstStyle>
            <a:lvl1pPr marL="0" indent="0">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93039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7474965"/>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6" name="Title Placeholder 2"/>
          <p:cNvSpPr>
            <a:spLocks noGrp="1" noChangeArrowheads="1"/>
          </p:cNvSpPr>
          <p:nvPr>
            <p:ph type="title"/>
          </p:nvPr>
        </p:nvSpPr>
        <p:spPr bwMode="gray">
          <a:xfrm>
            <a:off x="454025" y="311294"/>
            <a:ext cx="8232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b="0"/>
            </a:lvl1pPr>
          </a:lstStyle>
          <a:p>
            <a:pPr lvl="0"/>
            <a:r>
              <a:rPr lang="en-US" noProof="0" smtClean="0"/>
              <a:t>Click to edit Master title style</a:t>
            </a:r>
            <a:endParaRPr lang="en-US" noProof="0" dirty="0" smtClean="0"/>
          </a:p>
        </p:txBody>
      </p:sp>
      <p:sp>
        <p:nvSpPr>
          <p:cNvPr id="4" name="Text Placeholder 5"/>
          <p:cNvSpPr>
            <a:spLocks noGrp="1"/>
          </p:cNvSpPr>
          <p:nvPr>
            <p:ph type="body" sz="quarter" idx="13"/>
          </p:nvPr>
        </p:nvSpPr>
        <p:spPr>
          <a:xfrm>
            <a:off x="1435391" y="6448756"/>
            <a:ext cx="6943066" cy="307777"/>
          </a:xfrm>
        </p:spPr>
        <p:txBody>
          <a:bodyPr/>
          <a:lstStyle>
            <a:lvl1pPr>
              <a:spcBef>
                <a:spcPts val="0"/>
              </a:spcBef>
              <a:defRPr sz="1000"/>
            </a:lvl1pPr>
            <a:lvl2pPr marL="117475" indent="-117475">
              <a:spcBef>
                <a:spcPts val="0"/>
              </a:spcBef>
              <a:defRPr sz="1000"/>
            </a:lvl2pPr>
            <a:lvl3pPr>
              <a:spcBef>
                <a:spcPts val="0"/>
              </a:spcBef>
              <a:defRPr sz="800"/>
            </a:lvl3pPr>
            <a:lvl4pPr>
              <a:spcBef>
                <a:spcPts val="0"/>
              </a:spcBef>
              <a:defRPr sz="800"/>
            </a:lvl4pPr>
            <a:lvl5pPr>
              <a:spcBef>
                <a:spcPts val="0"/>
              </a:spcBef>
              <a:defRPr sz="800"/>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10902768"/>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Alternate Title Only">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8686800" y="6567487"/>
            <a:ext cx="381000" cy="244475"/>
          </a:xfrm>
          <a:prstGeom prst="rect">
            <a:avLst/>
          </a:prstGeom>
        </p:spPr>
        <p:txBody>
          <a:bodyPr/>
          <a:lstStyle>
            <a:lvl1pPr>
              <a:defRPr sz="1000"/>
            </a:lvl1pPr>
          </a:lstStyle>
          <a:p>
            <a:fld id="{9DC1E638-3F78-4E0D-883A-B278700C48C0}" type="slidenum">
              <a:rPr lang="de-DE" smtClean="0">
                <a:solidFill>
                  <a:srgbClr val="1A1812"/>
                </a:solidFill>
              </a:rPr>
              <a:pPr/>
              <a:t>‹#›</a:t>
            </a:fld>
            <a:endParaRPr lang="de-DE" dirty="0">
              <a:solidFill>
                <a:srgbClr val="1A1812"/>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Textplatzhalter 7"/>
          <p:cNvSpPr>
            <a:spLocks noGrp="1"/>
          </p:cNvSpPr>
          <p:nvPr>
            <p:ph type="body" sz="quarter" idx="13"/>
          </p:nvPr>
        </p:nvSpPr>
        <p:spPr>
          <a:xfrm>
            <a:off x="457200" y="854994"/>
            <a:ext cx="8229600" cy="336244"/>
          </a:xfrm>
        </p:spPr>
        <p:txBody>
          <a:bodyPr lIns="0" tIns="0" rIns="0" bIns="0" anchor="t" anchorCtr="0">
            <a:noAutofit/>
          </a:bodyPr>
          <a:lstStyle>
            <a:lvl1pPr marL="0" indent="0">
              <a:buNone/>
              <a:defRPr sz="2000"/>
            </a:lvl1pPr>
          </a:lstStyle>
          <a:p>
            <a:pPr lvl="0"/>
            <a:r>
              <a:rPr lang="de-DE" dirty="0" smtClean="0"/>
              <a:t>Textmasterformate durch Klicken bearbeiten</a:t>
            </a:r>
          </a:p>
        </p:txBody>
      </p:sp>
    </p:spTree>
    <p:extLst>
      <p:ext uri="{BB962C8B-B14F-4D97-AF65-F5344CB8AC3E}">
        <p14:creationId xmlns:p14="http://schemas.microsoft.com/office/powerpoint/2010/main" val="3336307245"/>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Front Cover">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Template Cover_v3.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userDrawn="1"/>
        </p:nvSpPr>
        <p:spPr>
          <a:xfrm>
            <a:off x="47500" y="6605650"/>
            <a:ext cx="2667000" cy="236406"/>
          </a:xfrm>
          <a:prstGeom prst="rect">
            <a:avLst/>
          </a:prstGeom>
          <a:noFill/>
        </p:spPr>
        <p:txBody>
          <a:bodyPr wrap="square" lIns="36000" tIns="18000" rIns="36000" bIns="18000" rtlCol="0">
            <a:spAutoFit/>
          </a:bodyPr>
          <a:lstStyle>
            <a:defPPr>
              <a:defRPr lang="en-US"/>
            </a:defPPr>
            <a:lvl1pPr>
              <a:defRPr sz="1300">
                <a:solidFill>
                  <a:srgbClr val="37434D"/>
                </a:solidFill>
                <a:latin typeface="Calibri Light" panose="020F0302020204030204" pitchFamily="34" charset="0"/>
                <a:ea typeface="Calibri"/>
                <a:cs typeface="Times New Roman"/>
              </a:defRPr>
            </a:lvl1pPr>
          </a:lstStyle>
          <a:p>
            <a:pPr defTabSz="812642"/>
            <a:r>
              <a:rPr lang="en-US" dirty="0"/>
              <a:t>GHHJ6YXEN</a:t>
            </a:r>
          </a:p>
        </p:txBody>
      </p:sp>
    </p:spTree>
    <p:extLst>
      <p:ext uri="{BB962C8B-B14F-4D97-AF65-F5344CB8AC3E}">
        <p14:creationId xmlns:p14="http://schemas.microsoft.com/office/powerpoint/2010/main" val="2021360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sldNum="0" hdr="0"/>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New ESC Slide 2">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chor="ctr" anchorCtr="0">
            <a:noAutofit/>
          </a:bodyPr>
          <a:lstStyle>
            <a:lvl1pPr>
              <a:lnSpc>
                <a:spcPct val="100000"/>
              </a:lnSpc>
              <a:defRPr/>
            </a:lvl1pPr>
          </a:lstStyle>
          <a:p>
            <a:endParaRPr lang="de-DE" dirty="0"/>
          </a:p>
        </p:txBody>
      </p:sp>
      <p:sp>
        <p:nvSpPr>
          <p:cNvPr id="9" name="Textplatzhalter 7"/>
          <p:cNvSpPr>
            <a:spLocks noGrp="1"/>
          </p:cNvSpPr>
          <p:nvPr>
            <p:ph type="body" sz="quarter" idx="13"/>
          </p:nvPr>
        </p:nvSpPr>
        <p:spPr>
          <a:xfrm>
            <a:off x="323850" y="854994"/>
            <a:ext cx="8496300" cy="336244"/>
          </a:xfrm>
        </p:spPr>
        <p:txBody>
          <a:bodyPr lIns="0" tIns="0" rIns="0" bIns="0" anchor="t" anchorCtr="0">
            <a:noAutofit/>
          </a:bodyPr>
          <a:lstStyle>
            <a:lvl1pPr marL="0" indent="0">
              <a:spcAft>
                <a:spcPts val="600"/>
              </a:spcAft>
              <a:buNone/>
              <a:defRPr sz="2000"/>
            </a:lvl1pPr>
          </a:lstStyle>
          <a:p>
            <a:pPr lvl="0"/>
            <a:r>
              <a:rPr lang="en-US" dirty="0" smtClean="0"/>
              <a:t>Click to edit Master text styles</a:t>
            </a:r>
          </a:p>
        </p:txBody>
      </p:sp>
      <p:sp>
        <p:nvSpPr>
          <p:cNvPr id="7" name="Slide Number Placeholder 4"/>
          <p:cNvSpPr>
            <a:spLocks noGrp="1"/>
          </p:cNvSpPr>
          <p:nvPr>
            <p:ph type="sldNum" sz="quarter" idx="10"/>
          </p:nvPr>
        </p:nvSpPr>
        <p:spPr>
          <a:xfrm>
            <a:off x="8437626" y="6342212"/>
            <a:ext cx="381000" cy="244475"/>
          </a:xfrm>
        </p:spPr>
        <p:txBody>
          <a:bodyPr/>
          <a:lstStyle/>
          <a:p>
            <a:fld id="{485C39CC-EE39-D443-B36F-C90C146C8057}" type="slidenum">
              <a:rPr lang="en-US" smtClean="0"/>
              <a:pPr/>
              <a:t>‹#›</a:t>
            </a:fld>
            <a:endParaRPr lang="en-US" dirty="0"/>
          </a:p>
        </p:txBody>
      </p:sp>
      <p:cxnSp>
        <p:nvCxnSpPr>
          <p:cNvPr id="8" name="Straight Connector 7"/>
          <p:cNvCxnSpPr/>
          <p:nvPr userDrawn="1"/>
        </p:nvCxnSpPr>
        <p:spPr>
          <a:xfrm>
            <a:off x="323850" y="6148388"/>
            <a:ext cx="849477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9" descr="hum_rgb_pos.em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453" y="6245225"/>
            <a:ext cx="1061426" cy="336550"/>
          </a:xfrm>
          <a:prstGeom prst="rect">
            <a:avLst/>
          </a:prstGeom>
        </p:spPr>
      </p:pic>
      <p:cxnSp>
        <p:nvCxnSpPr>
          <p:cNvPr id="12" name="Straight Connector 11"/>
          <p:cNvCxnSpPr/>
          <p:nvPr userDrawn="1"/>
        </p:nvCxnSpPr>
        <p:spPr>
          <a:xfrm>
            <a:off x="454025" y="6148388"/>
            <a:ext cx="823277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a:spLocks noGrp="1"/>
          </p:cNvSpPr>
          <p:nvPr>
            <p:ph idx="1"/>
          </p:nvPr>
        </p:nvSpPr>
        <p:spPr>
          <a:xfrm>
            <a:off x="323850" y="1600200"/>
            <a:ext cx="4113212" cy="4422775"/>
          </a:xfrm>
        </p:spPr>
        <p:txBody>
          <a:bodyPr lIns="0" tIns="0" rIns="91440" bIns="0"/>
          <a:lstStyle>
            <a:lvl1pPr marL="227013" indent="-227013">
              <a:buClr>
                <a:schemeClr val="accent1"/>
              </a:buClr>
              <a:defRPr>
                <a:solidFill>
                  <a:schemeClr val="tx1"/>
                </a:solidFill>
              </a:defRPr>
            </a:lvl1pPr>
            <a:lvl2pPr marL="457200" indent="-228600">
              <a:spcBef>
                <a:spcPts val="600"/>
              </a:spcBef>
              <a:spcAft>
                <a:spcPts val="0"/>
              </a:spcAft>
              <a:buClr>
                <a:schemeClr val="accent1"/>
              </a:buClr>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2"/>
          </p:nvPr>
        </p:nvSpPr>
        <p:spPr>
          <a:xfrm>
            <a:off x="4705414" y="1600200"/>
            <a:ext cx="4113212" cy="4422775"/>
          </a:xfrm>
        </p:spPr>
        <p:txBody>
          <a:bodyPr lIns="0" tIns="0" rIns="91440" bIns="0"/>
          <a:lstStyle>
            <a:lvl1pPr marL="227013" indent="-227013">
              <a:buClr>
                <a:schemeClr val="accent1"/>
              </a:buClr>
              <a:defRPr>
                <a:solidFill>
                  <a:schemeClr val="tx1"/>
                </a:solidFill>
              </a:defRPr>
            </a:lvl1pPr>
            <a:lvl2pPr marL="457200" indent="-228600">
              <a:spcBef>
                <a:spcPts val="600"/>
              </a:spcBef>
              <a:spcAft>
                <a:spcPts val="0"/>
              </a:spcAft>
              <a:buClr>
                <a:schemeClr val="accent1"/>
              </a:buClr>
              <a:buFont typeface="BentonSansF Book" pitchFamily="50" charset="0"/>
              <a:buChar char="–"/>
              <a:defRPr/>
            </a:lvl2pPr>
            <a:lvl3pPr marL="685800" indent="-215900">
              <a:spcBef>
                <a:spcPts val="400"/>
              </a:spcBef>
              <a:spcAft>
                <a:spcPts val="400"/>
              </a:spcAft>
              <a:defRPr/>
            </a:lvl3pPr>
            <a:lvl4pPr marL="914400" indent="-228600">
              <a:defRPr/>
            </a:lvl4pPr>
            <a:lvl5pPr marL="1139825" indent="-230188">
              <a:defRPr sz="1400"/>
            </a:lvl5pPr>
            <a:lvl6pPr marL="1143000" indent="-228600">
              <a:spcBef>
                <a:spcPts val="0"/>
              </a:spcBef>
              <a:spcAft>
                <a:spcPts val="400"/>
              </a:spcAft>
              <a:buClr>
                <a:schemeClr val="bg2"/>
              </a:buClr>
              <a:buSzPct val="80000"/>
              <a:buFont typeface="Arial" pitchFamily="34" charset="0"/>
              <a:buChar char="•"/>
              <a:defRPr sz="14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16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6" name="Title Placeholder 2"/>
          <p:cNvSpPr>
            <a:spLocks noGrp="1" noChangeArrowheads="1"/>
          </p:cNvSpPr>
          <p:nvPr>
            <p:ph type="title"/>
          </p:nvPr>
        </p:nvSpPr>
        <p:spPr bwMode="gray">
          <a:xfrm>
            <a:off x="454025" y="311294"/>
            <a:ext cx="82327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b="0"/>
            </a:lvl1pPr>
          </a:lstStyle>
          <a:p>
            <a:pPr lvl="0"/>
            <a:r>
              <a:rPr lang="en-US" noProof="0" smtClean="0"/>
              <a:t>Click to edit Master title style</a:t>
            </a:r>
            <a:endParaRPr lang="en-US" noProof="0" dirty="0" smtClean="0"/>
          </a:p>
        </p:txBody>
      </p:sp>
      <p:sp>
        <p:nvSpPr>
          <p:cNvPr id="7" name="Slide Number Placeholder 1"/>
          <p:cNvSpPr txBox="1">
            <a:spLocks/>
          </p:cNvSpPr>
          <p:nvPr userDrawn="1">
            <p:custDataLst>
              <p:tags r:id="rId1"/>
            </p:custDataLst>
          </p:nvPr>
        </p:nvSpPr>
        <p:spPr bwMode="gray">
          <a:xfrm>
            <a:off x="8473791" y="6574076"/>
            <a:ext cx="213009" cy="155496"/>
          </a:xfrm>
          <a:prstGeom prst="rect">
            <a:avLst/>
          </a:prstGeom>
        </p:spPr>
        <p:txBody>
          <a:bodyPr vert="horz" wrap="none" lIns="0" tIns="0" rIns="0" bIns="0" rtlCol="0" anchor="ctr">
            <a:noAutofit/>
          </a:bodyPr>
          <a:lstStyle>
            <a:defPPr>
              <a:defRPr lang="en-US"/>
            </a:defPPr>
            <a:lvl1pPr algn="l" rtl="0" fontAlgn="base">
              <a:spcBef>
                <a:spcPct val="0"/>
              </a:spcBef>
              <a:spcAft>
                <a:spcPct val="0"/>
              </a:spcAft>
              <a:defRPr lang="en-US" sz="1000" kern="1200" baseline="0" smtClean="0">
                <a:solidFill>
                  <a:schemeClr val="tx1"/>
                </a:solidFill>
                <a:latin typeface="+mn-lt"/>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r" defTabSz="457200"/>
            <a:fld id="{42C328C1-A84F-4A39-A664-DBA00541A8C6}" type="slidenum">
              <a:rPr>
                <a:solidFill>
                  <a:srgbClr val="000000"/>
                </a:solidFill>
              </a:rPr>
              <a:pPr algn="r" defTabSz="457200"/>
              <a:t>‹#›</a:t>
            </a:fld>
            <a:endParaRPr dirty="0">
              <a:solidFill>
                <a:srgbClr val="000000"/>
              </a:solidFill>
            </a:endParaRPr>
          </a:p>
        </p:txBody>
      </p:sp>
      <p:pic>
        <p:nvPicPr>
          <p:cNvPr id="5" name="Picture 9" descr="hum_rgb_pos.em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7350" y="6483549"/>
            <a:ext cx="1062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467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eneral Titl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347472" y="685800"/>
            <a:ext cx="5556250" cy="1839259"/>
          </a:xfrm>
        </p:spPr>
        <p:txBody>
          <a:bodyPr>
            <a:normAutofit/>
          </a:bodyPr>
          <a:lstStyle>
            <a:lvl1pPr algn="l" defTabSz="457200" rtl="0" eaLnBrk="1" latinLnBrk="0" hangingPunct="1">
              <a:lnSpc>
                <a:spcPct val="90000"/>
              </a:lnSpc>
              <a:spcBef>
                <a:spcPct val="0"/>
              </a:spcBef>
              <a:buNone/>
              <a:defRPr lang="en-US" sz="4000" kern="1200" dirty="0" smtClean="0">
                <a:solidFill>
                  <a:schemeClr val="bg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347472" y="2576980"/>
            <a:ext cx="5556250" cy="130922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347472" y="3886200"/>
            <a:ext cx="5536315" cy="1022350"/>
          </a:xfrm>
        </p:spPr>
        <p:txBody>
          <a:bodyPr>
            <a:normAutofit/>
          </a:bodyPr>
          <a:lstStyle>
            <a:lvl1pPr marL="0" indent="0">
              <a:spcBef>
                <a:spcPts val="0"/>
              </a:spcBef>
              <a:buNone/>
              <a:defRPr sz="1600">
                <a:solidFill>
                  <a:schemeClr val="accent4"/>
                </a:solidFill>
              </a:defRPr>
            </a:lvl1pPr>
          </a:lstStyle>
          <a:p>
            <a:pPr lvl="0"/>
            <a:r>
              <a:rPr lang="en-US" smtClean="0"/>
              <a:t>Click to edit Master text styles</a:t>
            </a:r>
          </a:p>
        </p:txBody>
      </p:sp>
      <p:sp>
        <p:nvSpPr>
          <p:cNvPr id="11"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3169867837"/>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General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userDrawn="1">
            <p:ph type="ctrTitle"/>
          </p:nvPr>
        </p:nvSpPr>
        <p:spPr>
          <a:xfrm>
            <a:off x="758952" y="2078657"/>
            <a:ext cx="5556250" cy="1346736"/>
          </a:xfrm>
        </p:spPr>
        <p:txBody>
          <a:bodyPr>
            <a:normAutofit/>
          </a:bodyPr>
          <a:lstStyle>
            <a:lvl1pPr algn="l" defTabSz="457200" rtl="0" eaLnBrk="1" latinLnBrk="0" hangingPunct="1">
              <a:lnSpc>
                <a:spcPct val="90000"/>
              </a:lnSpc>
              <a:spcBef>
                <a:spcPct val="0"/>
              </a:spcBef>
              <a:buNone/>
              <a:defRPr lang="en-US" sz="4000" kern="1200" dirty="0" smtClean="0">
                <a:solidFill>
                  <a:schemeClr val="tx2"/>
                </a:solidFill>
                <a:latin typeface="+mj-lt"/>
                <a:ea typeface="+mj-ea"/>
                <a:cs typeface="+mj-cs"/>
              </a:defRPr>
            </a:lvl1pPr>
          </a:lstStyle>
          <a:p>
            <a:r>
              <a:rPr lang="en-US" smtClean="0"/>
              <a:t>Click to edit Master title style</a:t>
            </a:r>
            <a:endParaRPr lang="en-US" dirty="0"/>
          </a:p>
        </p:txBody>
      </p:sp>
      <p:sp>
        <p:nvSpPr>
          <p:cNvPr id="9" name="Subtitle 2"/>
          <p:cNvSpPr>
            <a:spLocks noGrp="1"/>
          </p:cNvSpPr>
          <p:nvPr userDrawn="1">
            <p:ph type="subTitle" idx="1"/>
          </p:nvPr>
        </p:nvSpPr>
        <p:spPr>
          <a:xfrm>
            <a:off x="758952" y="3436469"/>
            <a:ext cx="5556250" cy="927100"/>
          </a:xfrm>
        </p:spPr>
        <p:txBody>
          <a:bodyPr>
            <a:normAutofit/>
          </a:bodyPr>
          <a:lstStyle>
            <a:lvl1pPr marL="0" indent="0" algn="l" defTabSz="457200" rtl="0" eaLnBrk="1" latinLnBrk="0" hangingPunct="1">
              <a:spcBef>
                <a:spcPct val="20000"/>
              </a:spcBef>
              <a:buFont typeface="Arial"/>
              <a:buNone/>
              <a:defRPr lang="en-US" sz="2400" kern="1200" dirty="0" smtClean="0">
                <a:solidFill>
                  <a:schemeClr val="accent2">
                    <a:lumMod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6"/>
          <p:cNvSpPr>
            <a:spLocks noGrp="1"/>
          </p:cNvSpPr>
          <p:nvPr userDrawn="1">
            <p:ph type="body" sz="quarter" idx="12"/>
          </p:nvPr>
        </p:nvSpPr>
        <p:spPr>
          <a:xfrm>
            <a:off x="5739889" y="4548668"/>
            <a:ext cx="1619250" cy="1022350"/>
          </a:xfrm>
        </p:spPr>
        <p:txBody>
          <a:bodyPr>
            <a:normAutofit/>
          </a:bodyPr>
          <a:lstStyle>
            <a:lvl1pPr marL="0" indent="0">
              <a:spcBef>
                <a:spcPts val="0"/>
              </a:spcBef>
              <a:buNone/>
              <a:defRPr sz="1600">
                <a:solidFill>
                  <a:schemeClr val="tx2"/>
                </a:solidFill>
              </a:defRPr>
            </a:lvl1pPr>
          </a:lstStyle>
          <a:p>
            <a:pPr lvl="0"/>
            <a:r>
              <a:rPr lang="en-US" smtClean="0"/>
              <a:t>Click to edit Master text styles</a:t>
            </a:r>
          </a:p>
        </p:txBody>
      </p:sp>
      <p:sp>
        <p:nvSpPr>
          <p:cNvPr id="11" name="Footer Placeholder 2"/>
          <p:cNvSpPr>
            <a:spLocks noGrp="1"/>
          </p:cNvSpPr>
          <p:nvPr>
            <p:ph type="ftr" sz="quarter" idx="14"/>
          </p:nvPr>
        </p:nvSpPr>
        <p:spPr>
          <a:xfrm>
            <a:off x="332121" y="6617370"/>
            <a:ext cx="4114800" cy="213279"/>
          </a:xfrm>
        </p:spPr>
        <p:txBody>
          <a:bodyPr/>
          <a:lstStyle/>
          <a:p>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Tree>
    <p:extLst>
      <p:ext uri="{BB962C8B-B14F-4D97-AF65-F5344CB8AC3E}">
        <p14:creationId xmlns:p14="http://schemas.microsoft.com/office/powerpoint/2010/main" val="183893682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theme" Target="../theme/theme4.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theme" Target="../theme/theme5.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theme" Target="../theme/theme6.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19" Type="http://schemas.openxmlformats.org/officeDocument/2006/relationships/theme" Target="../theme/theme7.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976B1B-3A65-4429-82BB-5564F5755749}" type="datetimeFigureOut">
              <a:rPr lang="en-US" smtClean="0"/>
              <a:t>10/10/2017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517E6-7BD5-44FA-BDCD-409D1CC22508}" type="slidenum">
              <a:rPr lang="en-US" smtClean="0"/>
              <a:t>‹#›</a:t>
            </a:fld>
            <a:endParaRPr lang="en-US"/>
          </a:p>
        </p:txBody>
      </p:sp>
    </p:spTree>
    <p:extLst>
      <p:ext uri="{BB962C8B-B14F-4D97-AF65-F5344CB8AC3E}">
        <p14:creationId xmlns:p14="http://schemas.microsoft.com/office/powerpoint/2010/main" val="2956616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38668"/>
            <a:ext cx="8229600" cy="112977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p:cNvSpPr>
            <a:spLocks noGrp="1"/>
          </p:cNvSpPr>
          <p:nvPr>
            <p:ph type="ftr" sz="quarter" idx="3"/>
          </p:nvPr>
        </p:nvSpPr>
        <p:spPr>
          <a:xfrm>
            <a:off x="457200" y="6617370"/>
            <a:ext cx="4114800" cy="213279"/>
          </a:xfrm>
          <a:prstGeom prst="rect">
            <a:avLst/>
          </a:prstGeom>
        </p:spPr>
        <p:txBody>
          <a:bodyPr vert="horz" lIns="0" tIns="0" rIns="0" bIns="0" rtlCol="0" anchor="t"/>
          <a:lstStyle>
            <a:lvl1pPr algn="l">
              <a:defRPr sz="1000">
                <a:solidFill>
                  <a:schemeClr val="accent5">
                    <a:lumMod val="50000"/>
                  </a:schemeClr>
                </a:solidFill>
              </a:defRPr>
            </a:lvl1pPr>
          </a:lstStyle>
          <a:p>
            <a:pPr defTabSz="457200"/>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8" name="Slide Number Placeholder 7"/>
          <p:cNvSpPr>
            <a:spLocks noGrp="1"/>
          </p:cNvSpPr>
          <p:nvPr>
            <p:ph type="sldNum" sz="quarter" idx="4"/>
          </p:nvPr>
        </p:nvSpPr>
        <p:spPr>
          <a:xfrm>
            <a:off x="8305800" y="6342212"/>
            <a:ext cx="381000" cy="244475"/>
          </a:xfrm>
          <a:prstGeom prst="rect">
            <a:avLst/>
          </a:prstGeom>
        </p:spPr>
        <p:txBody>
          <a:bodyPr vert="horz" lIns="91440" tIns="45720" rIns="0" bIns="45720" rtlCol="0" anchor="ctr"/>
          <a:lstStyle>
            <a:lvl1pPr algn="r">
              <a:defRPr sz="1000">
                <a:solidFill>
                  <a:srgbClr val="6D6D66"/>
                </a:solidFill>
              </a:defRPr>
            </a:lvl1pPr>
          </a:lstStyle>
          <a:p>
            <a:pPr defTabSz="457200"/>
            <a:fld id="{485C39CC-EE39-D443-B36F-C90C146C8057}" type="slidenum">
              <a:rPr lang="en-US" smtClean="0"/>
              <a:pPr defTabSz="457200"/>
              <a:t>‹#›</a:t>
            </a:fld>
            <a:endParaRPr lang="en-US" dirty="0"/>
          </a:p>
        </p:txBody>
      </p:sp>
      <p:sp>
        <p:nvSpPr>
          <p:cNvPr id="4" name="Date Placeholder 3"/>
          <p:cNvSpPr>
            <a:spLocks noGrp="1"/>
          </p:cNvSpPr>
          <p:nvPr>
            <p:ph type="dt" sz="half" idx="2"/>
          </p:nvPr>
        </p:nvSpPr>
        <p:spPr>
          <a:xfrm>
            <a:off x="5486400" y="6338276"/>
            <a:ext cx="2819400" cy="243922"/>
          </a:xfrm>
          <a:prstGeom prst="rect">
            <a:avLst/>
          </a:prstGeom>
        </p:spPr>
        <p:txBody>
          <a:bodyPr vert="horz" lIns="91440" tIns="45720" rIns="0" bIns="45720" rtlCol="0" anchor="ctr"/>
          <a:lstStyle>
            <a:lvl1pPr algn="r">
              <a:defRPr sz="1000">
                <a:solidFill>
                  <a:schemeClr val="accent5">
                    <a:lumMod val="50000"/>
                  </a:schemeClr>
                </a:solidFill>
              </a:defRPr>
            </a:lvl1pPr>
          </a:lstStyle>
          <a:p>
            <a:pPr defTabSz="457200"/>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4228003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773" r:id="rId26"/>
    <p:sldLayoutId id="2147483774" r:id="rId27"/>
    <p:sldLayoutId id="2147483775" r:id="rId28"/>
  </p:sldLayoutIdLst>
  <p:timing>
    <p:tnLst>
      <p:par>
        <p:cTn id="1" dur="indefinite" restart="never" nodeType="tmRoot"/>
      </p:par>
    </p:tnLst>
  </p:timing>
  <p:hf hdr="0"/>
  <p:txStyles>
    <p:titleStyle>
      <a:lvl1pPr algn="l" defTabSz="914400" rtl="0" eaLnBrk="1" latinLnBrk="0" hangingPunct="1">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60375" indent="-231775" algn="l" defTabSz="914400" rtl="0" eaLnBrk="1" latinLnBrk="0" hangingPunct="1">
        <a:spcBef>
          <a:spcPts val="0"/>
        </a:spcBef>
        <a:spcAft>
          <a:spcPts val="1000"/>
        </a:spcAft>
        <a:buClr>
          <a:schemeClr val="bg2"/>
        </a:buClr>
        <a:buSzPct val="80000"/>
        <a:buFont typeface="BentonSansF Book" pitchFamily="50" charset="0"/>
        <a:buChar char="–"/>
        <a:defRPr sz="2000" kern="1200">
          <a:solidFill>
            <a:schemeClr val="tx1"/>
          </a:solidFill>
          <a:latin typeface="+mn-lt"/>
          <a:ea typeface="+mn-ea"/>
          <a:cs typeface="+mn-cs"/>
        </a:defRPr>
      </a:lvl2pPr>
      <a:lvl3pPr marL="687388" indent="-228600" algn="l" defTabSz="914400" rtl="0" eaLnBrk="1" latinLnBrk="0" hangingPunct="1">
        <a:spcBef>
          <a:spcPts val="0"/>
        </a:spcBef>
        <a:spcAft>
          <a:spcPts val="800"/>
        </a:spcAft>
        <a:buClr>
          <a:schemeClr val="accent1"/>
        </a:buClr>
        <a:buSzPct val="80000"/>
        <a:buFont typeface="Arial" pitchFamily="34" charset="0"/>
        <a:buChar char="•"/>
        <a:defRPr sz="1800" kern="1200">
          <a:solidFill>
            <a:schemeClr val="tx1"/>
          </a:solidFill>
          <a:latin typeface="+mn-lt"/>
          <a:ea typeface="+mn-ea"/>
          <a:cs typeface="+mn-cs"/>
        </a:defRPr>
      </a:lvl3pPr>
      <a:lvl4pPr marL="909638"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28600"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Slide Number Placeholder 6"/>
          <p:cNvSpPr>
            <a:spLocks noGrp="1"/>
          </p:cNvSpPr>
          <p:nvPr>
            <p:ph type="sldNum" sz="quarter" idx="4"/>
          </p:nvPr>
        </p:nvSpPr>
        <p:spPr>
          <a:xfrm>
            <a:off x="8617580" y="6342214"/>
            <a:ext cx="381000" cy="244475"/>
          </a:xfrm>
          <a:prstGeom prst="rect">
            <a:avLst/>
          </a:prstGeom>
        </p:spPr>
        <p:txBody>
          <a:bodyPr lIns="121853" tIns="60926" rIns="121853" bIns="60926" anchor="ctr"/>
          <a:lstStyle>
            <a:lvl1pPr algn="r">
              <a:defRPr sz="1200">
                <a:solidFill>
                  <a:schemeClr val="accent5">
                    <a:lumMod val="50000"/>
                  </a:schemeClr>
                </a:solidFill>
              </a:defRPr>
            </a:lvl1pPr>
          </a:lstStyle>
          <a:p>
            <a:pPr defTabSz="609203"/>
            <a:fld id="{485C39CC-EE39-D443-B36F-C90C146C8057}" type="slidenum">
              <a:rPr lang="en-US" smtClean="0">
                <a:solidFill>
                  <a:srgbClr val="D5D5D5">
                    <a:lumMod val="50000"/>
                  </a:srgbClr>
                </a:solidFill>
              </a:rPr>
              <a:pPr defTabSz="609203"/>
              <a:t>‹#›</a:t>
            </a:fld>
            <a:endParaRPr lang="en-US" dirty="0">
              <a:solidFill>
                <a:srgbClr val="D5D5D5">
                  <a:lumMod val="50000"/>
                </a:srgbClr>
              </a:solidFill>
            </a:endParaRPr>
          </a:p>
        </p:txBody>
      </p:sp>
    </p:spTree>
    <p:extLst>
      <p:ext uri="{BB962C8B-B14F-4D97-AF65-F5344CB8AC3E}">
        <p14:creationId xmlns:p14="http://schemas.microsoft.com/office/powerpoint/2010/main" val="2957189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iming>
    <p:tnLst>
      <p:par>
        <p:cTn id="1" dur="indefinite" restart="never" nodeType="tmRoot"/>
      </p:par>
    </p:tnLst>
  </p:timing>
  <p:hf hdr="0" ftr="0" dt="0"/>
  <p:txStyles>
    <p:titleStyle>
      <a:lvl1pPr algn="l" defTabSz="1218450" rtl="0" eaLnBrk="1" latinLnBrk="0" hangingPunct="1">
        <a:spcBef>
          <a:spcPct val="0"/>
        </a:spcBef>
        <a:buNone/>
        <a:defRPr sz="3500" kern="1200">
          <a:solidFill>
            <a:schemeClr val="accent1"/>
          </a:solidFill>
          <a:latin typeface="+mj-lt"/>
          <a:ea typeface="+mj-ea"/>
          <a:cs typeface="+mj-cs"/>
        </a:defRPr>
      </a:lvl1pPr>
    </p:titleStyle>
    <p:bodyStyle>
      <a:lvl1pPr marL="304600" indent="-304600" algn="l" defTabSz="1218450" rtl="0" eaLnBrk="1" latinLnBrk="0" hangingPunct="1">
        <a:spcBef>
          <a:spcPts val="0"/>
        </a:spcBef>
        <a:spcAft>
          <a:spcPts val="1067"/>
        </a:spcAft>
        <a:buClr>
          <a:schemeClr val="bg2"/>
        </a:buClr>
        <a:buSzPct val="80000"/>
        <a:buFont typeface="Arial" pitchFamily="34" charset="0"/>
        <a:buChar char="•"/>
        <a:defRPr sz="2900" kern="1200">
          <a:solidFill>
            <a:schemeClr val="tx1"/>
          </a:solidFill>
          <a:latin typeface="+mn-lt"/>
          <a:ea typeface="+mn-ea"/>
          <a:cs typeface="+mn-cs"/>
        </a:defRPr>
      </a:lvl1pPr>
      <a:lvl2pPr marL="613435" indent="-308835" algn="l" defTabSz="1218450" rtl="0" eaLnBrk="1" latinLnBrk="0" hangingPunct="1">
        <a:spcBef>
          <a:spcPts val="0"/>
        </a:spcBef>
        <a:spcAft>
          <a:spcPts val="1067"/>
        </a:spcAft>
        <a:buClr>
          <a:schemeClr val="bg2"/>
        </a:buClr>
        <a:buSzPct val="80000"/>
        <a:buFont typeface="BentonSansF Book" pitchFamily="50" charset="0"/>
        <a:buChar char="–"/>
        <a:defRPr sz="2700" kern="1200">
          <a:solidFill>
            <a:schemeClr val="tx1"/>
          </a:solidFill>
          <a:latin typeface="+mn-lt"/>
          <a:ea typeface="+mn-ea"/>
          <a:cs typeface="+mn-cs"/>
        </a:defRPr>
      </a:lvl2pPr>
      <a:lvl3pPr marL="915950" indent="-304600" algn="l" defTabSz="1218450" rtl="0" eaLnBrk="1" latinLnBrk="0" hangingPunct="1">
        <a:spcBef>
          <a:spcPts val="0"/>
        </a:spcBef>
        <a:spcAft>
          <a:spcPts val="1067"/>
        </a:spcAft>
        <a:buClr>
          <a:schemeClr val="accent1"/>
        </a:buClr>
        <a:buSzPct val="80000"/>
        <a:buFont typeface="Arial" pitchFamily="34" charset="0"/>
        <a:buChar char="•"/>
        <a:defRPr sz="2400" kern="1200">
          <a:solidFill>
            <a:schemeClr val="tx1"/>
          </a:solidFill>
          <a:latin typeface="+mn-lt"/>
          <a:ea typeface="+mn-ea"/>
          <a:cs typeface="+mn-cs"/>
        </a:defRPr>
      </a:lvl3pPr>
      <a:lvl4pPr marL="1218450" indent="-304600" algn="l" defTabSz="1218450" rtl="0" eaLnBrk="1" latinLnBrk="0" hangingPunct="1">
        <a:spcBef>
          <a:spcPts val="0"/>
        </a:spcBef>
        <a:spcAft>
          <a:spcPts val="800"/>
        </a:spcAft>
        <a:buClr>
          <a:schemeClr val="accent1"/>
        </a:buClr>
        <a:buSzPct val="80000"/>
        <a:buFont typeface="BentonSansF Book" pitchFamily="50" charset="0"/>
        <a:buChar char="–"/>
        <a:defRPr sz="2100" kern="1200">
          <a:solidFill>
            <a:schemeClr val="tx1"/>
          </a:solidFill>
          <a:latin typeface="+mn-lt"/>
          <a:ea typeface="+mn-ea"/>
          <a:cs typeface="+mn-cs"/>
        </a:defRPr>
      </a:lvl4pPr>
      <a:lvl5pPr marL="1523051" indent="-304600" algn="l" defTabSz="1218450" rtl="0" eaLnBrk="1" latinLnBrk="0" hangingPunct="1">
        <a:spcBef>
          <a:spcPts val="0"/>
        </a:spcBef>
        <a:spcAft>
          <a:spcPts val="533"/>
        </a:spcAft>
        <a:buClr>
          <a:schemeClr val="bg2"/>
        </a:buClr>
        <a:buSzPct val="80000"/>
        <a:buFont typeface="Arial" pitchFamily="34" charset="0"/>
        <a:buChar char="•"/>
        <a:defRPr sz="1900" kern="1200">
          <a:solidFill>
            <a:schemeClr val="tx1"/>
          </a:solidFill>
          <a:latin typeface="+mn-lt"/>
          <a:ea typeface="+mn-ea"/>
          <a:cs typeface="+mn-cs"/>
        </a:defRPr>
      </a:lvl5pPr>
      <a:lvl6pPr marL="3350700" indent="-304600" algn="l" defTabSz="121845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9933" indent="-304600" algn="l" defTabSz="121845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9150" indent="-304600" algn="l" defTabSz="121845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8367" indent="-304600" algn="l" defTabSz="121845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450" rtl="0" eaLnBrk="1" latinLnBrk="0" hangingPunct="1">
        <a:defRPr sz="2400" kern="1200">
          <a:solidFill>
            <a:schemeClr val="tx1"/>
          </a:solidFill>
          <a:latin typeface="+mn-lt"/>
          <a:ea typeface="+mn-ea"/>
          <a:cs typeface="+mn-cs"/>
        </a:defRPr>
      </a:lvl1pPr>
      <a:lvl2pPr marL="609203" algn="l" defTabSz="1218450" rtl="0" eaLnBrk="1" latinLnBrk="0" hangingPunct="1">
        <a:defRPr sz="2400" kern="1200">
          <a:solidFill>
            <a:schemeClr val="tx1"/>
          </a:solidFill>
          <a:latin typeface="+mn-lt"/>
          <a:ea typeface="+mn-ea"/>
          <a:cs typeface="+mn-cs"/>
        </a:defRPr>
      </a:lvl2pPr>
      <a:lvl3pPr marL="1218450" algn="l" defTabSz="1218450" rtl="0" eaLnBrk="1" latinLnBrk="0" hangingPunct="1">
        <a:defRPr sz="2400" kern="1200">
          <a:solidFill>
            <a:schemeClr val="tx1"/>
          </a:solidFill>
          <a:latin typeface="+mn-lt"/>
          <a:ea typeface="+mn-ea"/>
          <a:cs typeface="+mn-cs"/>
        </a:defRPr>
      </a:lvl3pPr>
      <a:lvl4pPr marL="1827666" algn="l" defTabSz="1218450" rtl="0" eaLnBrk="1" latinLnBrk="0" hangingPunct="1">
        <a:defRPr sz="2400" kern="1200">
          <a:solidFill>
            <a:schemeClr val="tx1"/>
          </a:solidFill>
          <a:latin typeface="+mn-lt"/>
          <a:ea typeface="+mn-ea"/>
          <a:cs typeface="+mn-cs"/>
        </a:defRPr>
      </a:lvl4pPr>
      <a:lvl5pPr marL="2436898" algn="l" defTabSz="1218450" rtl="0" eaLnBrk="1" latinLnBrk="0" hangingPunct="1">
        <a:defRPr sz="2400" kern="1200">
          <a:solidFill>
            <a:schemeClr val="tx1"/>
          </a:solidFill>
          <a:latin typeface="+mn-lt"/>
          <a:ea typeface="+mn-ea"/>
          <a:cs typeface="+mn-cs"/>
        </a:defRPr>
      </a:lvl5pPr>
      <a:lvl6pPr marL="3046100" algn="l" defTabSz="1218450" rtl="0" eaLnBrk="1" latinLnBrk="0" hangingPunct="1">
        <a:defRPr sz="2400" kern="1200">
          <a:solidFill>
            <a:schemeClr val="tx1"/>
          </a:solidFill>
          <a:latin typeface="+mn-lt"/>
          <a:ea typeface="+mn-ea"/>
          <a:cs typeface="+mn-cs"/>
        </a:defRPr>
      </a:lvl6pPr>
      <a:lvl7pPr marL="3655303" algn="l" defTabSz="1218450" rtl="0" eaLnBrk="1" latinLnBrk="0" hangingPunct="1">
        <a:defRPr sz="2400" kern="1200">
          <a:solidFill>
            <a:schemeClr val="tx1"/>
          </a:solidFill>
          <a:latin typeface="+mn-lt"/>
          <a:ea typeface="+mn-ea"/>
          <a:cs typeface="+mn-cs"/>
        </a:defRPr>
      </a:lvl7pPr>
      <a:lvl8pPr marL="4264533" algn="l" defTabSz="1218450" rtl="0" eaLnBrk="1" latinLnBrk="0" hangingPunct="1">
        <a:defRPr sz="2400" kern="1200">
          <a:solidFill>
            <a:schemeClr val="tx1"/>
          </a:solidFill>
          <a:latin typeface="+mn-lt"/>
          <a:ea typeface="+mn-ea"/>
          <a:cs typeface="+mn-cs"/>
        </a:defRPr>
      </a:lvl8pPr>
      <a:lvl9pPr marL="4873751" algn="l" defTabSz="121845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38668"/>
            <a:ext cx="8229600" cy="112977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p:cNvSpPr>
            <a:spLocks noGrp="1"/>
          </p:cNvSpPr>
          <p:nvPr>
            <p:ph type="ftr" sz="quarter" idx="3"/>
          </p:nvPr>
        </p:nvSpPr>
        <p:spPr>
          <a:xfrm>
            <a:off x="457200" y="6617370"/>
            <a:ext cx="4114800" cy="213279"/>
          </a:xfrm>
          <a:prstGeom prst="rect">
            <a:avLst/>
          </a:prstGeom>
        </p:spPr>
        <p:txBody>
          <a:bodyPr vert="horz" lIns="0" tIns="0" rIns="0" bIns="0" rtlCol="0" anchor="t"/>
          <a:lstStyle>
            <a:lvl1pPr algn="l">
              <a:defRPr sz="1000">
                <a:solidFill>
                  <a:schemeClr val="accent5">
                    <a:lumMod val="50000"/>
                  </a:schemeClr>
                </a:solidFill>
              </a:defRPr>
            </a:lvl1pPr>
          </a:lstStyle>
          <a:p>
            <a:pPr defTabSz="457200"/>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8" name="Slide Number Placeholder 7"/>
          <p:cNvSpPr>
            <a:spLocks noGrp="1"/>
          </p:cNvSpPr>
          <p:nvPr>
            <p:ph type="sldNum" sz="quarter" idx="4"/>
          </p:nvPr>
        </p:nvSpPr>
        <p:spPr>
          <a:xfrm>
            <a:off x="8305800" y="6342212"/>
            <a:ext cx="381000" cy="244475"/>
          </a:xfrm>
          <a:prstGeom prst="rect">
            <a:avLst/>
          </a:prstGeom>
        </p:spPr>
        <p:txBody>
          <a:bodyPr vert="horz" lIns="91440" tIns="45720" rIns="0" bIns="45720" rtlCol="0" anchor="ctr"/>
          <a:lstStyle>
            <a:lvl1pPr algn="r">
              <a:defRPr sz="1000">
                <a:solidFill>
                  <a:srgbClr val="6D6D66"/>
                </a:solidFill>
              </a:defRPr>
            </a:lvl1pPr>
          </a:lstStyle>
          <a:p>
            <a:pPr defTabSz="457200"/>
            <a:fld id="{485C39CC-EE39-D443-B36F-C90C146C8057}" type="slidenum">
              <a:rPr lang="en-US" smtClean="0"/>
              <a:pPr defTabSz="457200"/>
              <a:t>‹#›</a:t>
            </a:fld>
            <a:endParaRPr lang="en-US" dirty="0"/>
          </a:p>
        </p:txBody>
      </p:sp>
      <p:sp>
        <p:nvSpPr>
          <p:cNvPr id="4" name="Date Placeholder 3"/>
          <p:cNvSpPr>
            <a:spLocks noGrp="1"/>
          </p:cNvSpPr>
          <p:nvPr>
            <p:ph type="dt" sz="half" idx="2"/>
          </p:nvPr>
        </p:nvSpPr>
        <p:spPr>
          <a:xfrm>
            <a:off x="5486400" y="6338276"/>
            <a:ext cx="2819400" cy="243922"/>
          </a:xfrm>
          <a:prstGeom prst="rect">
            <a:avLst/>
          </a:prstGeom>
        </p:spPr>
        <p:txBody>
          <a:bodyPr vert="horz" lIns="91440" tIns="45720" rIns="0" bIns="45720" rtlCol="0" anchor="ctr"/>
          <a:lstStyle>
            <a:lvl1pPr algn="r">
              <a:defRPr sz="1000">
                <a:solidFill>
                  <a:schemeClr val="accent5">
                    <a:lumMod val="50000"/>
                  </a:schemeClr>
                </a:solidFill>
              </a:defRPr>
            </a:lvl1pPr>
          </a:lstStyle>
          <a:p>
            <a:pPr defTabSz="457200"/>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25851333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Lst>
  <p:timing>
    <p:tnLst>
      <p:par>
        <p:cTn id="1" dur="indefinite" restart="never" nodeType="tmRoot"/>
      </p:par>
    </p:tnLst>
  </p:timing>
  <p:hf hdr="0"/>
  <p:txStyles>
    <p:titleStyle>
      <a:lvl1pPr algn="l" defTabSz="914400" rtl="0" eaLnBrk="1" latinLnBrk="0" hangingPunct="1">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60375" indent="-231775" algn="l" defTabSz="914400" rtl="0" eaLnBrk="1" latinLnBrk="0" hangingPunct="1">
        <a:spcBef>
          <a:spcPts val="0"/>
        </a:spcBef>
        <a:spcAft>
          <a:spcPts val="1000"/>
        </a:spcAft>
        <a:buClr>
          <a:schemeClr val="bg2"/>
        </a:buClr>
        <a:buSzPct val="80000"/>
        <a:buFont typeface="BentonSansF Book" pitchFamily="50" charset="0"/>
        <a:buChar char="–"/>
        <a:defRPr sz="2000" kern="1200">
          <a:solidFill>
            <a:schemeClr val="tx1"/>
          </a:solidFill>
          <a:latin typeface="+mn-lt"/>
          <a:ea typeface="+mn-ea"/>
          <a:cs typeface="+mn-cs"/>
        </a:defRPr>
      </a:lvl2pPr>
      <a:lvl3pPr marL="687388" indent="-228600" algn="l" defTabSz="914400" rtl="0" eaLnBrk="1" latinLnBrk="0" hangingPunct="1">
        <a:spcBef>
          <a:spcPts val="0"/>
        </a:spcBef>
        <a:spcAft>
          <a:spcPts val="800"/>
        </a:spcAft>
        <a:buClr>
          <a:schemeClr val="accent1"/>
        </a:buClr>
        <a:buSzPct val="80000"/>
        <a:buFont typeface="Arial" pitchFamily="34" charset="0"/>
        <a:buChar char="•"/>
        <a:defRPr sz="1800" kern="1200">
          <a:solidFill>
            <a:schemeClr val="tx1"/>
          </a:solidFill>
          <a:latin typeface="+mn-lt"/>
          <a:ea typeface="+mn-ea"/>
          <a:cs typeface="+mn-cs"/>
        </a:defRPr>
      </a:lvl3pPr>
      <a:lvl4pPr marL="909638"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28600"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38668"/>
            <a:ext cx="8229600" cy="112977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p:cNvSpPr>
            <a:spLocks noGrp="1"/>
          </p:cNvSpPr>
          <p:nvPr>
            <p:ph type="ftr" sz="quarter" idx="3"/>
          </p:nvPr>
        </p:nvSpPr>
        <p:spPr>
          <a:xfrm>
            <a:off x="457200" y="6617370"/>
            <a:ext cx="4114800" cy="213279"/>
          </a:xfrm>
          <a:prstGeom prst="rect">
            <a:avLst/>
          </a:prstGeom>
        </p:spPr>
        <p:txBody>
          <a:bodyPr vert="horz" lIns="0" tIns="0" rIns="0" bIns="0" rtlCol="0" anchor="t"/>
          <a:lstStyle>
            <a:lvl1pPr algn="l">
              <a:defRPr sz="1000">
                <a:solidFill>
                  <a:schemeClr val="accent5">
                    <a:lumMod val="50000"/>
                  </a:schemeClr>
                </a:solidFill>
              </a:defRPr>
            </a:lvl1pPr>
          </a:lstStyle>
          <a:p>
            <a:pPr defTabSz="457200"/>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8" name="Slide Number Placeholder 7"/>
          <p:cNvSpPr>
            <a:spLocks noGrp="1"/>
          </p:cNvSpPr>
          <p:nvPr>
            <p:ph type="sldNum" sz="quarter" idx="4"/>
          </p:nvPr>
        </p:nvSpPr>
        <p:spPr>
          <a:xfrm>
            <a:off x="8305800" y="6342212"/>
            <a:ext cx="381000" cy="244475"/>
          </a:xfrm>
          <a:prstGeom prst="rect">
            <a:avLst/>
          </a:prstGeom>
        </p:spPr>
        <p:txBody>
          <a:bodyPr vert="horz" lIns="91440" tIns="45720" rIns="0" bIns="45720" rtlCol="0" anchor="ctr"/>
          <a:lstStyle>
            <a:lvl1pPr algn="r">
              <a:defRPr sz="1000">
                <a:solidFill>
                  <a:srgbClr val="6D6D66"/>
                </a:solidFill>
              </a:defRPr>
            </a:lvl1pPr>
          </a:lstStyle>
          <a:p>
            <a:pPr defTabSz="457200"/>
            <a:fld id="{485C39CC-EE39-D443-B36F-C90C146C8057}" type="slidenum">
              <a:rPr lang="en-US" smtClean="0"/>
              <a:pPr defTabSz="457200"/>
              <a:t>‹#›</a:t>
            </a:fld>
            <a:endParaRPr lang="en-US" dirty="0"/>
          </a:p>
        </p:txBody>
      </p:sp>
      <p:sp>
        <p:nvSpPr>
          <p:cNvPr id="4" name="Date Placeholder 3"/>
          <p:cNvSpPr>
            <a:spLocks noGrp="1"/>
          </p:cNvSpPr>
          <p:nvPr>
            <p:ph type="dt" sz="half" idx="2"/>
          </p:nvPr>
        </p:nvSpPr>
        <p:spPr>
          <a:xfrm>
            <a:off x="5486400" y="6338276"/>
            <a:ext cx="2819400" cy="243922"/>
          </a:xfrm>
          <a:prstGeom prst="rect">
            <a:avLst/>
          </a:prstGeom>
        </p:spPr>
        <p:txBody>
          <a:bodyPr vert="horz" lIns="91440" tIns="45720" rIns="0" bIns="45720" rtlCol="0" anchor="ctr"/>
          <a:lstStyle>
            <a:lvl1pPr algn="r">
              <a:defRPr sz="1000">
                <a:solidFill>
                  <a:schemeClr val="accent5">
                    <a:lumMod val="50000"/>
                  </a:schemeClr>
                </a:solidFill>
              </a:defRPr>
            </a:lvl1pPr>
          </a:lstStyle>
          <a:p>
            <a:pPr defTabSz="457200"/>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118052941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Lst>
  <p:timing>
    <p:tnLst>
      <p:par>
        <p:cTn id="1" dur="indefinite" restart="never" nodeType="tmRoot"/>
      </p:par>
    </p:tnLst>
  </p:timing>
  <p:hf hdr="0"/>
  <p:txStyles>
    <p:titleStyle>
      <a:lvl1pPr algn="l" defTabSz="914400" rtl="0" eaLnBrk="1" latinLnBrk="0" hangingPunct="1">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60375" indent="-231775" algn="l" defTabSz="914400" rtl="0" eaLnBrk="1" latinLnBrk="0" hangingPunct="1">
        <a:spcBef>
          <a:spcPts val="0"/>
        </a:spcBef>
        <a:spcAft>
          <a:spcPts val="1000"/>
        </a:spcAft>
        <a:buClr>
          <a:schemeClr val="bg2"/>
        </a:buClr>
        <a:buSzPct val="80000"/>
        <a:buFont typeface="BentonSansF Book" pitchFamily="50" charset="0"/>
        <a:buChar char="–"/>
        <a:defRPr sz="2000" kern="1200">
          <a:solidFill>
            <a:schemeClr val="tx1"/>
          </a:solidFill>
          <a:latin typeface="+mn-lt"/>
          <a:ea typeface="+mn-ea"/>
          <a:cs typeface="+mn-cs"/>
        </a:defRPr>
      </a:lvl2pPr>
      <a:lvl3pPr marL="687388" indent="-228600" algn="l" defTabSz="914400" rtl="0" eaLnBrk="1" latinLnBrk="0" hangingPunct="1">
        <a:spcBef>
          <a:spcPts val="0"/>
        </a:spcBef>
        <a:spcAft>
          <a:spcPts val="800"/>
        </a:spcAft>
        <a:buClr>
          <a:schemeClr val="accent1"/>
        </a:buClr>
        <a:buSzPct val="80000"/>
        <a:buFont typeface="Arial" pitchFamily="34" charset="0"/>
        <a:buChar char="•"/>
        <a:defRPr sz="1800" kern="1200">
          <a:solidFill>
            <a:schemeClr val="tx1"/>
          </a:solidFill>
          <a:latin typeface="+mn-lt"/>
          <a:ea typeface="+mn-ea"/>
          <a:cs typeface="+mn-cs"/>
        </a:defRPr>
      </a:lvl3pPr>
      <a:lvl4pPr marL="909638"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28600"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38668"/>
            <a:ext cx="8229600" cy="112977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p:cNvSpPr>
            <a:spLocks noGrp="1"/>
          </p:cNvSpPr>
          <p:nvPr>
            <p:ph type="ftr" sz="quarter" idx="3"/>
          </p:nvPr>
        </p:nvSpPr>
        <p:spPr>
          <a:xfrm>
            <a:off x="457200" y="6617370"/>
            <a:ext cx="4114800" cy="213279"/>
          </a:xfrm>
          <a:prstGeom prst="rect">
            <a:avLst/>
          </a:prstGeom>
        </p:spPr>
        <p:txBody>
          <a:bodyPr vert="horz" lIns="0" tIns="0" rIns="0" bIns="0" rtlCol="0" anchor="t"/>
          <a:lstStyle>
            <a:lvl1pPr algn="l">
              <a:defRPr sz="1000">
                <a:solidFill>
                  <a:schemeClr val="accent5">
                    <a:lumMod val="50000"/>
                  </a:schemeClr>
                </a:solidFill>
              </a:defRPr>
            </a:lvl1pPr>
          </a:lstStyle>
          <a:p>
            <a:pPr defTabSz="457200"/>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8" name="Slide Number Placeholder 7"/>
          <p:cNvSpPr>
            <a:spLocks noGrp="1"/>
          </p:cNvSpPr>
          <p:nvPr>
            <p:ph type="sldNum" sz="quarter" idx="4"/>
          </p:nvPr>
        </p:nvSpPr>
        <p:spPr>
          <a:xfrm>
            <a:off x="8305800" y="6342212"/>
            <a:ext cx="381000" cy="244475"/>
          </a:xfrm>
          <a:prstGeom prst="rect">
            <a:avLst/>
          </a:prstGeom>
        </p:spPr>
        <p:txBody>
          <a:bodyPr vert="horz" lIns="91440" tIns="45720" rIns="0" bIns="45720" rtlCol="0" anchor="ctr"/>
          <a:lstStyle>
            <a:lvl1pPr algn="r">
              <a:defRPr sz="1000">
                <a:solidFill>
                  <a:srgbClr val="6D6D66"/>
                </a:solidFill>
              </a:defRPr>
            </a:lvl1pPr>
          </a:lstStyle>
          <a:p>
            <a:pPr defTabSz="457200"/>
            <a:fld id="{485C39CC-EE39-D443-B36F-C90C146C8057}" type="slidenum">
              <a:rPr lang="en-US" smtClean="0"/>
              <a:pPr defTabSz="457200"/>
              <a:t>‹#›</a:t>
            </a:fld>
            <a:endParaRPr lang="en-US" dirty="0"/>
          </a:p>
        </p:txBody>
      </p:sp>
      <p:sp>
        <p:nvSpPr>
          <p:cNvPr id="4" name="Date Placeholder 3"/>
          <p:cNvSpPr>
            <a:spLocks noGrp="1"/>
          </p:cNvSpPr>
          <p:nvPr>
            <p:ph type="dt" sz="half" idx="2"/>
          </p:nvPr>
        </p:nvSpPr>
        <p:spPr>
          <a:xfrm>
            <a:off x="5486400" y="6338276"/>
            <a:ext cx="2819400" cy="243922"/>
          </a:xfrm>
          <a:prstGeom prst="rect">
            <a:avLst/>
          </a:prstGeom>
        </p:spPr>
        <p:txBody>
          <a:bodyPr vert="horz" lIns="91440" tIns="45720" rIns="0" bIns="45720" rtlCol="0" anchor="ctr"/>
          <a:lstStyle>
            <a:lvl1pPr algn="r">
              <a:defRPr sz="1000">
                <a:solidFill>
                  <a:schemeClr val="accent5">
                    <a:lumMod val="50000"/>
                  </a:schemeClr>
                </a:solidFill>
              </a:defRPr>
            </a:lvl1pPr>
          </a:lstStyle>
          <a:p>
            <a:pPr defTabSz="457200"/>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21115915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 id="2147483772" r:id="rId25"/>
  </p:sldLayoutIdLst>
  <p:timing>
    <p:tnLst>
      <p:par>
        <p:cTn id="1" dur="indefinite" restart="never" nodeType="tmRoot"/>
      </p:par>
    </p:tnLst>
  </p:timing>
  <p:hf hdr="0"/>
  <p:txStyles>
    <p:titleStyle>
      <a:lvl1pPr algn="l" defTabSz="914400" rtl="0" eaLnBrk="1" latinLnBrk="0" hangingPunct="1">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60375" indent="-231775" algn="l" defTabSz="914400" rtl="0" eaLnBrk="1" latinLnBrk="0" hangingPunct="1">
        <a:spcBef>
          <a:spcPts val="0"/>
        </a:spcBef>
        <a:spcAft>
          <a:spcPts val="1000"/>
        </a:spcAft>
        <a:buClr>
          <a:schemeClr val="bg2"/>
        </a:buClr>
        <a:buSzPct val="80000"/>
        <a:buFont typeface="BentonSansF Book" pitchFamily="50" charset="0"/>
        <a:buChar char="–"/>
        <a:defRPr sz="2000" kern="1200">
          <a:solidFill>
            <a:schemeClr val="tx1"/>
          </a:solidFill>
          <a:latin typeface="+mn-lt"/>
          <a:ea typeface="+mn-ea"/>
          <a:cs typeface="+mn-cs"/>
        </a:defRPr>
      </a:lvl2pPr>
      <a:lvl3pPr marL="687388" indent="-228600" algn="l" defTabSz="914400" rtl="0" eaLnBrk="1" latinLnBrk="0" hangingPunct="1">
        <a:spcBef>
          <a:spcPts val="0"/>
        </a:spcBef>
        <a:spcAft>
          <a:spcPts val="800"/>
        </a:spcAft>
        <a:buClr>
          <a:schemeClr val="accent1"/>
        </a:buClr>
        <a:buSzPct val="80000"/>
        <a:buFont typeface="Arial" pitchFamily="34" charset="0"/>
        <a:buChar char="•"/>
        <a:defRPr sz="1800" kern="1200">
          <a:solidFill>
            <a:schemeClr val="tx1"/>
          </a:solidFill>
          <a:latin typeface="+mn-lt"/>
          <a:ea typeface="+mn-ea"/>
          <a:cs typeface="+mn-cs"/>
        </a:defRPr>
      </a:lvl3pPr>
      <a:lvl4pPr marL="909638"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28600"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38668"/>
            <a:ext cx="8229600" cy="112977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6"/>
          <p:cNvSpPr>
            <a:spLocks noGrp="1"/>
          </p:cNvSpPr>
          <p:nvPr>
            <p:ph type="ftr" sz="quarter" idx="3"/>
          </p:nvPr>
        </p:nvSpPr>
        <p:spPr>
          <a:xfrm>
            <a:off x="457200" y="6617370"/>
            <a:ext cx="4114800" cy="213279"/>
          </a:xfrm>
          <a:prstGeom prst="rect">
            <a:avLst/>
          </a:prstGeom>
        </p:spPr>
        <p:txBody>
          <a:bodyPr vert="horz" lIns="0" tIns="0" rIns="0" bIns="0" rtlCol="0" anchor="t"/>
          <a:lstStyle>
            <a:lvl1pPr algn="l">
              <a:defRPr sz="1000">
                <a:solidFill>
                  <a:schemeClr val="accent5">
                    <a:lumMod val="50000"/>
                  </a:schemeClr>
                </a:solidFill>
              </a:defRPr>
            </a:lvl1pPr>
          </a:lstStyle>
          <a:p>
            <a:pPr defTabSz="457200"/>
            <a:r>
              <a:rPr lang="en-US" dirty="0" smtClean="0">
                <a:solidFill>
                  <a:srgbClr val="E0773C">
                    <a:lumMod val="50000"/>
                  </a:srgbClr>
                </a:solidFill>
              </a:rPr>
              <a:t>Insert form number via Header and Footer option or delete, if not needed</a:t>
            </a:r>
            <a:endParaRPr lang="en-US" dirty="0">
              <a:solidFill>
                <a:srgbClr val="E0773C">
                  <a:lumMod val="50000"/>
                </a:srgbClr>
              </a:solidFill>
            </a:endParaRPr>
          </a:p>
        </p:txBody>
      </p:sp>
      <p:sp>
        <p:nvSpPr>
          <p:cNvPr id="8" name="Slide Number Placeholder 7"/>
          <p:cNvSpPr>
            <a:spLocks noGrp="1"/>
          </p:cNvSpPr>
          <p:nvPr>
            <p:ph type="sldNum" sz="quarter" idx="4"/>
          </p:nvPr>
        </p:nvSpPr>
        <p:spPr>
          <a:xfrm>
            <a:off x="8305800" y="6342212"/>
            <a:ext cx="381000" cy="244475"/>
          </a:xfrm>
          <a:prstGeom prst="rect">
            <a:avLst/>
          </a:prstGeom>
        </p:spPr>
        <p:txBody>
          <a:bodyPr vert="horz" lIns="91440" tIns="45720" rIns="0" bIns="45720" rtlCol="0" anchor="ctr"/>
          <a:lstStyle>
            <a:lvl1pPr algn="r">
              <a:defRPr sz="1000">
                <a:solidFill>
                  <a:srgbClr val="6D6D66"/>
                </a:solidFill>
              </a:defRPr>
            </a:lvl1pPr>
          </a:lstStyle>
          <a:p>
            <a:pPr defTabSz="457200"/>
            <a:fld id="{485C39CC-EE39-D443-B36F-C90C146C8057}" type="slidenum">
              <a:rPr lang="en-US" smtClean="0"/>
              <a:pPr defTabSz="457200"/>
              <a:t>‹#›</a:t>
            </a:fld>
            <a:endParaRPr lang="en-US" dirty="0"/>
          </a:p>
        </p:txBody>
      </p:sp>
      <p:sp>
        <p:nvSpPr>
          <p:cNvPr id="4" name="Date Placeholder 3"/>
          <p:cNvSpPr>
            <a:spLocks noGrp="1"/>
          </p:cNvSpPr>
          <p:nvPr>
            <p:ph type="dt" sz="half" idx="2"/>
          </p:nvPr>
        </p:nvSpPr>
        <p:spPr>
          <a:xfrm>
            <a:off x="5486400" y="6338276"/>
            <a:ext cx="2819400" cy="243922"/>
          </a:xfrm>
          <a:prstGeom prst="rect">
            <a:avLst/>
          </a:prstGeom>
        </p:spPr>
        <p:txBody>
          <a:bodyPr vert="horz" lIns="91440" tIns="45720" rIns="0" bIns="45720" rtlCol="0" anchor="ctr"/>
          <a:lstStyle>
            <a:lvl1pPr algn="r">
              <a:defRPr sz="1000">
                <a:solidFill>
                  <a:schemeClr val="accent5">
                    <a:lumMod val="50000"/>
                  </a:schemeClr>
                </a:solidFill>
              </a:defRPr>
            </a:lvl1pPr>
          </a:lstStyle>
          <a:p>
            <a:pPr defTabSz="457200"/>
            <a:r>
              <a:rPr lang="en-US" dirty="0" smtClean="0">
                <a:solidFill>
                  <a:srgbClr val="E0773C">
                    <a:lumMod val="50000"/>
                  </a:srgbClr>
                </a:solidFill>
              </a:rPr>
              <a:t>Insert date via Header and Footer option</a:t>
            </a:r>
            <a:endParaRPr lang="en-US" dirty="0">
              <a:solidFill>
                <a:srgbClr val="E0773C">
                  <a:lumMod val="50000"/>
                </a:srgbClr>
              </a:solidFill>
            </a:endParaRPr>
          </a:p>
        </p:txBody>
      </p:sp>
    </p:spTree>
    <p:extLst>
      <p:ext uri="{BB962C8B-B14F-4D97-AF65-F5344CB8AC3E}">
        <p14:creationId xmlns:p14="http://schemas.microsoft.com/office/powerpoint/2010/main" val="83411401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Lst>
  <p:timing>
    <p:tnLst>
      <p:par>
        <p:cTn id="1" dur="indefinite" restart="never" nodeType="tmRoot"/>
      </p:par>
    </p:tnLst>
  </p:timing>
  <p:hf hdr="0"/>
  <p:txStyles>
    <p:titleStyle>
      <a:lvl1pPr algn="l" defTabSz="914400" rtl="0" eaLnBrk="1" latinLnBrk="0" hangingPunct="1">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spcBef>
          <a:spcPts val="1200"/>
        </a:spcBef>
        <a:buClr>
          <a:schemeClr val="bg2"/>
        </a:buClr>
        <a:buSzPct val="80000"/>
        <a:buFont typeface="Arial" pitchFamily="34" charset="0"/>
        <a:buChar char="•"/>
        <a:defRPr sz="2400" kern="1200">
          <a:solidFill>
            <a:schemeClr val="tx1"/>
          </a:solidFill>
          <a:latin typeface="+mn-lt"/>
          <a:ea typeface="+mn-ea"/>
          <a:cs typeface="+mn-cs"/>
        </a:defRPr>
      </a:lvl1pPr>
      <a:lvl2pPr marL="460375" indent="-231775" algn="l" defTabSz="914400" rtl="0" eaLnBrk="1" latinLnBrk="0" hangingPunct="1">
        <a:spcBef>
          <a:spcPts val="0"/>
        </a:spcBef>
        <a:spcAft>
          <a:spcPts val="1000"/>
        </a:spcAft>
        <a:buClr>
          <a:schemeClr val="bg2"/>
        </a:buClr>
        <a:buSzPct val="80000"/>
        <a:buFont typeface="BentonSansF Book" pitchFamily="50" charset="0"/>
        <a:buChar char="–"/>
        <a:defRPr sz="2000" kern="1200">
          <a:solidFill>
            <a:schemeClr val="tx1"/>
          </a:solidFill>
          <a:latin typeface="+mn-lt"/>
          <a:ea typeface="+mn-ea"/>
          <a:cs typeface="+mn-cs"/>
        </a:defRPr>
      </a:lvl2pPr>
      <a:lvl3pPr marL="687388" indent="-228600" algn="l" defTabSz="914400" rtl="0" eaLnBrk="1" latinLnBrk="0" hangingPunct="1">
        <a:spcBef>
          <a:spcPts val="0"/>
        </a:spcBef>
        <a:spcAft>
          <a:spcPts val="800"/>
        </a:spcAft>
        <a:buClr>
          <a:schemeClr val="accent1"/>
        </a:buClr>
        <a:buSzPct val="80000"/>
        <a:buFont typeface="Arial" pitchFamily="34" charset="0"/>
        <a:buChar char="•"/>
        <a:defRPr sz="1800" kern="1200">
          <a:solidFill>
            <a:schemeClr val="tx1"/>
          </a:solidFill>
          <a:latin typeface="+mn-lt"/>
          <a:ea typeface="+mn-ea"/>
          <a:cs typeface="+mn-cs"/>
        </a:defRPr>
      </a:lvl3pPr>
      <a:lvl4pPr marL="909638"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28600"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2.xml"/><Relationship Id="rId1" Type="http://schemas.openxmlformats.org/officeDocument/2006/relationships/video" Target="https://www.youtube.com/embed/m9hHTq3LJ4w" TargetMode="Externa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embed/vBWSqerIoew?rel=0&amp;showinfo=0&amp;modestbranding=1&amp;controls=0" TargetMode="Externa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4.xml"/><Relationship Id="rId1" Type="http://schemas.openxmlformats.org/officeDocument/2006/relationships/video" Target="https://www.youtube.com/embed/vBWSqerIoew"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tools.silversneakers.com/LocationSearch" TargetMode="Externa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hyperlink" Target="https://www.humana.com/pharmacy/medicare/drugs/otc" TargetMode="Externa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ZiWmux-y7nY" TargetMode="External"/><Relationship Id="rId2" Type="http://schemas.openxmlformats.org/officeDocument/2006/relationships/hyperlink" Target="https://www.humana.com/about/humana-in-your-community/locations" TargetMode="External"/><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83.xml"/><Relationship Id="rId1" Type="http://schemas.openxmlformats.org/officeDocument/2006/relationships/video" Target="https://www.youtube.com/embed/voaa5NfcpBI"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21" Type="http://schemas.openxmlformats.org/officeDocument/2006/relationships/image" Target="../media/image57.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png"/><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3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 Id="rId22" Type="http://schemas.openxmlformats.org/officeDocument/2006/relationships/image" Target="../media/image12.emf"/></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38.png"/><Relationship Id="rId5" Type="http://schemas.openxmlformats.org/officeDocument/2006/relationships/image" Target="../media/image61.png"/><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openxmlformats.org/officeDocument/2006/relationships/image" Target="../media/image71.png"/><Relationship Id="rId3" Type="http://schemas.openxmlformats.org/officeDocument/2006/relationships/notesSlide" Target="../notesSlides/notesSlide13.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image" Target="../media/image70.png"/><Relationship Id="rId2" Type="http://schemas.openxmlformats.org/officeDocument/2006/relationships/slideLayout" Target="../slideLayouts/slideLayout31.xml"/><Relationship Id="rId16" Type="http://schemas.openxmlformats.org/officeDocument/2006/relationships/image" Target="../media/image69.png"/><Relationship Id="rId1" Type="http://schemas.openxmlformats.org/officeDocument/2006/relationships/tags" Target="../tags/tag5.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68.png"/><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67.png"/></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diagramData" Target="../diagrams/data6.xml"/><Relationship Id="rId3" Type="http://schemas.openxmlformats.org/officeDocument/2006/relationships/diagramData" Target="../diagrams/data3.xml"/><Relationship Id="rId21" Type="http://schemas.openxmlformats.org/officeDocument/2006/relationships/diagramColors" Target="../diagrams/colors6.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14.xml"/><Relationship Id="rId16" Type="http://schemas.openxmlformats.org/officeDocument/2006/relationships/diagramColors" Target="../diagrams/colors5.xml"/><Relationship Id="rId20" Type="http://schemas.openxmlformats.org/officeDocument/2006/relationships/diagramQuickStyle" Target="../diagrams/quickStyle6.xml"/><Relationship Id="rId1" Type="http://schemas.openxmlformats.org/officeDocument/2006/relationships/slideLayout" Target="../slideLayouts/slideLayout31.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19" Type="http://schemas.openxmlformats.org/officeDocument/2006/relationships/diagramLayout" Target="../diagrams/layout6.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s>
</file>

<file path=ppt/slides/_rels/slide48.xml.rels><?xml version="1.0" encoding="UTF-8" standalone="yes"?>
<Relationships xmlns="http://schemas.openxmlformats.org/package/2006/relationships"><Relationship Id="rId8" Type="http://schemas.microsoft.com/office/2007/relationships/diagramDrawing" Target="../diagrams/drawing7.xml"/><Relationship Id="rId13" Type="http://schemas.openxmlformats.org/officeDocument/2006/relationships/image" Target="../media/image86.png"/><Relationship Id="rId3" Type="http://schemas.openxmlformats.org/officeDocument/2006/relationships/image" Target="../media/image82.png"/><Relationship Id="rId7" Type="http://schemas.openxmlformats.org/officeDocument/2006/relationships/diagramColors" Target="../diagrams/colors7.xml"/><Relationship Id="rId12"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diagramQuickStyle" Target="../diagrams/quickStyle7.xml"/><Relationship Id="rId11" Type="http://schemas.openxmlformats.org/officeDocument/2006/relationships/image" Target="../media/image84.png"/><Relationship Id="rId5" Type="http://schemas.openxmlformats.org/officeDocument/2006/relationships/diagramLayout" Target="../diagrams/layout7.xml"/><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diagramData" Target="../diagrams/data7.xml"/><Relationship Id="rId9" Type="http://schemas.openxmlformats.org/officeDocument/2006/relationships/image" Target="../media/image46.png"/><Relationship Id="rId1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cMzYem8eg1Q" TargetMode="External"/><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1.xml"/><Relationship Id="rId1" Type="http://schemas.openxmlformats.org/officeDocument/2006/relationships/video" Target="https://www.youtube.com/embed/cMzYem8eg1Q" TargetMode="External"/></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0.png"/><Relationship Id="rId1" Type="http://schemas.openxmlformats.org/officeDocument/2006/relationships/slideLayout" Target="../slideLayouts/slideLayout28.xml"/><Relationship Id="rId5" Type="http://schemas.openxmlformats.org/officeDocument/2006/relationships/image" Target="../media/image40.pn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28.xml"/><Relationship Id="rId6" Type="http://schemas.microsoft.com/office/2007/relationships/hdphoto" Target="../media/hdphoto4.wdp"/><Relationship Id="rId5" Type="http://schemas.openxmlformats.org/officeDocument/2006/relationships/image" Target="../media/image103.png"/><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9.xml"/><Relationship Id="rId1" Type="http://schemas.openxmlformats.org/officeDocument/2006/relationships/slideLayout" Target="../slideLayouts/slideLayout31.xml"/><Relationship Id="rId5" Type="http://schemas.openxmlformats.org/officeDocument/2006/relationships/hyperlink" Target="https://closethegap.humana.com/" TargetMode="External"/><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07.png"/><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image" Target="../media/image106.emf"/><Relationship Id="rId5" Type="http://schemas.openxmlformats.org/officeDocument/2006/relationships/oleObject" Target="../embeddings/oleObject1.bin"/><Relationship Id="rId4" Type="http://schemas.openxmlformats.org/officeDocument/2006/relationships/notesSlide" Target="../notesSlides/notesSlide20.xml"/></Relationships>
</file>

<file path=ppt/slides/_rels/slide5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Layout" Target="../slideLayouts/slideLayout36.xml"/><Relationship Id="rId7" Type="http://schemas.openxmlformats.org/officeDocument/2006/relationships/image" Target="../media/image108.emf"/><Relationship Id="rId12" Type="http://schemas.openxmlformats.org/officeDocument/2006/relationships/image" Target="../media/image114.png"/><Relationship Id="rId2" Type="http://schemas.openxmlformats.org/officeDocument/2006/relationships/tags" Target="../tags/tag7.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13.png"/><Relationship Id="rId5" Type="http://schemas.openxmlformats.org/officeDocument/2006/relationships/image" Target="../media/image109.jpeg"/><Relationship Id="rId10" Type="http://schemas.openxmlformats.org/officeDocument/2006/relationships/image" Target="../media/image112.png"/><Relationship Id="rId4" Type="http://schemas.openxmlformats.org/officeDocument/2006/relationships/notesSlide" Target="../notesSlides/notesSlide21.xml"/><Relationship Id="rId9" Type="http://schemas.openxmlformats.org/officeDocument/2006/relationships/image" Target="../media/image111.png"/></Relationships>
</file>

<file path=ppt/slides/_rels/slide5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118.png"/><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23.xml"/><Relationship Id="rId1" Type="http://schemas.openxmlformats.org/officeDocument/2006/relationships/slideLayout" Target="../slideLayouts/slideLayout22.xml"/><Relationship Id="rId5" Type="http://schemas.openxmlformats.org/officeDocument/2006/relationships/image" Target="../media/image121.emf"/><Relationship Id="rId4" Type="http://schemas.openxmlformats.org/officeDocument/2006/relationships/image" Target="../media/image120.emf"/></Relationships>
</file>

<file path=ppt/slides/_rels/slide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33.xml"/><Relationship Id="rId4" Type="http://schemas.openxmlformats.org/officeDocument/2006/relationships/chart" Target="../charts/char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23.png"/><Relationship Id="rId2" Type="http://schemas.openxmlformats.org/officeDocument/2006/relationships/slideLayout" Target="../slideLayouts/slideLayout133.xml"/><Relationship Id="rId1" Type="http://schemas.openxmlformats.org/officeDocument/2006/relationships/vmlDrawing" Target="../drawings/vmlDrawing3.vml"/><Relationship Id="rId6" Type="http://schemas.openxmlformats.org/officeDocument/2006/relationships/image" Target="../media/image122.emf"/><Relationship Id="rId5" Type="http://schemas.openxmlformats.org/officeDocument/2006/relationships/oleObject" Target="file:///C:\Users\mtc5564\Desktop\Why%20Humana\Value%20Added%20Services%20Talking%20Points.pdf" TargetMode="External"/><Relationship Id="rId4" Type="http://schemas.openxmlformats.org/officeDocument/2006/relationships/hyperlink" Target="../../../../../../../Desktop/Why%20Humana/Value%20Added%20Services%20Talking%20Points.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8001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27899" y="65314"/>
            <a:ext cx="2616101" cy="6477000"/>
          </a:xfrm>
          <a:prstGeom prst="rect">
            <a:avLst/>
          </a:prstGeom>
          <a:noFill/>
        </p:spPr>
        <p:txBody>
          <a:bodyPr vert="vert" wrap="square" rtlCol="0">
            <a:spAutoFit/>
          </a:bodyPr>
          <a:lstStyle/>
          <a:p>
            <a:r>
              <a:rPr lang="en-US" sz="7800" b="1" dirty="0" smtClean="0">
                <a:solidFill>
                  <a:srgbClr val="92D050"/>
                </a:solidFill>
              </a:rPr>
              <a:t>WHY HUMANA</a:t>
            </a:r>
          </a:p>
          <a:p>
            <a:endParaRPr lang="en-US" sz="8000" dirty="0"/>
          </a:p>
        </p:txBody>
      </p:sp>
    </p:spTree>
    <p:extLst>
      <p:ext uri="{BB962C8B-B14F-4D97-AF65-F5344CB8AC3E}">
        <p14:creationId xmlns:p14="http://schemas.microsoft.com/office/powerpoint/2010/main" val="1634147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85C39CC-EE39-D443-B36F-C90C146C8057}" type="slidenum">
              <a:rPr lang="en-US" smtClean="0"/>
              <a:pPr/>
              <a:t>10</a:t>
            </a:fld>
            <a:endParaRPr lang="en-US" dirty="0"/>
          </a:p>
        </p:txBody>
      </p:sp>
      <p:sp>
        <p:nvSpPr>
          <p:cNvPr id="5" name="Title 4"/>
          <p:cNvSpPr>
            <a:spLocks noGrp="1"/>
          </p:cNvSpPr>
          <p:nvPr>
            <p:ph type="title"/>
          </p:nvPr>
        </p:nvSpPr>
        <p:spPr>
          <a:xfrm>
            <a:off x="1270001" y="562779"/>
            <a:ext cx="7873999" cy="1003115"/>
          </a:xfrm>
        </p:spPr>
        <p:txBody>
          <a:bodyPr/>
          <a:lstStyle/>
          <a:p>
            <a:r>
              <a:rPr lang="en-US" dirty="0" smtClean="0">
                <a:solidFill>
                  <a:schemeClr val="bg1"/>
                </a:solidFill>
              </a:rPr>
              <a:t>2018</a:t>
            </a:r>
            <a:r>
              <a:rPr lang="en-US" dirty="0" smtClean="0"/>
              <a:t> </a:t>
            </a:r>
            <a:r>
              <a:rPr lang="en-US" dirty="0">
                <a:solidFill>
                  <a:schemeClr val="bg1"/>
                </a:solidFill>
              </a:rPr>
              <a:t>Product </a:t>
            </a:r>
            <a:r>
              <a:rPr lang="en-US" dirty="0" smtClean="0">
                <a:solidFill>
                  <a:schemeClr val="bg1"/>
                </a:solidFill>
              </a:rPr>
              <a:t>Expansions</a:t>
            </a:r>
            <a:endParaRPr lang="en-US" dirty="0">
              <a:solidFill>
                <a:schemeClr val="bg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646121145"/>
              </p:ext>
            </p:extLst>
          </p:nvPr>
        </p:nvGraphicFramePr>
        <p:xfrm>
          <a:off x="533400" y="1699244"/>
          <a:ext cx="8153401" cy="1320800"/>
        </p:xfrm>
        <a:graphic>
          <a:graphicData uri="http://schemas.openxmlformats.org/drawingml/2006/table">
            <a:tbl>
              <a:tblPr firstRow="1" bandRow="1"/>
              <a:tblGrid>
                <a:gridCol w="1223010">
                  <a:extLst>
                    <a:ext uri="{9D8B030D-6E8A-4147-A177-3AD203B41FA5}">
                      <a16:colId xmlns:a16="http://schemas.microsoft.com/office/drawing/2014/main" val="20000"/>
                    </a:ext>
                  </a:extLst>
                </a:gridCol>
                <a:gridCol w="2140268">
                  <a:extLst>
                    <a:ext uri="{9D8B030D-6E8A-4147-A177-3AD203B41FA5}">
                      <a16:colId xmlns:a16="http://schemas.microsoft.com/office/drawing/2014/main" val="20001"/>
                    </a:ext>
                  </a:extLst>
                </a:gridCol>
                <a:gridCol w="2751773">
                  <a:extLst>
                    <a:ext uri="{9D8B030D-6E8A-4147-A177-3AD203B41FA5}">
                      <a16:colId xmlns:a16="http://schemas.microsoft.com/office/drawing/2014/main" val="20002"/>
                    </a:ext>
                  </a:extLst>
                </a:gridCol>
                <a:gridCol w="2038350">
                  <a:extLst>
                    <a:ext uri="{9D8B030D-6E8A-4147-A177-3AD203B41FA5}">
                      <a16:colId xmlns:a16="http://schemas.microsoft.com/office/drawing/2014/main" val="20003"/>
                    </a:ext>
                  </a:extLst>
                </a:gridCol>
              </a:tblGrid>
              <a:tr h="370840">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C9A1B"/>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600" dirty="0" smtClean="0"/>
                        <a:t>Counties</a:t>
                      </a:r>
                      <a:r>
                        <a:rPr lang="en-US" sz="1600" baseline="0" dirty="0" smtClean="0"/>
                        <a:t> in New Markets </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C9A1B"/>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600" dirty="0" smtClean="0"/>
                        <a:t>Expansion counties in existing</a:t>
                      </a:r>
                      <a:r>
                        <a:rPr lang="en-US" sz="1600" baseline="0" dirty="0" smtClean="0"/>
                        <a:t> Markets </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C9A1B"/>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algn="ctr"/>
                      <a:r>
                        <a:rPr lang="en-US" sz="1600" dirty="0" smtClean="0"/>
                        <a:t>Total</a:t>
                      </a:r>
                      <a:endParaRPr 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C9A1B"/>
                    </a:solidFill>
                  </a:tcPr>
                </a:tc>
                <a:extLst>
                  <a:ext uri="{0D108BD9-81ED-4DB2-BD59-A6C34878D82A}">
                    <a16:rowId xmlns:a16="http://schemas.microsoft.com/office/drawing/2014/main" val="10000"/>
                  </a:ext>
                </a:extLst>
              </a:tr>
              <a:tr h="370840">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600" dirty="0" smtClean="0"/>
                        <a:t>LPPO</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600" dirty="0" smtClean="0"/>
                        <a:t>49 (11 new markets)</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600" dirty="0" smtClean="0"/>
                        <a:t> 32 (14 existing</a:t>
                      </a:r>
                      <a:r>
                        <a:rPr lang="en-US" sz="1600" baseline="0" dirty="0" smtClean="0"/>
                        <a:t> markets)</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600" dirty="0" smtClean="0"/>
                        <a:t>81 (880,580 eligible)</a:t>
                      </a:r>
                      <a:endParaRPr lang="en-US"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40000"/>
                      </a:srgbClr>
                    </a:solidFill>
                  </a:tcPr>
                </a:tc>
                <a:extLst>
                  <a:ext uri="{0D108BD9-81ED-4DB2-BD59-A6C34878D82A}">
                    <a16:rowId xmlns:a16="http://schemas.microsoft.com/office/drawing/2014/main" val="10001"/>
                  </a:ext>
                </a:extLst>
              </a:tr>
              <a:tr h="370840">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600" dirty="0" smtClean="0"/>
                        <a:t>HMO</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600" dirty="0" smtClean="0"/>
                        <a:t>76 (4 new markets)</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600" dirty="0" smtClean="0"/>
                        <a:t>51 (15 existing</a:t>
                      </a:r>
                      <a:r>
                        <a:rPr lang="en-US" sz="1600" baseline="0" dirty="0" smtClean="0"/>
                        <a:t> markets)</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r>
                        <a:rPr lang="en-US" sz="1600" dirty="0" smtClean="0"/>
                        <a:t>127 (653,930 </a:t>
                      </a:r>
                      <a:r>
                        <a:rPr lang="en-US" sz="1600" baseline="0" dirty="0" smtClean="0"/>
                        <a:t>eligible)</a:t>
                      </a:r>
                      <a:endParaRPr lang="en-US" sz="16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tint val="20000"/>
                      </a:srgbClr>
                    </a:solidFill>
                  </a:tcPr>
                </a:tc>
                <a:extLst>
                  <a:ext uri="{0D108BD9-81ED-4DB2-BD59-A6C34878D82A}">
                    <a16:rowId xmlns:a16="http://schemas.microsoft.com/office/drawing/2014/main" val="10002"/>
                  </a:ext>
                </a:extLst>
              </a:tr>
            </a:tbl>
          </a:graphicData>
        </a:graphic>
      </p:graphicFrame>
      <p:sp>
        <p:nvSpPr>
          <p:cNvPr id="2" name="TextBox 1"/>
          <p:cNvSpPr txBox="1"/>
          <p:nvPr/>
        </p:nvSpPr>
        <p:spPr>
          <a:xfrm>
            <a:off x="812800" y="3512457"/>
            <a:ext cx="7634514"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Humana is expanding LPPO &amp; HMO footprints for 2018:</a:t>
            </a:r>
          </a:p>
          <a:p>
            <a:pPr marL="742950" lvl="1" indent="-285750">
              <a:buFont typeface="Arial" panose="020B0604020202020204" pitchFamily="34" charset="0"/>
              <a:buChar char="•"/>
            </a:pPr>
            <a:r>
              <a:rPr lang="en-US" sz="2000" dirty="0" smtClean="0"/>
              <a:t>880,580 eligible will gain access to Humana LPPO Product</a:t>
            </a:r>
          </a:p>
          <a:p>
            <a:pPr marL="742950" lvl="1" indent="-285750">
              <a:buFont typeface="Arial" panose="020B0604020202020204" pitchFamily="34" charset="0"/>
              <a:buChar char="•"/>
            </a:pPr>
            <a:r>
              <a:rPr lang="en-US" sz="2000" dirty="0" smtClean="0"/>
              <a:t>653,930 eligible will gain access to a Humana HMO Product</a:t>
            </a:r>
          </a:p>
          <a:p>
            <a:pPr marL="285750" indent="-285750">
              <a:buFont typeface="Arial" panose="020B0604020202020204" pitchFamily="34" charset="0"/>
              <a:buChar char="•"/>
            </a:pPr>
            <a:r>
              <a:rPr lang="en-US" sz="2000" dirty="0" smtClean="0"/>
              <a:t>No expansion or service area changes for RPPO &amp; PDP</a:t>
            </a:r>
            <a:endParaRPr lang="en-US" sz="2000" dirty="0"/>
          </a:p>
        </p:txBody>
      </p:sp>
    </p:spTree>
    <p:extLst>
      <p:ext uri="{BB962C8B-B14F-4D97-AF65-F5344CB8AC3E}">
        <p14:creationId xmlns:p14="http://schemas.microsoft.com/office/powerpoint/2010/main" val="15562473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85C39CC-EE39-D443-B36F-C90C146C8057}" type="slidenum">
              <a:rPr lang="en-US" smtClean="0"/>
              <a:pPr/>
              <a:t>11</a:t>
            </a:fld>
            <a:endParaRPr lang="en-US" dirty="0"/>
          </a:p>
        </p:txBody>
      </p:sp>
      <p:sp>
        <p:nvSpPr>
          <p:cNvPr id="5" name="Title 4"/>
          <p:cNvSpPr>
            <a:spLocks noGrp="1"/>
          </p:cNvSpPr>
          <p:nvPr>
            <p:ph type="title"/>
          </p:nvPr>
        </p:nvSpPr>
        <p:spPr/>
        <p:txBody>
          <a:bodyPr/>
          <a:lstStyle/>
          <a:p>
            <a:r>
              <a:rPr lang="en-US" dirty="0" smtClean="0">
                <a:solidFill>
                  <a:schemeClr val="bg1"/>
                </a:solidFill>
              </a:rPr>
              <a:t>2018 HMO Expansion Markets</a:t>
            </a:r>
            <a:endParaRPr lang="en-US" dirty="0">
              <a:solidFill>
                <a:schemeClr val="bg1"/>
              </a:solidFill>
            </a:endParaRPr>
          </a:p>
        </p:txBody>
      </p:sp>
      <p:sp>
        <p:nvSpPr>
          <p:cNvPr id="6" name="TextBox 5"/>
          <p:cNvSpPr txBox="1"/>
          <p:nvPr/>
        </p:nvSpPr>
        <p:spPr>
          <a:xfrm>
            <a:off x="4625438" y="1888610"/>
            <a:ext cx="3034146" cy="4278094"/>
          </a:xfrm>
          <a:prstGeom prst="rect">
            <a:avLst/>
          </a:prstGeom>
          <a:noFill/>
        </p:spPr>
        <p:txBody>
          <a:bodyPr wrap="square" numCol="1" rtlCol="0">
            <a:spAutoFit/>
          </a:bodyPr>
          <a:lstStyle/>
          <a:p>
            <a:r>
              <a:rPr lang="en-US" sz="1700" u="sng" dirty="0" smtClean="0"/>
              <a:t>Expansion Markets</a:t>
            </a:r>
            <a:r>
              <a:rPr lang="en-US" sz="1700" dirty="0" smtClean="0"/>
              <a:t>:</a:t>
            </a:r>
          </a:p>
          <a:p>
            <a:pPr marL="285750" indent="-285750">
              <a:buFont typeface="Arial" panose="020B0604020202020204" pitchFamily="34" charset="0"/>
              <a:buChar char="•"/>
            </a:pPr>
            <a:r>
              <a:rPr lang="en-US" sz="1700" dirty="0"/>
              <a:t>Atlanta, </a:t>
            </a:r>
            <a:r>
              <a:rPr lang="en-US" sz="1700" dirty="0" smtClean="0"/>
              <a:t>GA</a:t>
            </a:r>
            <a:endParaRPr lang="en-US" sz="1700" dirty="0"/>
          </a:p>
          <a:p>
            <a:pPr marL="285750" indent="-285750">
              <a:buFont typeface="Arial" panose="020B0604020202020204" pitchFamily="34" charset="0"/>
              <a:buChar char="•"/>
            </a:pPr>
            <a:r>
              <a:rPr lang="en-US" sz="1700" dirty="0"/>
              <a:t>Billings, MT</a:t>
            </a:r>
          </a:p>
          <a:p>
            <a:pPr marL="285750" indent="-285750">
              <a:buFont typeface="Arial" panose="020B0604020202020204" pitchFamily="34" charset="0"/>
              <a:buChar char="•"/>
            </a:pPr>
            <a:r>
              <a:rPr lang="en-US" sz="1700" dirty="0" smtClean="0"/>
              <a:t>Birmingham, AL</a:t>
            </a:r>
            <a:endParaRPr lang="en-US" sz="1700" dirty="0"/>
          </a:p>
          <a:p>
            <a:pPr marL="285750" indent="-285750">
              <a:buFont typeface="Arial" panose="020B0604020202020204" pitchFamily="34" charset="0"/>
              <a:buChar char="•"/>
            </a:pPr>
            <a:r>
              <a:rPr lang="en-US" sz="1700" dirty="0"/>
              <a:t>Delaware, DE</a:t>
            </a:r>
          </a:p>
          <a:p>
            <a:pPr marL="285750" indent="-285750">
              <a:buFont typeface="Arial" panose="020B0604020202020204" pitchFamily="34" charset="0"/>
              <a:buChar char="•"/>
            </a:pPr>
            <a:r>
              <a:rPr lang="en-US" sz="1700" dirty="0"/>
              <a:t>Evansville, </a:t>
            </a:r>
            <a:r>
              <a:rPr lang="en-US" sz="1700" dirty="0" smtClean="0"/>
              <a:t>IN</a:t>
            </a:r>
            <a:endParaRPr lang="en-US" sz="1700" dirty="0"/>
          </a:p>
          <a:p>
            <a:pPr marL="285750" indent="-285750">
              <a:buFont typeface="Arial" panose="020B0604020202020204" pitchFamily="34" charset="0"/>
              <a:buChar char="•"/>
            </a:pPr>
            <a:r>
              <a:rPr lang="en-US" sz="1700" dirty="0"/>
              <a:t>Ft. Wayne, </a:t>
            </a:r>
            <a:r>
              <a:rPr lang="en-US" sz="1700" dirty="0" smtClean="0"/>
              <a:t>IN</a:t>
            </a:r>
            <a:endParaRPr lang="en-US" sz="1700" dirty="0"/>
          </a:p>
          <a:p>
            <a:pPr marL="285750" indent="-285750">
              <a:buFont typeface="Arial" panose="020B0604020202020204" pitchFamily="34" charset="0"/>
              <a:buChar char="•"/>
            </a:pPr>
            <a:r>
              <a:rPr lang="en-US" sz="1700" dirty="0" smtClean="0"/>
              <a:t>Greenville, SC</a:t>
            </a:r>
            <a:endParaRPr lang="en-US" sz="1700" dirty="0"/>
          </a:p>
          <a:p>
            <a:pPr marL="285750" indent="-285750">
              <a:buFont typeface="Arial" panose="020B0604020202020204" pitchFamily="34" charset="0"/>
              <a:buChar char="•"/>
            </a:pPr>
            <a:r>
              <a:rPr lang="en-US" sz="1700" dirty="0"/>
              <a:t>Huntsville, </a:t>
            </a:r>
            <a:r>
              <a:rPr lang="en-US" sz="1700" dirty="0" smtClean="0"/>
              <a:t>AL</a:t>
            </a:r>
            <a:endParaRPr lang="en-US" sz="1700" dirty="0"/>
          </a:p>
          <a:p>
            <a:pPr marL="285750" indent="-285750">
              <a:buFont typeface="Arial" panose="020B0604020202020204" pitchFamily="34" charset="0"/>
              <a:buChar char="•"/>
            </a:pPr>
            <a:r>
              <a:rPr lang="en-US" sz="1700" dirty="0"/>
              <a:t>Indianapolis, </a:t>
            </a:r>
            <a:r>
              <a:rPr lang="en-US" sz="1700" dirty="0" smtClean="0"/>
              <a:t>IN</a:t>
            </a:r>
            <a:endParaRPr lang="en-US" sz="1700" dirty="0"/>
          </a:p>
          <a:p>
            <a:pPr marL="285750" indent="-285750">
              <a:buFont typeface="Arial" panose="020B0604020202020204" pitchFamily="34" charset="0"/>
              <a:buChar char="•"/>
            </a:pPr>
            <a:r>
              <a:rPr lang="en-US" sz="1700" dirty="0"/>
              <a:t>Iowa, IA</a:t>
            </a:r>
          </a:p>
          <a:p>
            <a:pPr marL="285750" indent="-285750">
              <a:buFont typeface="Arial" panose="020B0604020202020204" pitchFamily="34" charset="0"/>
              <a:buChar char="•"/>
            </a:pPr>
            <a:r>
              <a:rPr lang="en-US" sz="1700" dirty="0"/>
              <a:t>Las Vegas, NV</a:t>
            </a:r>
          </a:p>
          <a:p>
            <a:pPr marL="285750" indent="-285750">
              <a:buFont typeface="Arial" panose="020B0604020202020204" pitchFamily="34" charset="0"/>
              <a:buChar char="•"/>
            </a:pPr>
            <a:r>
              <a:rPr lang="en-US" sz="1700" dirty="0"/>
              <a:t>Montana, MT</a:t>
            </a:r>
          </a:p>
          <a:p>
            <a:pPr marL="285750" indent="-285750">
              <a:buFont typeface="Arial" panose="020B0604020202020204" pitchFamily="34" charset="0"/>
              <a:buChar char="•"/>
            </a:pPr>
            <a:r>
              <a:rPr lang="en-US" sz="1700" dirty="0"/>
              <a:t>Oklahoma City, </a:t>
            </a:r>
            <a:r>
              <a:rPr lang="en-US" sz="1700" dirty="0" smtClean="0"/>
              <a:t>OK</a:t>
            </a:r>
            <a:endParaRPr lang="en-US" sz="1700" dirty="0"/>
          </a:p>
          <a:p>
            <a:pPr marL="285750" indent="-285750">
              <a:buFont typeface="Arial" panose="020B0604020202020204" pitchFamily="34" charset="0"/>
              <a:buChar char="•"/>
            </a:pPr>
            <a:r>
              <a:rPr lang="en-US" sz="1700" dirty="0"/>
              <a:t>South Bend, </a:t>
            </a:r>
            <a:r>
              <a:rPr lang="en-US" sz="1700" dirty="0" smtClean="0"/>
              <a:t>IN</a:t>
            </a:r>
            <a:endParaRPr lang="en-US" sz="1700" dirty="0"/>
          </a:p>
          <a:p>
            <a:pPr marL="285750" indent="-285750">
              <a:buFont typeface="Arial" panose="020B0604020202020204" pitchFamily="34" charset="0"/>
              <a:buChar char="•"/>
            </a:pPr>
            <a:r>
              <a:rPr lang="en-US" sz="1700" dirty="0"/>
              <a:t>South Dakota, </a:t>
            </a:r>
            <a:r>
              <a:rPr lang="en-US" sz="1700" dirty="0" smtClean="0"/>
              <a:t>SD</a:t>
            </a:r>
            <a:endParaRPr lang="en-US" sz="1700" dirty="0"/>
          </a:p>
        </p:txBody>
      </p:sp>
      <p:sp>
        <p:nvSpPr>
          <p:cNvPr id="10" name="TextBox 9"/>
          <p:cNvSpPr txBox="1"/>
          <p:nvPr/>
        </p:nvSpPr>
        <p:spPr>
          <a:xfrm>
            <a:off x="1642630" y="6236278"/>
            <a:ext cx="3624695" cy="369332"/>
          </a:xfrm>
          <a:prstGeom prst="rect">
            <a:avLst/>
          </a:prstGeom>
          <a:noFill/>
        </p:spPr>
        <p:txBody>
          <a:bodyPr wrap="square" rtlCol="0">
            <a:spAutoFit/>
          </a:bodyPr>
          <a:lstStyle/>
          <a:p>
            <a:r>
              <a:rPr lang="en-US" b="1" dirty="0" smtClean="0">
                <a:solidFill>
                  <a:srgbClr val="AA0B5F"/>
                </a:solidFill>
              </a:rPr>
              <a:t>2017 – 807 Total HMO Counties</a:t>
            </a:r>
            <a:endParaRPr lang="en-US" b="1" dirty="0">
              <a:solidFill>
                <a:srgbClr val="AA0B5F"/>
              </a:solidFill>
            </a:endParaRPr>
          </a:p>
        </p:txBody>
      </p:sp>
      <p:sp>
        <p:nvSpPr>
          <p:cNvPr id="11" name="TextBox 10"/>
          <p:cNvSpPr txBox="1"/>
          <p:nvPr/>
        </p:nvSpPr>
        <p:spPr>
          <a:xfrm>
            <a:off x="812800" y="1400721"/>
            <a:ext cx="7645400" cy="461665"/>
          </a:xfrm>
          <a:prstGeom prst="rect">
            <a:avLst/>
          </a:prstGeom>
          <a:noFill/>
        </p:spPr>
        <p:txBody>
          <a:bodyPr wrap="square" rtlCol="0">
            <a:spAutoFit/>
          </a:bodyPr>
          <a:lstStyle/>
          <a:p>
            <a:pPr lvl="0"/>
            <a:r>
              <a:rPr lang="en-US" sz="2400" b="1" dirty="0" smtClean="0">
                <a:solidFill>
                  <a:srgbClr val="AA0B5F"/>
                </a:solidFill>
              </a:rPr>
              <a:t>2018 – 921 </a:t>
            </a:r>
            <a:r>
              <a:rPr lang="en-US" sz="2400" b="1" dirty="0">
                <a:solidFill>
                  <a:srgbClr val="AA0B5F"/>
                </a:solidFill>
              </a:rPr>
              <a:t>Total </a:t>
            </a:r>
            <a:r>
              <a:rPr lang="en-US" sz="2400" b="1" dirty="0" smtClean="0">
                <a:solidFill>
                  <a:srgbClr val="AA0B5F"/>
                </a:solidFill>
              </a:rPr>
              <a:t>HMO Counties</a:t>
            </a:r>
            <a:endParaRPr lang="en-US" sz="2400" b="1" dirty="0">
              <a:solidFill>
                <a:srgbClr val="AA0B5F"/>
              </a:solidFill>
            </a:endParaRPr>
          </a:p>
        </p:txBody>
      </p:sp>
      <p:sp>
        <p:nvSpPr>
          <p:cNvPr id="13" name="TextBox 12"/>
          <p:cNvSpPr txBox="1"/>
          <p:nvPr/>
        </p:nvSpPr>
        <p:spPr>
          <a:xfrm>
            <a:off x="961900" y="1898010"/>
            <a:ext cx="3305299" cy="1400383"/>
          </a:xfrm>
          <a:prstGeom prst="rect">
            <a:avLst/>
          </a:prstGeom>
          <a:noFill/>
        </p:spPr>
        <p:txBody>
          <a:bodyPr wrap="square" rtlCol="0">
            <a:spAutoFit/>
          </a:bodyPr>
          <a:lstStyle/>
          <a:p>
            <a:pPr lvl="0"/>
            <a:r>
              <a:rPr lang="en-US" sz="1700" u="sng" dirty="0">
                <a:solidFill>
                  <a:prstClr val="black"/>
                </a:solidFill>
              </a:rPr>
              <a:t>New Markets</a:t>
            </a:r>
            <a:r>
              <a:rPr lang="en-US" sz="1700" dirty="0">
                <a:solidFill>
                  <a:prstClr val="black"/>
                </a:solidFill>
              </a:rPr>
              <a:t>:</a:t>
            </a:r>
          </a:p>
          <a:p>
            <a:pPr marL="285750" lvl="0" indent="-285750" fontAlgn="b">
              <a:buFont typeface="Arial" panose="020B0604020202020204" pitchFamily="34" charset="0"/>
              <a:buChar char="•"/>
            </a:pPr>
            <a:r>
              <a:rPr lang="en-US" sz="1700" dirty="0">
                <a:solidFill>
                  <a:prstClr val="black"/>
                </a:solidFill>
              </a:rPr>
              <a:t>Hattiesburg, </a:t>
            </a:r>
            <a:r>
              <a:rPr lang="en-US" sz="1700" dirty="0" smtClean="0">
                <a:solidFill>
                  <a:prstClr val="black"/>
                </a:solidFill>
              </a:rPr>
              <a:t>MS</a:t>
            </a:r>
            <a:endParaRPr lang="en-US" sz="1700" dirty="0">
              <a:solidFill>
                <a:prstClr val="black"/>
              </a:solidFill>
            </a:endParaRPr>
          </a:p>
          <a:p>
            <a:pPr marL="285750" lvl="0" indent="-285750" fontAlgn="b">
              <a:buFont typeface="Arial" panose="020B0604020202020204" pitchFamily="34" charset="0"/>
              <a:buChar char="•"/>
            </a:pPr>
            <a:r>
              <a:rPr lang="en-US" sz="1700" dirty="0" smtClean="0">
                <a:solidFill>
                  <a:prstClr val="black"/>
                </a:solidFill>
              </a:rPr>
              <a:t>VA-Over 60 counties</a:t>
            </a:r>
            <a:endParaRPr lang="en-US" sz="1700" dirty="0">
              <a:solidFill>
                <a:prstClr val="black"/>
              </a:solidFill>
            </a:endParaRPr>
          </a:p>
          <a:p>
            <a:pPr marL="285750" lvl="0" indent="-285750" fontAlgn="b">
              <a:buFont typeface="Arial" panose="020B0604020202020204" pitchFamily="34" charset="0"/>
              <a:buChar char="•"/>
            </a:pPr>
            <a:r>
              <a:rPr lang="en-US" sz="1700" dirty="0">
                <a:solidFill>
                  <a:prstClr val="black"/>
                </a:solidFill>
              </a:rPr>
              <a:t>Western, </a:t>
            </a:r>
            <a:r>
              <a:rPr lang="en-US" sz="1700" dirty="0" smtClean="0">
                <a:solidFill>
                  <a:prstClr val="black"/>
                </a:solidFill>
              </a:rPr>
              <a:t>NC (Ashville metro)</a:t>
            </a:r>
            <a:endParaRPr lang="en-US" sz="1700" dirty="0">
              <a:solidFill>
                <a:prstClr val="black"/>
              </a:solidFill>
            </a:endParaRPr>
          </a:p>
          <a:p>
            <a:pPr marL="285750" lvl="0" indent="-285750" fontAlgn="b">
              <a:buFont typeface="Arial" panose="020B0604020202020204" pitchFamily="34" charset="0"/>
              <a:buChar char="•"/>
            </a:pPr>
            <a:r>
              <a:rPr lang="en-US" sz="1700" dirty="0" smtClean="0">
                <a:solidFill>
                  <a:prstClr val="black"/>
                </a:solidFill>
              </a:rPr>
              <a:t>Western, WA-Kitsap County</a:t>
            </a:r>
            <a:endParaRPr lang="en-US" sz="1700" dirty="0">
              <a:solidFill>
                <a:prstClr val="black"/>
              </a:solidFill>
            </a:endParaRPr>
          </a:p>
        </p:txBody>
      </p:sp>
    </p:spTree>
    <p:extLst>
      <p:ext uri="{BB962C8B-B14F-4D97-AF65-F5344CB8AC3E}">
        <p14:creationId xmlns:p14="http://schemas.microsoft.com/office/powerpoint/2010/main" val="2610188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Regular MAPD plan; not an actual D-SNP plan</a:t>
            </a:r>
          </a:p>
          <a:p>
            <a:pPr lvl="1"/>
            <a:r>
              <a:rPr lang="en-US" dirty="0" smtClean="0"/>
              <a:t>Does not require a Model of Care/Care Coordination</a:t>
            </a:r>
          </a:p>
          <a:p>
            <a:r>
              <a:rPr lang="en-US" dirty="0"/>
              <a:t>Sales strategy is to enroll </a:t>
            </a:r>
            <a:r>
              <a:rPr lang="en-US" dirty="0" smtClean="0"/>
              <a:t>duals, but can not limit membership</a:t>
            </a:r>
          </a:p>
          <a:p>
            <a:pPr lvl="1"/>
            <a:r>
              <a:rPr lang="en-US" dirty="0" smtClean="0"/>
              <a:t>Members may receive an enrollment letter stating they will pay cost-shares</a:t>
            </a:r>
            <a:endParaRPr lang="en-US" dirty="0"/>
          </a:p>
          <a:p>
            <a:r>
              <a:rPr lang="en-US" dirty="0" smtClean="0"/>
              <a:t>Benefit structure may be appealing to Duals who receive cost-share protection</a:t>
            </a:r>
          </a:p>
          <a:p>
            <a:pPr lvl="1"/>
            <a:r>
              <a:rPr lang="en-US" dirty="0" smtClean="0"/>
              <a:t>Cost-share protected members can not be balance billed</a:t>
            </a:r>
          </a:p>
          <a:p>
            <a:r>
              <a:rPr lang="en-US" dirty="0" smtClean="0"/>
              <a:t>Identifiable by the word “Value” in the plan name</a:t>
            </a:r>
          </a:p>
          <a:p>
            <a:pPr lvl="1"/>
            <a:r>
              <a:rPr lang="en-US" dirty="0" smtClean="0"/>
              <a:t>Ex. Humana Value Plus </a:t>
            </a:r>
          </a:p>
          <a:p>
            <a:pPr lvl="1"/>
            <a:r>
              <a:rPr lang="en-US" dirty="0" smtClean="0"/>
              <a:t>One </a:t>
            </a:r>
            <a:r>
              <a:rPr lang="en-US" dirty="0" err="1" smtClean="0"/>
              <a:t>CarePlus</a:t>
            </a:r>
            <a:r>
              <a:rPr lang="en-US" dirty="0" smtClean="0"/>
              <a:t> plan called “</a:t>
            </a:r>
            <a:r>
              <a:rPr lang="en-US" dirty="0" err="1" smtClean="0"/>
              <a:t>CareExtra</a:t>
            </a:r>
            <a:r>
              <a:rPr lang="en-US" dirty="0" smtClean="0"/>
              <a:t>” in Miami-Dade</a:t>
            </a:r>
          </a:p>
          <a:p>
            <a:endParaRPr lang="en-US" dirty="0" smtClean="0"/>
          </a:p>
          <a:p>
            <a:endParaRPr lang="en-US" dirty="0"/>
          </a:p>
        </p:txBody>
      </p:sp>
      <p:sp>
        <p:nvSpPr>
          <p:cNvPr id="5" name="Slide Number Placeholder 4"/>
          <p:cNvSpPr>
            <a:spLocks noGrp="1"/>
          </p:cNvSpPr>
          <p:nvPr>
            <p:ph type="sldNum" sz="quarter" idx="10"/>
          </p:nvPr>
        </p:nvSpPr>
        <p:spPr/>
        <p:txBody>
          <a:bodyPr/>
          <a:lstStyle/>
          <a:p>
            <a:fld id="{485C39CC-EE39-D443-B36F-C90C146C8057}" type="slidenum">
              <a:rPr lang="en-US" smtClean="0"/>
              <a:pPr/>
              <a:t>12</a:t>
            </a:fld>
            <a:endParaRPr lang="en-US" dirty="0"/>
          </a:p>
        </p:txBody>
      </p:sp>
      <p:sp>
        <p:nvSpPr>
          <p:cNvPr id="7" name="Title 6"/>
          <p:cNvSpPr>
            <a:spLocks noGrp="1"/>
          </p:cNvSpPr>
          <p:nvPr>
            <p:ph type="title"/>
          </p:nvPr>
        </p:nvSpPr>
        <p:spPr/>
        <p:txBody>
          <a:bodyPr/>
          <a:lstStyle/>
          <a:p>
            <a:r>
              <a:rPr lang="en-US" dirty="0" smtClean="0">
                <a:solidFill>
                  <a:schemeClr val="bg1"/>
                </a:solidFill>
              </a:rPr>
              <a:t>Value Plus Plans</a:t>
            </a:r>
            <a:endParaRPr lang="en-US" dirty="0">
              <a:solidFill>
                <a:schemeClr val="bg1"/>
              </a:solidFill>
            </a:endParaRPr>
          </a:p>
        </p:txBody>
      </p:sp>
    </p:spTree>
    <p:extLst>
      <p:ext uri="{BB962C8B-B14F-4D97-AF65-F5344CB8AC3E}">
        <p14:creationId xmlns:p14="http://schemas.microsoft.com/office/powerpoint/2010/main" val="1594538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85C39CC-EE39-D443-B36F-C90C146C8057}" type="slidenum">
              <a:rPr lang="en-US" smtClean="0"/>
              <a:pPr/>
              <a:t>13</a:t>
            </a:fld>
            <a:endParaRPr lang="en-US" dirty="0"/>
          </a:p>
        </p:txBody>
      </p:sp>
      <p:sp>
        <p:nvSpPr>
          <p:cNvPr id="5" name="Title 4"/>
          <p:cNvSpPr>
            <a:spLocks noGrp="1"/>
          </p:cNvSpPr>
          <p:nvPr>
            <p:ph type="title"/>
          </p:nvPr>
        </p:nvSpPr>
        <p:spPr/>
        <p:txBody>
          <a:bodyPr/>
          <a:lstStyle/>
          <a:p>
            <a:r>
              <a:rPr lang="en-US" dirty="0" smtClean="0">
                <a:solidFill>
                  <a:schemeClr val="bg1"/>
                </a:solidFill>
              </a:rPr>
              <a:t>LPPO Expansion Markets</a:t>
            </a:r>
            <a:endParaRPr lang="en-US" dirty="0">
              <a:solidFill>
                <a:schemeClr val="bg1"/>
              </a:solidFill>
            </a:endParaRPr>
          </a:p>
        </p:txBody>
      </p:sp>
      <p:sp>
        <p:nvSpPr>
          <p:cNvPr id="10" name="TextBox 9"/>
          <p:cNvSpPr txBox="1"/>
          <p:nvPr/>
        </p:nvSpPr>
        <p:spPr>
          <a:xfrm>
            <a:off x="1995055" y="6257698"/>
            <a:ext cx="3548495" cy="369332"/>
          </a:xfrm>
          <a:prstGeom prst="rect">
            <a:avLst/>
          </a:prstGeom>
          <a:noFill/>
        </p:spPr>
        <p:txBody>
          <a:bodyPr wrap="square" rtlCol="0">
            <a:spAutoFit/>
          </a:bodyPr>
          <a:lstStyle/>
          <a:p>
            <a:r>
              <a:rPr lang="en-US" b="1" dirty="0" smtClean="0">
                <a:solidFill>
                  <a:srgbClr val="AA0B5F"/>
                </a:solidFill>
              </a:rPr>
              <a:t>2017 – 1,609 Total LPPO Counties</a:t>
            </a:r>
            <a:endParaRPr lang="en-US" b="1" dirty="0">
              <a:solidFill>
                <a:srgbClr val="AA0B5F"/>
              </a:solidFill>
            </a:endParaRPr>
          </a:p>
        </p:txBody>
      </p:sp>
      <p:sp>
        <p:nvSpPr>
          <p:cNvPr id="7" name="TextBox 6"/>
          <p:cNvSpPr txBox="1"/>
          <p:nvPr/>
        </p:nvSpPr>
        <p:spPr>
          <a:xfrm>
            <a:off x="812800" y="1400721"/>
            <a:ext cx="5023263" cy="461665"/>
          </a:xfrm>
          <a:prstGeom prst="rect">
            <a:avLst/>
          </a:prstGeom>
          <a:noFill/>
        </p:spPr>
        <p:txBody>
          <a:bodyPr wrap="square" rtlCol="0">
            <a:spAutoFit/>
          </a:bodyPr>
          <a:lstStyle/>
          <a:p>
            <a:pPr lvl="0"/>
            <a:r>
              <a:rPr lang="en-US" sz="2400" b="1" dirty="0" smtClean="0">
                <a:solidFill>
                  <a:srgbClr val="AA0B5F"/>
                </a:solidFill>
              </a:rPr>
              <a:t>2018 – 1,680 Total LPPO Counties</a:t>
            </a:r>
            <a:endParaRPr lang="en-US" sz="2400" b="1" dirty="0">
              <a:solidFill>
                <a:srgbClr val="AA0B5F"/>
              </a:solidFill>
            </a:endParaRPr>
          </a:p>
        </p:txBody>
      </p:sp>
      <p:sp>
        <p:nvSpPr>
          <p:cNvPr id="8" name="TextBox 7"/>
          <p:cNvSpPr txBox="1"/>
          <p:nvPr/>
        </p:nvSpPr>
        <p:spPr>
          <a:xfrm>
            <a:off x="961901" y="1898010"/>
            <a:ext cx="2814452" cy="3493264"/>
          </a:xfrm>
          <a:prstGeom prst="rect">
            <a:avLst/>
          </a:prstGeom>
          <a:noFill/>
        </p:spPr>
        <p:txBody>
          <a:bodyPr wrap="square" rtlCol="0">
            <a:spAutoFit/>
          </a:bodyPr>
          <a:lstStyle/>
          <a:p>
            <a:pPr lvl="0"/>
            <a:r>
              <a:rPr lang="en-US" sz="1700" u="sng" dirty="0">
                <a:solidFill>
                  <a:prstClr val="black"/>
                </a:solidFill>
              </a:rPr>
              <a:t>New Markets</a:t>
            </a:r>
            <a:r>
              <a:rPr lang="en-US" sz="1700" dirty="0" smtClean="0">
                <a:solidFill>
                  <a:prstClr val="black"/>
                </a:solidFill>
              </a:rPr>
              <a:t>:</a:t>
            </a:r>
          </a:p>
          <a:p>
            <a:pPr marL="285750" lvl="0" indent="-285750">
              <a:buFont typeface="Arial" panose="020B0604020202020204" pitchFamily="34" charset="0"/>
              <a:buChar char="•"/>
            </a:pPr>
            <a:r>
              <a:rPr lang="en-US" sz="1700" dirty="0">
                <a:solidFill>
                  <a:prstClr val="black"/>
                </a:solidFill>
              </a:rPr>
              <a:t>Central North </a:t>
            </a:r>
            <a:r>
              <a:rPr lang="en-US" sz="1700" dirty="0" smtClean="0">
                <a:solidFill>
                  <a:prstClr val="black"/>
                </a:solidFill>
              </a:rPr>
              <a:t>Carolina*</a:t>
            </a:r>
            <a:endParaRPr lang="en-US" sz="1700" dirty="0">
              <a:solidFill>
                <a:prstClr val="black"/>
              </a:solidFill>
            </a:endParaRPr>
          </a:p>
          <a:p>
            <a:pPr marL="285750" lvl="0" indent="-285750">
              <a:buFont typeface="Arial" panose="020B0604020202020204" pitchFamily="34" charset="0"/>
              <a:buChar char="•"/>
            </a:pPr>
            <a:r>
              <a:rPr lang="en-US" sz="1700" dirty="0" smtClean="0">
                <a:solidFill>
                  <a:prstClr val="black"/>
                </a:solidFill>
              </a:rPr>
              <a:t>Columbia, SC*</a:t>
            </a:r>
            <a:endParaRPr lang="en-US" sz="1700" dirty="0">
              <a:solidFill>
                <a:prstClr val="black"/>
              </a:solidFill>
            </a:endParaRPr>
          </a:p>
          <a:p>
            <a:pPr marL="285750" lvl="0" indent="-285750">
              <a:buFont typeface="Arial" panose="020B0604020202020204" pitchFamily="34" charset="0"/>
              <a:buChar char="•"/>
            </a:pPr>
            <a:r>
              <a:rPr lang="en-US" sz="1700" dirty="0" smtClean="0">
                <a:solidFill>
                  <a:prstClr val="black"/>
                </a:solidFill>
              </a:rPr>
              <a:t>Duluth, MN</a:t>
            </a:r>
            <a:endParaRPr lang="en-US" sz="1700" dirty="0">
              <a:solidFill>
                <a:prstClr val="black"/>
              </a:solidFill>
            </a:endParaRPr>
          </a:p>
          <a:p>
            <a:pPr marL="285750" lvl="0" indent="-285750">
              <a:buFont typeface="Arial" panose="020B0604020202020204" pitchFamily="34" charset="0"/>
              <a:buChar char="•"/>
            </a:pPr>
            <a:r>
              <a:rPr lang="en-US" sz="1700" dirty="0">
                <a:solidFill>
                  <a:prstClr val="black"/>
                </a:solidFill>
              </a:rPr>
              <a:t>Idaho, </a:t>
            </a:r>
            <a:r>
              <a:rPr lang="en-US" sz="1700" dirty="0" smtClean="0">
                <a:solidFill>
                  <a:prstClr val="black"/>
                </a:solidFill>
              </a:rPr>
              <a:t>ID</a:t>
            </a:r>
            <a:endParaRPr lang="en-US" sz="1700" dirty="0">
              <a:solidFill>
                <a:prstClr val="black"/>
              </a:solidFill>
            </a:endParaRPr>
          </a:p>
          <a:p>
            <a:pPr marL="285750" lvl="0" indent="-285750">
              <a:buFont typeface="Arial" panose="020B0604020202020204" pitchFamily="34" charset="0"/>
              <a:buChar char="•"/>
            </a:pPr>
            <a:r>
              <a:rPr lang="en-US" sz="1700" dirty="0" smtClean="0">
                <a:solidFill>
                  <a:prstClr val="black"/>
                </a:solidFill>
              </a:rPr>
              <a:t>Intermountain</a:t>
            </a:r>
            <a:endParaRPr lang="en-US" sz="1700" dirty="0">
              <a:solidFill>
                <a:prstClr val="black"/>
              </a:solidFill>
            </a:endParaRPr>
          </a:p>
          <a:p>
            <a:pPr marL="285750" lvl="0" indent="-285750">
              <a:buFont typeface="Arial" panose="020B0604020202020204" pitchFamily="34" charset="0"/>
              <a:buChar char="•"/>
            </a:pPr>
            <a:r>
              <a:rPr lang="en-US" sz="1700" dirty="0" smtClean="0">
                <a:solidFill>
                  <a:prstClr val="black"/>
                </a:solidFill>
              </a:rPr>
              <a:t>Kansas*</a:t>
            </a:r>
            <a:endParaRPr lang="en-US" sz="1700" dirty="0">
              <a:solidFill>
                <a:prstClr val="black"/>
              </a:solidFill>
            </a:endParaRPr>
          </a:p>
          <a:p>
            <a:pPr marL="285750" lvl="0" indent="-285750">
              <a:buFont typeface="Arial" panose="020B0604020202020204" pitchFamily="34" charset="0"/>
              <a:buChar char="•"/>
            </a:pPr>
            <a:r>
              <a:rPr lang="en-US" sz="1700" dirty="0" smtClean="0">
                <a:solidFill>
                  <a:prstClr val="black"/>
                </a:solidFill>
              </a:rPr>
              <a:t>Mississippi*</a:t>
            </a:r>
            <a:endParaRPr lang="en-US" sz="1700" dirty="0">
              <a:solidFill>
                <a:prstClr val="black"/>
              </a:solidFill>
            </a:endParaRPr>
          </a:p>
          <a:p>
            <a:pPr marL="285750" lvl="0" indent="-285750">
              <a:buFont typeface="Arial" panose="020B0604020202020204" pitchFamily="34" charset="0"/>
              <a:buChar char="•"/>
            </a:pPr>
            <a:r>
              <a:rPr lang="en-US" sz="1700" dirty="0">
                <a:solidFill>
                  <a:prstClr val="black"/>
                </a:solidFill>
              </a:rPr>
              <a:t>New Hampshire, NH</a:t>
            </a:r>
          </a:p>
          <a:p>
            <a:pPr marL="285750" lvl="0" indent="-285750">
              <a:buFont typeface="Arial" panose="020B0604020202020204" pitchFamily="34" charset="0"/>
              <a:buChar char="•"/>
            </a:pPr>
            <a:r>
              <a:rPr lang="en-US" sz="1700" dirty="0">
                <a:solidFill>
                  <a:prstClr val="black"/>
                </a:solidFill>
              </a:rPr>
              <a:t>New Mexico, NM</a:t>
            </a:r>
          </a:p>
          <a:p>
            <a:pPr marL="285750" lvl="0" indent="-285750">
              <a:buFont typeface="Arial" panose="020B0604020202020204" pitchFamily="34" charset="0"/>
              <a:buChar char="•"/>
            </a:pPr>
            <a:r>
              <a:rPr lang="en-US" sz="1700" dirty="0">
                <a:solidFill>
                  <a:prstClr val="black"/>
                </a:solidFill>
              </a:rPr>
              <a:t>South </a:t>
            </a:r>
            <a:r>
              <a:rPr lang="en-US" sz="1700" dirty="0" smtClean="0">
                <a:solidFill>
                  <a:prstClr val="black"/>
                </a:solidFill>
              </a:rPr>
              <a:t>Carolina Select*</a:t>
            </a:r>
            <a:endParaRPr lang="en-US" sz="1700" dirty="0">
              <a:solidFill>
                <a:prstClr val="black"/>
              </a:solidFill>
            </a:endParaRPr>
          </a:p>
          <a:p>
            <a:pPr marL="285750" lvl="0" indent="-285750">
              <a:buFont typeface="Arial" panose="020B0604020202020204" pitchFamily="34" charset="0"/>
              <a:buChar char="•"/>
            </a:pPr>
            <a:r>
              <a:rPr lang="en-US" sz="1700" dirty="0">
                <a:solidFill>
                  <a:prstClr val="black"/>
                </a:solidFill>
              </a:rPr>
              <a:t>West </a:t>
            </a:r>
            <a:r>
              <a:rPr lang="en-US" sz="1700" dirty="0" smtClean="0">
                <a:solidFill>
                  <a:prstClr val="black"/>
                </a:solidFill>
              </a:rPr>
              <a:t>Central</a:t>
            </a:r>
            <a:endParaRPr lang="en-US" sz="1700" dirty="0">
              <a:solidFill>
                <a:prstClr val="black"/>
              </a:solidFill>
            </a:endParaRPr>
          </a:p>
          <a:p>
            <a:pPr lvl="0"/>
            <a:endParaRPr lang="en-US" sz="1700" dirty="0">
              <a:solidFill>
                <a:prstClr val="black"/>
              </a:solidFill>
            </a:endParaRPr>
          </a:p>
        </p:txBody>
      </p:sp>
      <p:sp>
        <p:nvSpPr>
          <p:cNvPr id="9" name="TextBox 8"/>
          <p:cNvSpPr txBox="1"/>
          <p:nvPr/>
        </p:nvSpPr>
        <p:spPr>
          <a:xfrm>
            <a:off x="4625438" y="1916144"/>
            <a:ext cx="3034146" cy="4278094"/>
          </a:xfrm>
          <a:prstGeom prst="rect">
            <a:avLst/>
          </a:prstGeom>
          <a:noFill/>
        </p:spPr>
        <p:txBody>
          <a:bodyPr wrap="square" numCol="1" rtlCol="0">
            <a:spAutoFit/>
          </a:bodyPr>
          <a:lstStyle/>
          <a:p>
            <a:r>
              <a:rPr lang="en-US" sz="1700" u="sng" dirty="0" smtClean="0"/>
              <a:t>Expansion Markets</a:t>
            </a:r>
            <a:r>
              <a:rPr lang="en-US" sz="1700" dirty="0" smtClean="0"/>
              <a:t>:</a:t>
            </a:r>
          </a:p>
          <a:p>
            <a:pPr marL="285750" indent="-285750">
              <a:buFont typeface="Arial" panose="020B0604020202020204" pitchFamily="34" charset="0"/>
              <a:buChar char="•"/>
            </a:pPr>
            <a:r>
              <a:rPr lang="en-US" sz="1700" dirty="0"/>
              <a:t>Central Indiana, </a:t>
            </a:r>
            <a:r>
              <a:rPr lang="en-US" sz="1700" dirty="0" smtClean="0"/>
              <a:t>IN*</a:t>
            </a:r>
            <a:endParaRPr lang="en-US" sz="1700" dirty="0"/>
          </a:p>
          <a:p>
            <a:pPr marL="285750" indent="-285750">
              <a:buFont typeface="Arial" panose="020B0604020202020204" pitchFamily="34" charset="0"/>
              <a:buChar char="•"/>
            </a:pPr>
            <a:r>
              <a:rPr lang="en-US" sz="1700" dirty="0"/>
              <a:t>Cleveland, </a:t>
            </a:r>
            <a:r>
              <a:rPr lang="en-US" sz="1700" dirty="0" smtClean="0"/>
              <a:t>OH*</a:t>
            </a:r>
            <a:endParaRPr lang="en-US" sz="1700" dirty="0"/>
          </a:p>
          <a:p>
            <a:pPr marL="285750" indent="-285750">
              <a:buFont typeface="Arial" panose="020B0604020202020204" pitchFamily="34" charset="0"/>
              <a:buChar char="•"/>
            </a:pPr>
            <a:r>
              <a:rPr lang="en-US" sz="1700" dirty="0"/>
              <a:t>Colorado, CO</a:t>
            </a:r>
          </a:p>
          <a:p>
            <a:pPr marL="285750" indent="-285750">
              <a:buFont typeface="Arial" panose="020B0604020202020204" pitchFamily="34" charset="0"/>
              <a:buChar char="•"/>
            </a:pPr>
            <a:r>
              <a:rPr lang="en-US" sz="1700" dirty="0"/>
              <a:t>Delaware, DE</a:t>
            </a:r>
          </a:p>
          <a:p>
            <a:pPr marL="285750" indent="-285750">
              <a:buFont typeface="Arial" panose="020B0604020202020204" pitchFamily="34" charset="0"/>
              <a:buChar char="•"/>
            </a:pPr>
            <a:r>
              <a:rPr lang="en-US" sz="1700" dirty="0"/>
              <a:t>Greater </a:t>
            </a:r>
            <a:r>
              <a:rPr lang="en-US" sz="1700" dirty="0" smtClean="0"/>
              <a:t>GA*</a:t>
            </a:r>
            <a:endParaRPr lang="en-US" sz="1700" dirty="0"/>
          </a:p>
          <a:p>
            <a:pPr marL="285750" indent="-285750">
              <a:buFont typeface="Arial" panose="020B0604020202020204" pitchFamily="34" charset="0"/>
              <a:buChar char="•"/>
            </a:pPr>
            <a:r>
              <a:rPr lang="en-US" sz="1700" dirty="0"/>
              <a:t>Las Vegas, NV</a:t>
            </a:r>
          </a:p>
          <a:p>
            <a:pPr marL="285750" indent="-285750">
              <a:buFont typeface="Arial" panose="020B0604020202020204" pitchFamily="34" charset="0"/>
              <a:buChar char="•"/>
            </a:pPr>
            <a:r>
              <a:rPr lang="en-US" sz="1700" dirty="0"/>
              <a:t>Missouri, </a:t>
            </a:r>
            <a:r>
              <a:rPr lang="en-US" sz="1700" dirty="0" smtClean="0"/>
              <a:t>MO*</a:t>
            </a:r>
            <a:endParaRPr lang="en-US" sz="1700" dirty="0"/>
          </a:p>
          <a:p>
            <a:pPr marL="285750" indent="-285750">
              <a:buFont typeface="Arial" panose="020B0604020202020204" pitchFamily="34" charset="0"/>
              <a:buChar char="•"/>
            </a:pPr>
            <a:r>
              <a:rPr lang="en-US" sz="1700" dirty="0"/>
              <a:t>North Florida, </a:t>
            </a:r>
            <a:r>
              <a:rPr lang="en-US" sz="1700" dirty="0" smtClean="0"/>
              <a:t>FL*</a:t>
            </a:r>
            <a:endParaRPr lang="en-US" sz="1700" dirty="0"/>
          </a:p>
          <a:p>
            <a:pPr marL="285750" indent="-285750">
              <a:buFont typeface="Arial" panose="020B0604020202020204" pitchFamily="34" charset="0"/>
              <a:buChar char="•"/>
            </a:pPr>
            <a:r>
              <a:rPr lang="en-US" sz="1700" dirty="0"/>
              <a:t>Oklahoma, </a:t>
            </a:r>
            <a:r>
              <a:rPr lang="en-US" sz="1700" dirty="0" smtClean="0"/>
              <a:t>OK*</a:t>
            </a:r>
            <a:endParaRPr lang="en-US" sz="1700" dirty="0"/>
          </a:p>
          <a:p>
            <a:pPr marL="285750" indent="-285750">
              <a:buFont typeface="Arial" panose="020B0604020202020204" pitchFamily="34" charset="0"/>
              <a:buChar char="•"/>
            </a:pPr>
            <a:r>
              <a:rPr lang="en-US" sz="1700" dirty="0"/>
              <a:t>Outstate, </a:t>
            </a:r>
            <a:r>
              <a:rPr lang="en-US" sz="1700" dirty="0" smtClean="0"/>
              <a:t>WV*</a:t>
            </a:r>
            <a:endParaRPr lang="en-US" sz="1700" dirty="0"/>
          </a:p>
          <a:p>
            <a:pPr marL="285750" indent="-285750">
              <a:buFont typeface="Arial" panose="020B0604020202020204" pitchFamily="34" charset="0"/>
              <a:buChar char="•"/>
            </a:pPr>
            <a:r>
              <a:rPr lang="en-US" sz="1700" dirty="0"/>
              <a:t>Pittsburgh, </a:t>
            </a:r>
            <a:r>
              <a:rPr lang="en-US" sz="1700" dirty="0" smtClean="0"/>
              <a:t>PA* </a:t>
            </a:r>
            <a:endParaRPr lang="en-US" sz="1700" dirty="0"/>
          </a:p>
          <a:p>
            <a:pPr marL="285750" indent="-285750">
              <a:buFont typeface="Arial" panose="020B0604020202020204" pitchFamily="34" charset="0"/>
              <a:buChar char="•"/>
            </a:pPr>
            <a:r>
              <a:rPr lang="en-US" sz="1700" dirty="0"/>
              <a:t>Suburban, </a:t>
            </a:r>
            <a:r>
              <a:rPr lang="en-US" sz="1700" dirty="0" smtClean="0"/>
              <a:t>IN*</a:t>
            </a:r>
            <a:endParaRPr lang="en-US" sz="1700" dirty="0"/>
          </a:p>
          <a:p>
            <a:pPr marL="285750" indent="-285750">
              <a:buFont typeface="Arial" panose="020B0604020202020204" pitchFamily="34" charset="0"/>
              <a:buChar char="•"/>
            </a:pPr>
            <a:r>
              <a:rPr lang="en-US" sz="1700" dirty="0"/>
              <a:t>Texas, </a:t>
            </a:r>
            <a:r>
              <a:rPr lang="en-US" sz="1700" dirty="0" smtClean="0"/>
              <a:t>TX*</a:t>
            </a:r>
            <a:endParaRPr lang="en-US" sz="1700" dirty="0"/>
          </a:p>
          <a:p>
            <a:pPr marL="285750" indent="-285750">
              <a:buFont typeface="Arial" panose="020B0604020202020204" pitchFamily="34" charset="0"/>
              <a:buChar char="•"/>
            </a:pPr>
            <a:r>
              <a:rPr lang="en-US" sz="1700" dirty="0"/>
              <a:t>Western Maryland, MD</a:t>
            </a:r>
          </a:p>
          <a:p>
            <a:endParaRPr lang="en-US" sz="1700" dirty="0" smtClean="0"/>
          </a:p>
        </p:txBody>
      </p:sp>
      <p:sp>
        <p:nvSpPr>
          <p:cNvPr id="4" name="TextBox 3"/>
          <p:cNvSpPr txBox="1"/>
          <p:nvPr/>
        </p:nvSpPr>
        <p:spPr>
          <a:xfrm>
            <a:off x="1279388" y="5391274"/>
            <a:ext cx="1488484" cy="369332"/>
          </a:xfrm>
          <a:prstGeom prst="rect">
            <a:avLst/>
          </a:prstGeom>
          <a:noFill/>
        </p:spPr>
        <p:txBody>
          <a:bodyPr wrap="none" rtlCol="0">
            <a:spAutoFit/>
          </a:bodyPr>
          <a:lstStyle/>
          <a:p>
            <a:r>
              <a:rPr lang="en-US" dirty="0" smtClean="0">
                <a:solidFill>
                  <a:srgbClr val="FF0000"/>
                </a:solidFill>
              </a:rPr>
              <a:t>*RPPO States </a:t>
            </a:r>
            <a:endParaRPr lang="en-US" dirty="0">
              <a:solidFill>
                <a:srgbClr val="FF0000"/>
              </a:solidFill>
            </a:endParaRPr>
          </a:p>
        </p:txBody>
      </p:sp>
    </p:spTree>
    <p:extLst>
      <p:ext uri="{BB962C8B-B14F-4D97-AF65-F5344CB8AC3E}">
        <p14:creationId xmlns:p14="http://schemas.microsoft.com/office/powerpoint/2010/main" val="2852942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Product type is the same but the </a:t>
            </a:r>
            <a:r>
              <a:rPr lang="en-US" dirty="0"/>
              <a:t>key difference is the plan service area for a given RPPO or LPPO plan.  </a:t>
            </a:r>
            <a:endParaRPr lang="en-US" dirty="0" smtClean="0"/>
          </a:p>
          <a:p>
            <a:r>
              <a:rPr lang="en-US" dirty="0"/>
              <a:t>RPPO plans must have a service area that matches the CMS defined regional service </a:t>
            </a:r>
            <a:r>
              <a:rPr lang="en-US" dirty="0" smtClean="0"/>
              <a:t>areas vs a LPPO plan </a:t>
            </a:r>
            <a:r>
              <a:rPr lang="en-US" dirty="0"/>
              <a:t>can have a custom service area that services one county or the entire state</a:t>
            </a:r>
            <a:endParaRPr lang="en-US" dirty="0" smtClean="0"/>
          </a:p>
          <a:p>
            <a:pPr lvl="0"/>
            <a:r>
              <a:rPr lang="en-US" dirty="0" smtClean="0"/>
              <a:t>Humana </a:t>
            </a:r>
            <a:r>
              <a:rPr lang="en-US" dirty="0"/>
              <a:t>contracts providers at the PPO product level. </a:t>
            </a:r>
            <a:r>
              <a:rPr lang="en-US" dirty="0" smtClean="0"/>
              <a:t>There </a:t>
            </a:r>
            <a:r>
              <a:rPr lang="en-US" dirty="0"/>
              <a:t>would likely be no difference in network size for a given geography due to this contracting measure</a:t>
            </a:r>
            <a:r>
              <a:rPr lang="en-US" dirty="0" smtClean="0"/>
              <a:t>.</a:t>
            </a:r>
          </a:p>
          <a:p>
            <a:r>
              <a:rPr lang="en-US" dirty="0"/>
              <a:t>Similar to last year, for 2018 AEP a focus in Florida, Michigan and Texas will continue to be reselling RPPO members to better valued LPPO plans.</a:t>
            </a:r>
          </a:p>
          <a:p>
            <a:pPr lvl="0"/>
            <a:endParaRPr lang="en-US" dirty="0"/>
          </a:p>
          <a:p>
            <a:endParaRPr lang="en-US" dirty="0"/>
          </a:p>
        </p:txBody>
      </p:sp>
      <p:sp>
        <p:nvSpPr>
          <p:cNvPr id="3" name="Slide Number Placeholder 2"/>
          <p:cNvSpPr>
            <a:spLocks noGrp="1"/>
          </p:cNvSpPr>
          <p:nvPr>
            <p:ph type="sldNum" sz="quarter" idx="10"/>
          </p:nvPr>
        </p:nvSpPr>
        <p:spPr/>
        <p:txBody>
          <a:bodyPr/>
          <a:lstStyle/>
          <a:p>
            <a:fld id="{485C39CC-EE39-D443-B36F-C90C146C8057}" type="slidenum">
              <a:rPr lang="en-US" smtClean="0"/>
              <a:pPr/>
              <a:t>14</a:t>
            </a:fld>
            <a:endParaRPr lang="en-US" dirty="0"/>
          </a:p>
        </p:txBody>
      </p:sp>
      <p:sp>
        <p:nvSpPr>
          <p:cNvPr id="5" name="Title 4"/>
          <p:cNvSpPr>
            <a:spLocks noGrp="1"/>
          </p:cNvSpPr>
          <p:nvPr>
            <p:ph type="title"/>
          </p:nvPr>
        </p:nvSpPr>
        <p:spPr/>
        <p:txBody>
          <a:bodyPr/>
          <a:lstStyle/>
          <a:p>
            <a:r>
              <a:rPr lang="en-US" dirty="0" smtClean="0">
                <a:solidFill>
                  <a:schemeClr val="bg1"/>
                </a:solidFill>
              </a:rPr>
              <a:t>LPPO VS. RPPO</a:t>
            </a:r>
            <a:endParaRPr lang="en-US" dirty="0">
              <a:solidFill>
                <a:schemeClr val="bg1"/>
              </a:solidFill>
            </a:endParaRPr>
          </a:p>
        </p:txBody>
      </p:sp>
    </p:spTree>
    <p:extLst>
      <p:ext uri="{BB962C8B-B14F-4D97-AF65-F5344CB8AC3E}">
        <p14:creationId xmlns:p14="http://schemas.microsoft.com/office/powerpoint/2010/main" val="15106757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4963"/>
            <a:ext cx="3962400" cy="4491037"/>
          </a:xfrm>
        </p:spPr>
        <p:txBody>
          <a:bodyPr>
            <a:normAutofit fontScale="85000" lnSpcReduction="20000"/>
          </a:bodyPr>
          <a:lstStyle/>
          <a:p>
            <a:pPr>
              <a:buClr>
                <a:schemeClr val="accent3">
                  <a:lumMod val="75000"/>
                </a:schemeClr>
              </a:buClr>
              <a:buSzPct val="110000"/>
            </a:pPr>
            <a:r>
              <a:rPr lang="en-US" sz="1200" b="1" dirty="0" smtClean="0"/>
              <a:t>North Carolina:</a:t>
            </a:r>
            <a:r>
              <a:rPr lang="en-US" sz="1200" dirty="0" smtClean="0"/>
              <a:t> </a:t>
            </a:r>
          </a:p>
          <a:p>
            <a:pPr lvl="1">
              <a:buClr>
                <a:schemeClr val="accent3">
                  <a:lumMod val="75000"/>
                </a:schemeClr>
              </a:buClr>
              <a:buSzPct val="110000"/>
            </a:pPr>
            <a:r>
              <a:rPr lang="en-US" sz="900" dirty="0" smtClean="0"/>
              <a:t>$52 Giveback-Greensboro </a:t>
            </a:r>
            <a:r>
              <a:rPr lang="en-US" sz="900" dirty="0"/>
              <a:t>LPPO – Alamance, </a:t>
            </a:r>
            <a:r>
              <a:rPr lang="en-US" sz="900" dirty="0" err="1"/>
              <a:t>Guilfore</a:t>
            </a:r>
            <a:r>
              <a:rPr lang="en-US" sz="900" dirty="0"/>
              <a:t>, Randolph, Rockingham </a:t>
            </a:r>
            <a:r>
              <a:rPr lang="en-US" sz="900" dirty="0" smtClean="0"/>
              <a:t>counties</a:t>
            </a:r>
            <a:br>
              <a:rPr lang="en-US" sz="900" dirty="0" smtClean="0"/>
            </a:br>
            <a:endParaRPr lang="en-US" sz="900" dirty="0"/>
          </a:p>
          <a:p>
            <a:pPr>
              <a:buClr>
                <a:schemeClr val="accent3">
                  <a:lumMod val="75000"/>
                </a:schemeClr>
              </a:buClr>
              <a:buSzPct val="110000"/>
            </a:pPr>
            <a:r>
              <a:rPr lang="en-US" sz="1200" b="1" dirty="0" smtClean="0"/>
              <a:t>South Carolina: </a:t>
            </a:r>
          </a:p>
          <a:p>
            <a:pPr lvl="1">
              <a:buClr>
                <a:schemeClr val="accent3">
                  <a:lumMod val="75000"/>
                </a:schemeClr>
              </a:buClr>
              <a:buSzPct val="110000"/>
            </a:pPr>
            <a:r>
              <a:rPr lang="en-US" sz="900" b="1" dirty="0"/>
              <a:t>$</a:t>
            </a:r>
            <a:r>
              <a:rPr lang="en-US" sz="900" dirty="0" smtClean="0"/>
              <a:t>50 Giveback-Columbia </a:t>
            </a:r>
            <a:r>
              <a:rPr lang="en-US" sz="900" dirty="0"/>
              <a:t>HMO – Richland </a:t>
            </a:r>
            <a:r>
              <a:rPr lang="en-US" sz="900" dirty="0" smtClean="0"/>
              <a:t>County</a:t>
            </a:r>
            <a:br>
              <a:rPr lang="en-US" sz="900" dirty="0" smtClean="0"/>
            </a:br>
            <a:endParaRPr lang="en-US" sz="900" dirty="0"/>
          </a:p>
          <a:p>
            <a:pPr>
              <a:buClr>
                <a:schemeClr val="accent3">
                  <a:lumMod val="75000"/>
                </a:schemeClr>
              </a:buClr>
              <a:buSzPct val="110000"/>
            </a:pPr>
            <a:r>
              <a:rPr lang="en-US" sz="1200" b="1" dirty="0" smtClean="0"/>
              <a:t>Pennsylvania :</a:t>
            </a:r>
            <a:r>
              <a:rPr lang="en-US" sz="1200" dirty="0" smtClean="0"/>
              <a:t> </a:t>
            </a:r>
          </a:p>
          <a:p>
            <a:pPr lvl="1">
              <a:buClr>
                <a:schemeClr val="accent3">
                  <a:lumMod val="75000"/>
                </a:schemeClr>
              </a:buClr>
              <a:buSzPct val="110000"/>
            </a:pPr>
            <a:r>
              <a:rPr lang="en-US" sz="900" dirty="0" smtClean="0"/>
              <a:t>$40 Giveback-Greater </a:t>
            </a:r>
            <a:r>
              <a:rPr lang="en-US" sz="900" dirty="0"/>
              <a:t>Philly HMO – Bucks, Chester, </a:t>
            </a:r>
            <a:r>
              <a:rPr lang="en-US" sz="900" dirty="0" err="1"/>
              <a:t>Deleware</a:t>
            </a:r>
            <a:r>
              <a:rPr lang="en-US" sz="900" dirty="0"/>
              <a:t>, Montgomery, Philadelphia </a:t>
            </a:r>
            <a:r>
              <a:rPr lang="en-US" sz="900" dirty="0" smtClean="0"/>
              <a:t>counties</a:t>
            </a:r>
            <a:br>
              <a:rPr lang="en-US" sz="900" dirty="0" smtClean="0"/>
            </a:br>
            <a:endParaRPr lang="en-US" sz="900" dirty="0"/>
          </a:p>
          <a:p>
            <a:pPr>
              <a:buClr>
                <a:schemeClr val="accent3">
                  <a:lumMod val="75000"/>
                </a:schemeClr>
              </a:buClr>
              <a:buSzPct val="110000"/>
            </a:pPr>
            <a:r>
              <a:rPr lang="en-US" sz="1200" b="1" dirty="0" smtClean="0"/>
              <a:t>Mississippi:</a:t>
            </a:r>
          </a:p>
          <a:p>
            <a:pPr lvl="1">
              <a:buClr>
                <a:schemeClr val="accent3">
                  <a:lumMod val="75000"/>
                </a:schemeClr>
              </a:buClr>
              <a:buSzPct val="110000"/>
            </a:pPr>
            <a:r>
              <a:rPr lang="en-US" sz="900" dirty="0" smtClean="0"/>
              <a:t> $40 Giveback-Jackson </a:t>
            </a:r>
            <a:r>
              <a:rPr lang="en-US" sz="900" dirty="0"/>
              <a:t>Metro HMO – Attala, Copiah, Hinds, Madison, Rankin </a:t>
            </a:r>
            <a:r>
              <a:rPr lang="en-US" sz="900" dirty="0" smtClean="0"/>
              <a:t>counties</a:t>
            </a:r>
            <a:br>
              <a:rPr lang="en-US" sz="900" dirty="0" smtClean="0"/>
            </a:br>
            <a:endParaRPr lang="en-US" sz="900" dirty="0"/>
          </a:p>
          <a:p>
            <a:pPr>
              <a:buClr>
                <a:schemeClr val="accent3">
                  <a:lumMod val="75000"/>
                </a:schemeClr>
              </a:buClr>
              <a:buSzPct val="110000"/>
            </a:pPr>
            <a:r>
              <a:rPr lang="en-US" sz="1200" b="1" dirty="0" smtClean="0"/>
              <a:t>New Hampshire:</a:t>
            </a:r>
          </a:p>
          <a:p>
            <a:pPr lvl="1">
              <a:buClr>
                <a:schemeClr val="accent3">
                  <a:lumMod val="75000"/>
                </a:schemeClr>
              </a:buClr>
              <a:buSzPct val="110000"/>
            </a:pPr>
            <a:r>
              <a:rPr lang="en-US" sz="900" dirty="0" smtClean="0"/>
              <a:t> $40 Giveback-LPPO </a:t>
            </a:r>
            <a:r>
              <a:rPr lang="en-US" sz="900" dirty="0"/>
              <a:t>– MA version and MAPD version – Belknap, Carrol, Hillsborough, </a:t>
            </a:r>
            <a:r>
              <a:rPr lang="en-US" sz="900" dirty="0" err="1"/>
              <a:t>Marrimack</a:t>
            </a:r>
            <a:r>
              <a:rPr lang="en-US" sz="900" dirty="0"/>
              <a:t>, Rockingham, Strafford </a:t>
            </a:r>
            <a:r>
              <a:rPr lang="en-US" sz="900" dirty="0" smtClean="0"/>
              <a:t>counties</a:t>
            </a:r>
            <a:br>
              <a:rPr lang="en-US" sz="900" dirty="0" smtClean="0"/>
            </a:br>
            <a:endParaRPr lang="en-US" sz="900" dirty="0"/>
          </a:p>
          <a:p>
            <a:pPr>
              <a:buClr>
                <a:schemeClr val="accent3">
                  <a:lumMod val="75000"/>
                </a:schemeClr>
              </a:buClr>
              <a:buSzPct val="110000"/>
            </a:pPr>
            <a:r>
              <a:rPr lang="en-US" sz="1200" b="1" dirty="0" smtClean="0"/>
              <a:t>New Mexico</a:t>
            </a:r>
          </a:p>
          <a:p>
            <a:pPr lvl="1">
              <a:buClr>
                <a:schemeClr val="accent3">
                  <a:lumMod val="75000"/>
                </a:schemeClr>
              </a:buClr>
              <a:buSzPct val="110000"/>
            </a:pPr>
            <a:r>
              <a:rPr lang="en-US" sz="900" dirty="0" smtClean="0"/>
              <a:t>$40 Giveback-Southern </a:t>
            </a:r>
            <a:r>
              <a:rPr lang="en-US" sz="900" dirty="0"/>
              <a:t>NM PPO – Dona Ana, Luna, Otero, Chaves </a:t>
            </a:r>
            <a:r>
              <a:rPr lang="en-US" sz="900" dirty="0" smtClean="0"/>
              <a:t>counties</a:t>
            </a:r>
            <a:br>
              <a:rPr lang="en-US" sz="900" dirty="0" smtClean="0"/>
            </a:br>
            <a:endParaRPr lang="en-US" sz="900" dirty="0"/>
          </a:p>
          <a:p>
            <a:pPr>
              <a:buClr>
                <a:schemeClr val="accent3">
                  <a:lumMod val="75000"/>
                </a:schemeClr>
              </a:buClr>
              <a:buSzPct val="110000"/>
            </a:pPr>
            <a:r>
              <a:rPr lang="en-US" sz="1100" b="1" dirty="0" smtClean="0"/>
              <a:t>New York:</a:t>
            </a:r>
          </a:p>
          <a:p>
            <a:pPr lvl="1">
              <a:buClr>
                <a:schemeClr val="accent3">
                  <a:lumMod val="75000"/>
                </a:schemeClr>
              </a:buClr>
              <a:buSzPct val="110000"/>
            </a:pPr>
            <a:r>
              <a:rPr lang="en-US" sz="900" dirty="0" smtClean="0"/>
              <a:t> $40-$50  Giveback-MA </a:t>
            </a:r>
            <a:r>
              <a:rPr lang="en-US" sz="900" dirty="0"/>
              <a:t>and MAPD LPPO – Allegany, Broome, </a:t>
            </a:r>
            <a:r>
              <a:rPr lang="en-US" sz="900" dirty="0" err="1"/>
              <a:t>Cattaragus</a:t>
            </a:r>
            <a:r>
              <a:rPr lang="en-US" sz="900" dirty="0"/>
              <a:t>, Chautauqua, </a:t>
            </a:r>
            <a:r>
              <a:rPr lang="en-US" sz="900" dirty="0" err="1"/>
              <a:t>Chemun</a:t>
            </a:r>
            <a:r>
              <a:rPr lang="en-US" sz="900" dirty="0"/>
              <a:t>, </a:t>
            </a:r>
            <a:r>
              <a:rPr lang="en-US" sz="900" dirty="0" err="1"/>
              <a:t>Chenanago</a:t>
            </a:r>
            <a:r>
              <a:rPr lang="en-US" sz="900" dirty="0"/>
              <a:t>, </a:t>
            </a:r>
            <a:r>
              <a:rPr lang="en-US" sz="900" dirty="0" err="1"/>
              <a:t>Corland</a:t>
            </a:r>
            <a:r>
              <a:rPr lang="en-US" sz="900" dirty="0"/>
              <a:t>, Schuyler, Steuben, </a:t>
            </a:r>
            <a:r>
              <a:rPr lang="en-US" sz="900" dirty="0" err="1"/>
              <a:t>Tioha</a:t>
            </a:r>
            <a:r>
              <a:rPr lang="en-US" sz="900" dirty="0"/>
              <a:t>, Yates, Cayuga, Herkimer, Jefferson, Lewis, Madison, Oneida, Onondaga, Oswego, Albany, Green, Montgomery, Rensselaer, </a:t>
            </a:r>
            <a:r>
              <a:rPr lang="en-US" sz="900" dirty="0" smtClean="0"/>
              <a:t>Saratoga, </a:t>
            </a:r>
            <a:r>
              <a:rPr lang="en-US" sz="900" dirty="0"/>
              <a:t>Schenectady counties</a:t>
            </a:r>
          </a:p>
          <a:p>
            <a:pPr>
              <a:buClr>
                <a:schemeClr val="accent3">
                  <a:lumMod val="75000"/>
                </a:schemeClr>
              </a:buClr>
              <a:buSzPct val="110000"/>
            </a:pPr>
            <a:endParaRPr lang="en-US" sz="900" dirty="0"/>
          </a:p>
        </p:txBody>
      </p:sp>
      <p:sp>
        <p:nvSpPr>
          <p:cNvPr id="3" name="Slide Number Placeholder 2"/>
          <p:cNvSpPr>
            <a:spLocks noGrp="1"/>
          </p:cNvSpPr>
          <p:nvPr>
            <p:ph type="sldNum" sz="quarter" idx="10"/>
          </p:nvPr>
        </p:nvSpPr>
        <p:spPr/>
        <p:txBody>
          <a:bodyPr/>
          <a:lstStyle/>
          <a:p>
            <a:fld id="{485C39CC-EE39-D443-B36F-C90C146C8057}" type="slidenum">
              <a:rPr lang="en-US" smtClean="0"/>
              <a:pPr/>
              <a:t>15</a:t>
            </a:fld>
            <a:endParaRPr lang="en-US" dirty="0"/>
          </a:p>
        </p:txBody>
      </p:sp>
      <p:sp>
        <p:nvSpPr>
          <p:cNvPr id="5" name="Title 4"/>
          <p:cNvSpPr>
            <a:spLocks noGrp="1"/>
          </p:cNvSpPr>
          <p:nvPr>
            <p:ph type="title"/>
          </p:nvPr>
        </p:nvSpPr>
        <p:spPr/>
        <p:txBody>
          <a:bodyPr/>
          <a:lstStyle/>
          <a:p>
            <a:r>
              <a:rPr lang="en-US" dirty="0" smtClean="0">
                <a:solidFill>
                  <a:schemeClr val="bg1"/>
                </a:solidFill>
              </a:rPr>
              <a:t>Part B Giveback Markets</a:t>
            </a:r>
            <a:endParaRPr lang="en-US" dirty="0">
              <a:solidFill>
                <a:schemeClr val="bg1"/>
              </a:solidFill>
            </a:endParaRPr>
          </a:p>
        </p:txBody>
      </p:sp>
      <p:sp>
        <p:nvSpPr>
          <p:cNvPr id="6" name="Content Placeholder 5"/>
          <p:cNvSpPr>
            <a:spLocks noGrp="1"/>
          </p:cNvSpPr>
          <p:nvPr>
            <p:ph idx="12"/>
          </p:nvPr>
        </p:nvSpPr>
        <p:spPr/>
        <p:txBody>
          <a:bodyPr>
            <a:normAutofit fontScale="25000" lnSpcReduction="20000"/>
          </a:bodyPr>
          <a:lstStyle/>
          <a:p>
            <a:pPr>
              <a:buClr>
                <a:schemeClr val="accent3">
                  <a:lumMod val="75000"/>
                </a:schemeClr>
              </a:buClr>
              <a:buSzPct val="110000"/>
            </a:pPr>
            <a:r>
              <a:rPr lang="en-US" sz="4800" b="1" dirty="0" smtClean="0"/>
              <a:t>Oklahoma</a:t>
            </a:r>
            <a:r>
              <a:rPr lang="en-US" sz="5600" b="1" dirty="0" smtClean="0"/>
              <a:t>:  </a:t>
            </a:r>
            <a:endParaRPr lang="en-US" sz="5600" dirty="0"/>
          </a:p>
          <a:p>
            <a:pPr lvl="1"/>
            <a:r>
              <a:rPr lang="en-US" sz="3600" dirty="0" smtClean="0"/>
              <a:t>$25-$40 Giveback-Tulsa </a:t>
            </a:r>
            <a:r>
              <a:rPr lang="en-US" sz="3600" dirty="0"/>
              <a:t>LPPO – Okmulgee, Tulsa, Wagoner , a</a:t>
            </a:r>
            <a:r>
              <a:rPr lang="en-US" sz="3600" dirty="0" smtClean="0"/>
              <a:t>lso </a:t>
            </a:r>
            <a:r>
              <a:rPr lang="en-US" sz="3600" dirty="0"/>
              <a:t>an MA only </a:t>
            </a:r>
            <a:r>
              <a:rPr lang="en-US" sz="3600" dirty="0" smtClean="0"/>
              <a:t>version</a:t>
            </a:r>
            <a:r>
              <a:rPr lang="en-US" sz="5200" dirty="0" smtClean="0"/>
              <a:t/>
            </a:r>
            <a:br>
              <a:rPr lang="en-US" sz="5200" dirty="0" smtClean="0"/>
            </a:br>
            <a:endParaRPr lang="en-US" sz="5200" dirty="0"/>
          </a:p>
          <a:p>
            <a:r>
              <a:rPr lang="en-US" sz="4800" b="1" dirty="0" smtClean="0"/>
              <a:t>Kansas:</a:t>
            </a:r>
            <a:r>
              <a:rPr lang="en-US" sz="4800" dirty="0" smtClean="0"/>
              <a:t> </a:t>
            </a:r>
          </a:p>
          <a:p>
            <a:pPr lvl="1"/>
            <a:r>
              <a:rPr lang="en-US" sz="3600" dirty="0" smtClean="0"/>
              <a:t>$</a:t>
            </a:r>
            <a:r>
              <a:rPr lang="en-US" sz="3600" dirty="0"/>
              <a:t>25-$40 </a:t>
            </a:r>
            <a:r>
              <a:rPr lang="en-US" sz="3600" dirty="0" smtClean="0"/>
              <a:t>Giveback, LPPO </a:t>
            </a:r>
            <a:r>
              <a:rPr lang="en-US" sz="3600" dirty="0"/>
              <a:t>– MA Only serving multiple counties </a:t>
            </a:r>
            <a:r>
              <a:rPr lang="en-US" sz="5200" dirty="0" smtClean="0"/>
              <a:t/>
            </a:r>
            <a:br>
              <a:rPr lang="en-US" sz="5200" dirty="0" smtClean="0"/>
            </a:br>
            <a:endParaRPr lang="en-US" sz="5200" dirty="0"/>
          </a:p>
          <a:p>
            <a:r>
              <a:rPr lang="en-US" sz="4800" b="1" dirty="0" smtClean="0"/>
              <a:t>Arkansas:</a:t>
            </a:r>
            <a:r>
              <a:rPr lang="en-US" sz="4800" dirty="0" smtClean="0"/>
              <a:t> </a:t>
            </a:r>
          </a:p>
          <a:p>
            <a:pPr lvl="1"/>
            <a:r>
              <a:rPr lang="en-US" sz="3600" dirty="0" smtClean="0"/>
              <a:t>$</a:t>
            </a:r>
            <a:r>
              <a:rPr lang="en-US" sz="3600" dirty="0"/>
              <a:t>25-$40 </a:t>
            </a:r>
            <a:r>
              <a:rPr lang="en-US" sz="3600" dirty="0" smtClean="0"/>
              <a:t>Giveback-LPPO </a:t>
            </a:r>
            <a:r>
              <a:rPr lang="en-US" sz="3600" dirty="0"/>
              <a:t>– Faulkner, Garland, Pulaski, Saline counties, Also an MA only </a:t>
            </a:r>
            <a:r>
              <a:rPr lang="en-US" sz="3600" dirty="0" smtClean="0"/>
              <a:t>version</a:t>
            </a:r>
            <a:r>
              <a:rPr lang="en-US" sz="5200" dirty="0" smtClean="0"/>
              <a:t/>
            </a:r>
            <a:br>
              <a:rPr lang="en-US" sz="5200" dirty="0" smtClean="0"/>
            </a:br>
            <a:endParaRPr lang="en-US" sz="5200" dirty="0"/>
          </a:p>
          <a:p>
            <a:r>
              <a:rPr lang="en-US" sz="4800" b="1" dirty="0" smtClean="0"/>
              <a:t>Montana:</a:t>
            </a:r>
          </a:p>
          <a:p>
            <a:pPr lvl="1"/>
            <a:r>
              <a:rPr lang="en-US" sz="3600" dirty="0" smtClean="0"/>
              <a:t>$</a:t>
            </a:r>
            <a:r>
              <a:rPr lang="en-US" sz="3600" dirty="0"/>
              <a:t>25-$40 </a:t>
            </a:r>
            <a:r>
              <a:rPr lang="en-US" sz="3600" dirty="0" smtClean="0"/>
              <a:t>Giveback- </a:t>
            </a:r>
            <a:r>
              <a:rPr lang="en-US" sz="3600" dirty="0"/>
              <a:t>LPPO – MA Only serving multiple </a:t>
            </a:r>
            <a:r>
              <a:rPr lang="en-US" sz="3600" dirty="0" smtClean="0"/>
              <a:t>counties</a:t>
            </a:r>
            <a:br>
              <a:rPr lang="en-US" sz="3600" dirty="0" smtClean="0"/>
            </a:br>
            <a:r>
              <a:rPr lang="en-US" sz="3600" dirty="0" smtClean="0"/>
              <a:t/>
            </a:r>
            <a:br>
              <a:rPr lang="en-US" sz="3600" dirty="0" smtClean="0"/>
            </a:br>
            <a:endParaRPr lang="en-US" sz="3600" dirty="0"/>
          </a:p>
          <a:p>
            <a:r>
              <a:rPr lang="en-US" sz="4800" b="1" dirty="0" smtClean="0"/>
              <a:t>Florida:</a:t>
            </a:r>
            <a:r>
              <a:rPr lang="en-US" sz="4800" dirty="0" smtClean="0"/>
              <a:t> </a:t>
            </a:r>
          </a:p>
          <a:p>
            <a:pPr lvl="1"/>
            <a:r>
              <a:rPr lang="en-US" sz="3600" dirty="0" smtClean="0"/>
              <a:t>$75-$94 Giveback</a:t>
            </a:r>
            <a:endParaRPr lang="en-US" sz="3600" dirty="0"/>
          </a:p>
          <a:p>
            <a:pPr lvl="1"/>
            <a:r>
              <a:rPr lang="en-US" sz="3600" dirty="0" smtClean="0"/>
              <a:t>Daytona </a:t>
            </a:r>
            <a:r>
              <a:rPr lang="en-US" sz="3600" dirty="0"/>
              <a:t>HMO – Volusia and Flagler counties, </a:t>
            </a:r>
          </a:p>
          <a:p>
            <a:pPr lvl="1"/>
            <a:r>
              <a:rPr lang="en-US" sz="3600" dirty="0" smtClean="0"/>
              <a:t>Great </a:t>
            </a:r>
            <a:r>
              <a:rPr lang="en-US" sz="3600" dirty="0"/>
              <a:t>Tampa Bay HMO – Citrus, Hernando, Hillsborough, Pasco, Pinellas, Manatee, Polk. Hardee, Highlands, Sarasota counties</a:t>
            </a:r>
          </a:p>
          <a:p>
            <a:pPr lvl="1"/>
            <a:r>
              <a:rPr lang="en-US" sz="3600" dirty="0"/>
              <a:t>o   Northeast/Jacksonville HMO – Alachua, Clay, Columbia, Putnam, St. Johns, </a:t>
            </a:r>
          </a:p>
          <a:p>
            <a:pPr lvl="1"/>
            <a:r>
              <a:rPr lang="en-US" sz="3600" dirty="0"/>
              <a:t>o   Orlando HMO – Orange, Osceola, Seminole counties</a:t>
            </a:r>
          </a:p>
          <a:p>
            <a:pPr lvl="1"/>
            <a:r>
              <a:rPr lang="en-US" sz="3600" dirty="0"/>
              <a:t>o   Panhandle HMO – Bay, Escambia, Santa Rosa, Walton counties</a:t>
            </a:r>
          </a:p>
          <a:p>
            <a:pPr lvl="1"/>
            <a:r>
              <a:rPr lang="en-US" sz="3600" dirty="0"/>
              <a:t>o   Broward HMO – Broward county</a:t>
            </a:r>
          </a:p>
          <a:p>
            <a:endParaRPr lang="en-US" dirty="0"/>
          </a:p>
        </p:txBody>
      </p:sp>
    </p:spTree>
    <p:extLst>
      <p:ext uri="{BB962C8B-B14F-4D97-AF65-F5344CB8AC3E}">
        <p14:creationId xmlns:p14="http://schemas.microsoft.com/office/powerpoint/2010/main" val="18392860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85C39CC-EE39-D443-B36F-C90C146C8057}" type="slidenum">
              <a:rPr lang="en-US" smtClean="0"/>
              <a:pPr/>
              <a:t>16</a:t>
            </a:fld>
            <a:endParaRPr lang="en-US" dirty="0"/>
          </a:p>
        </p:txBody>
      </p:sp>
      <p:sp>
        <p:nvSpPr>
          <p:cNvPr id="5" name="Title 4"/>
          <p:cNvSpPr>
            <a:spLocks noGrp="1"/>
          </p:cNvSpPr>
          <p:nvPr>
            <p:ph type="title"/>
          </p:nvPr>
        </p:nvSpPr>
        <p:spPr/>
        <p:txBody>
          <a:bodyPr/>
          <a:lstStyle/>
          <a:p>
            <a:r>
              <a:rPr lang="en-US" dirty="0">
                <a:solidFill>
                  <a:schemeClr val="bg1"/>
                </a:solidFill>
              </a:rPr>
              <a:t>Humana’s D-SNP Eligible Categories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985929029"/>
              </p:ext>
            </p:extLst>
          </p:nvPr>
        </p:nvGraphicFramePr>
        <p:xfrm>
          <a:off x="228600" y="1447800"/>
          <a:ext cx="4442909" cy="4711551"/>
        </p:xfrm>
        <a:graphic>
          <a:graphicData uri="http://schemas.openxmlformats.org/drawingml/2006/table">
            <a:tbl>
              <a:tblPr firstRow="1" bandRow="1">
                <a:tableStyleId>{5C22544A-7EE6-4342-B048-85BDC9FD1C3A}</a:tableStyleId>
              </a:tblPr>
              <a:tblGrid>
                <a:gridCol w="720763">
                  <a:extLst>
                    <a:ext uri="{9D8B030D-6E8A-4147-A177-3AD203B41FA5}">
                      <a16:colId xmlns:a16="http://schemas.microsoft.com/office/drawing/2014/main" val="20000"/>
                    </a:ext>
                  </a:extLst>
                </a:gridCol>
                <a:gridCol w="989704">
                  <a:extLst>
                    <a:ext uri="{9D8B030D-6E8A-4147-A177-3AD203B41FA5}">
                      <a16:colId xmlns:a16="http://schemas.microsoft.com/office/drawing/2014/main" val="20001"/>
                    </a:ext>
                  </a:extLst>
                </a:gridCol>
                <a:gridCol w="2732442">
                  <a:extLst>
                    <a:ext uri="{9D8B030D-6E8A-4147-A177-3AD203B41FA5}">
                      <a16:colId xmlns:a16="http://schemas.microsoft.com/office/drawing/2014/main" val="20002"/>
                    </a:ext>
                  </a:extLst>
                </a:gridCol>
              </a:tblGrid>
              <a:tr h="370840">
                <a:tc>
                  <a:txBody>
                    <a:bodyPr/>
                    <a:lstStyle/>
                    <a:p>
                      <a:r>
                        <a:rPr lang="en-US" dirty="0" smtClean="0"/>
                        <a:t>State</a:t>
                      </a:r>
                      <a:endParaRPr lang="en-US" dirty="0"/>
                    </a:p>
                  </a:txBody>
                  <a:tcPr/>
                </a:tc>
                <a:tc>
                  <a:txBody>
                    <a:bodyPr/>
                    <a:lstStyle/>
                    <a:p>
                      <a:r>
                        <a:rPr lang="en-US" dirty="0" smtClean="0"/>
                        <a:t>$0 C/S*</a:t>
                      </a:r>
                      <a:endParaRPr lang="en-US" dirty="0"/>
                    </a:p>
                  </a:txBody>
                  <a:tcPr/>
                </a:tc>
                <a:tc>
                  <a:txBody>
                    <a:bodyPr/>
                    <a:lstStyle/>
                    <a:p>
                      <a:r>
                        <a:rPr lang="en-US" dirty="0" smtClean="0"/>
                        <a:t>Covered Categories</a:t>
                      </a:r>
                      <a:endParaRPr lang="en-US" dirty="0"/>
                    </a:p>
                  </a:txBody>
                  <a:tcPr/>
                </a:tc>
                <a:extLst>
                  <a:ext uri="{0D108BD9-81ED-4DB2-BD59-A6C34878D82A}">
                    <a16:rowId xmlns:a16="http://schemas.microsoft.com/office/drawing/2014/main" val="10000"/>
                  </a:ext>
                </a:extLst>
              </a:tr>
              <a:tr h="4076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AL </a:t>
                      </a:r>
                      <a:endParaRPr lang="en-US" dirty="0">
                        <a:solidFill>
                          <a:srgbClr val="FF0000"/>
                        </a:solidFill>
                      </a:endParaRPr>
                    </a:p>
                  </a:txBody>
                  <a:tcPr/>
                </a:tc>
                <a:tc>
                  <a:txBody>
                    <a:bodyPr/>
                    <a:lstStyle/>
                    <a:p>
                      <a:r>
                        <a:rPr lang="en-US" dirty="0" smtClean="0"/>
                        <a:t>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 SLMB, SLMB+, QI, QDWI, FBDE</a:t>
                      </a:r>
                      <a:endParaRPr lang="en-US" dirty="0"/>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CA</a:t>
                      </a:r>
                      <a:r>
                        <a:rPr lang="en-US" dirty="0" smtClean="0"/>
                        <a:t> </a:t>
                      </a:r>
                      <a:endParaRPr lang="en-US" dirty="0"/>
                    </a:p>
                  </a:txBody>
                  <a:tcPr/>
                </a:tc>
                <a:tc>
                  <a:txBody>
                    <a:bodyPr/>
                    <a:lstStyle/>
                    <a:p>
                      <a:r>
                        <a:rPr lang="en-US" dirty="0" smtClean="0"/>
                        <a:t>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SLMB+, FBDE </a:t>
                      </a:r>
                    </a:p>
                  </a:txBody>
                  <a:tcPr/>
                </a:tc>
                <a:extLst>
                  <a:ext uri="{0D108BD9-81ED-4DB2-BD59-A6C34878D82A}">
                    <a16:rowId xmlns:a16="http://schemas.microsoft.com/office/drawing/2014/main" val="10002"/>
                  </a:ext>
                </a:extLst>
              </a:tr>
              <a:tr h="320040">
                <a:tc rowSpan="2">
                  <a:txBody>
                    <a:bodyPr/>
                    <a:lstStyle/>
                    <a:p>
                      <a:r>
                        <a:rPr lang="en-US" dirty="0" smtClean="0">
                          <a:solidFill>
                            <a:srgbClr val="FF0000"/>
                          </a:solidFill>
                        </a:rPr>
                        <a:t>FL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SLMB+, FBDE </a:t>
                      </a:r>
                    </a:p>
                  </a:txBody>
                  <a:tcPr/>
                </a:tc>
                <a:extLst>
                  <a:ext uri="{0D108BD9-81ED-4DB2-BD59-A6C34878D82A}">
                    <a16:rowId xmlns:a16="http://schemas.microsoft.com/office/drawing/2014/main" val="10003"/>
                  </a:ext>
                </a:extLst>
              </a:tr>
              <a:tr h="320040">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SLMB, QI, QDWI  </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GA</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 SLMB+, FBDE </a:t>
                      </a:r>
                    </a:p>
                  </a:txBody>
                  <a:tcPr/>
                </a:tc>
                <a:extLst>
                  <a:ext uri="{0D108BD9-81ED-4DB2-BD59-A6C34878D82A}">
                    <a16:rowId xmlns:a16="http://schemas.microsoft.com/office/drawing/2014/main" val="10005"/>
                  </a:ext>
                </a:extLst>
              </a:tr>
              <a:tr h="3125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 </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KY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a:t>
                      </a:r>
                    </a:p>
                  </a:txBody>
                  <a:tcPr/>
                </a:tc>
                <a:tc>
                  <a:txBody>
                    <a:bodyPr/>
                    <a:lstStyle/>
                    <a:p>
                      <a:r>
                        <a:rPr lang="en-US" dirty="0" smtClean="0"/>
                        <a:t>QMB, QMB+</a:t>
                      </a:r>
                      <a:endParaRPr lang="en-US" dirty="0"/>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LA</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 SLMB+ </a:t>
                      </a:r>
                    </a:p>
                  </a:txBody>
                  <a:tcPr/>
                </a:tc>
                <a:extLst>
                  <a:ext uri="{0D108BD9-81ED-4DB2-BD59-A6C34878D82A}">
                    <a16:rowId xmlns:a16="http://schemas.microsoft.com/office/drawing/2014/main" val="1000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 FBDE </a:t>
                      </a:r>
                    </a:p>
                  </a:txBody>
                  <a:tcPr/>
                </a:tc>
                <a:extLst>
                  <a:ext uri="{0D108BD9-81ED-4DB2-BD59-A6C34878D82A}">
                    <a16:rowId xmlns:a16="http://schemas.microsoft.com/office/drawing/2014/main" val="10009"/>
                  </a:ext>
                </a:extLst>
              </a:tr>
              <a:tr h="3783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MS </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 SLMB+, FBDE </a:t>
                      </a:r>
                    </a:p>
                  </a:txBody>
                  <a:tcPr/>
                </a:tc>
                <a:extLst>
                  <a:ext uri="{0D108BD9-81ED-4DB2-BD59-A6C34878D82A}">
                    <a16:rowId xmlns:a16="http://schemas.microsoft.com/office/drawing/2014/main" val="1001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MO</a:t>
                      </a:r>
                      <a:r>
                        <a:rPr lang="en-US" dirty="0" smtClean="0"/>
                        <a:t>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a:t>
                      </a:r>
                    </a:p>
                  </a:txBody>
                  <a:tcPr/>
                </a:tc>
                <a:extLst>
                  <a:ext uri="{0D108BD9-81ED-4DB2-BD59-A6C34878D82A}">
                    <a16:rowId xmlns:a16="http://schemas.microsoft.com/office/drawing/2014/main" val="1001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712088607"/>
              </p:ext>
            </p:extLst>
          </p:nvPr>
        </p:nvGraphicFramePr>
        <p:xfrm>
          <a:off x="4719318" y="1447800"/>
          <a:ext cx="4389122" cy="4536160"/>
        </p:xfrm>
        <a:graphic>
          <a:graphicData uri="http://schemas.openxmlformats.org/drawingml/2006/table">
            <a:tbl>
              <a:tblPr firstRow="1" bandRow="1">
                <a:tableStyleId>{5C22544A-7EE6-4342-B048-85BDC9FD1C3A}</a:tableStyleId>
              </a:tblPr>
              <a:tblGrid>
                <a:gridCol w="688489">
                  <a:extLst>
                    <a:ext uri="{9D8B030D-6E8A-4147-A177-3AD203B41FA5}">
                      <a16:colId xmlns:a16="http://schemas.microsoft.com/office/drawing/2014/main" val="20000"/>
                    </a:ext>
                  </a:extLst>
                </a:gridCol>
                <a:gridCol w="1000463">
                  <a:extLst>
                    <a:ext uri="{9D8B030D-6E8A-4147-A177-3AD203B41FA5}">
                      <a16:colId xmlns:a16="http://schemas.microsoft.com/office/drawing/2014/main" val="20001"/>
                    </a:ext>
                  </a:extLst>
                </a:gridCol>
                <a:gridCol w="2700170">
                  <a:extLst>
                    <a:ext uri="{9D8B030D-6E8A-4147-A177-3AD203B41FA5}">
                      <a16:colId xmlns:a16="http://schemas.microsoft.com/office/drawing/2014/main" val="20002"/>
                    </a:ext>
                  </a:extLst>
                </a:gridCol>
              </a:tblGrid>
              <a:tr h="370840">
                <a:tc>
                  <a:txBody>
                    <a:bodyPr/>
                    <a:lstStyle/>
                    <a:p>
                      <a:r>
                        <a:rPr lang="en-US" dirty="0" smtClean="0"/>
                        <a:t>State</a:t>
                      </a:r>
                      <a:endParaRPr lang="en-US" dirty="0"/>
                    </a:p>
                  </a:txBody>
                  <a:tcPr/>
                </a:tc>
                <a:tc>
                  <a:txBody>
                    <a:bodyPr/>
                    <a:lstStyle/>
                    <a:p>
                      <a:r>
                        <a:rPr lang="en-US" dirty="0" smtClean="0"/>
                        <a:t>$0 C/S*</a:t>
                      </a:r>
                      <a:endParaRPr lang="en-US" dirty="0"/>
                    </a:p>
                  </a:txBody>
                  <a:tcPr/>
                </a:tc>
                <a:tc>
                  <a:txBody>
                    <a:bodyPr/>
                    <a:lstStyle/>
                    <a:p>
                      <a:r>
                        <a:rPr lang="en-US" dirty="0" smtClean="0"/>
                        <a:t>Covered Categories</a:t>
                      </a:r>
                      <a:endParaRPr lang="en-US" dirty="0"/>
                    </a:p>
                  </a:txBody>
                  <a:tcPr/>
                </a:tc>
                <a:extLst>
                  <a:ext uri="{0D108BD9-81ED-4DB2-BD59-A6C34878D82A}">
                    <a16:rowId xmlns:a16="http://schemas.microsoft.com/office/drawing/2014/main" val="10000"/>
                  </a:ext>
                </a:extLst>
              </a:tr>
              <a:tr h="4506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and QMB+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 SLMB+, FBDE </a:t>
                      </a:r>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NY</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 FBDE</a:t>
                      </a:r>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NC</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 SLMB+, FBDE </a:t>
                      </a:r>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OH</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 FBDE </a:t>
                      </a:r>
                      <a:endParaRPr lang="en-US" dirty="0"/>
                    </a:p>
                  </a:txBody>
                  <a:tcPr/>
                </a:tc>
                <a:extLst>
                  <a:ext uri="{0D108BD9-81ED-4DB2-BD59-A6C34878D82A}">
                    <a16:rowId xmlns:a16="http://schemas.microsoft.com/office/drawing/2014/main" val="10005"/>
                  </a:ext>
                </a:extLst>
              </a:tr>
              <a:tr h="3771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PA</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 SLMB+, FBDE </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categories</a:t>
                      </a:r>
                    </a:p>
                  </a:txBody>
                  <a:tcPr/>
                </a:tc>
                <a:extLst>
                  <a:ext uri="{0D108BD9-81ED-4DB2-BD59-A6C34878D82A}">
                    <a16:rowId xmlns:a16="http://schemas.microsoft.com/office/drawing/2014/main" val="1000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SC</a:t>
                      </a:r>
                      <a:endParaRPr lang="en-US"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 FBDE </a:t>
                      </a:r>
                    </a:p>
                  </a:txBody>
                  <a:tcPr/>
                </a:tc>
                <a:extLst>
                  <a:ext uri="{0D108BD9-81ED-4DB2-BD59-A6C34878D82A}">
                    <a16:rowId xmlns:a16="http://schemas.microsoft.com/office/drawing/2014/main" val="1000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TN</a:t>
                      </a:r>
                    </a:p>
                  </a:txBody>
                  <a:tcPr/>
                </a:tc>
                <a:tc>
                  <a:txBody>
                    <a:bodyPr/>
                    <a:lstStyle/>
                    <a:p>
                      <a:r>
                        <a:rPr lang="en-US" dirty="0" smtClean="0"/>
                        <a:t>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 SLMB+, FBDE </a:t>
                      </a:r>
                      <a:endParaRPr lang="en-US" dirty="0"/>
                    </a:p>
                  </a:txBody>
                  <a:tcPr/>
                </a:tc>
                <a:extLst>
                  <a:ext uri="{0D108BD9-81ED-4DB2-BD59-A6C34878D82A}">
                    <a16:rowId xmlns:a16="http://schemas.microsoft.com/office/drawing/2014/main" val="10009"/>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TX</a:t>
                      </a:r>
                    </a:p>
                  </a:txBody>
                  <a:tcPr/>
                </a:tc>
                <a:tc>
                  <a:txBody>
                    <a:bodyPr/>
                    <a:lstStyle/>
                    <a:p>
                      <a:r>
                        <a:rPr lang="en-US" dirty="0" smtClean="0"/>
                        <a:t>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 SLMB+</a:t>
                      </a:r>
                      <a:endParaRPr lang="en-US" dirty="0"/>
                    </a:p>
                  </a:txBody>
                  <a:tcPr/>
                </a:tc>
                <a:extLst>
                  <a:ext uri="{0D108BD9-81ED-4DB2-BD59-A6C34878D82A}">
                    <a16:rowId xmlns:a16="http://schemas.microsoft.com/office/drawing/2014/main" val="1001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WA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QMB, QMB+, SLMB+</a:t>
                      </a:r>
                    </a:p>
                  </a:txBody>
                  <a:tcPr/>
                </a:tc>
                <a:extLst>
                  <a:ext uri="{0D108BD9-81ED-4DB2-BD59-A6C34878D82A}">
                    <a16:rowId xmlns:a16="http://schemas.microsoft.com/office/drawing/2014/main" val="10011"/>
                  </a:ext>
                </a:extLst>
              </a:tr>
            </a:tbl>
          </a:graphicData>
        </a:graphic>
      </p:graphicFrame>
      <p:sp>
        <p:nvSpPr>
          <p:cNvPr id="9" name="TextBox 8"/>
          <p:cNvSpPr txBox="1"/>
          <p:nvPr/>
        </p:nvSpPr>
        <p:spPr>
          <a:xfrm>
            <a:off x="1579880" y="6292474"/>
            <a:ext cx="7487920" cy="338554"/>
          </a:xfrm>
          <a:prstGeom prst="rect">
            <a:avLst/>
          </a:prstGeom>
          <a:noFill/>
        </p:spPr>
        <p:txBody>
          <a:bodyPr wrap="square" rtlCol="0">
            <a:spAutoFit/>
          </a:bodyPr>
          <a:lstStyle/>
          <a:p>
            <a:r>
              <a:rPr lang="en-US" sz="1600" dirty="0" smtClean="0">
                <a:solidFill>
                  <a:srgbClr val="FF0000"/>
                </a:solidFill>
              </a:rPr>
              <a:t>Red denotes expansion area</a:t>
            </a:r>
            <a:endParaRPr lang="en-US" sz="1600" dirty="0">
              <a:solidFill>
                <a:srgbClr val="FF0000"/>
              </a:solidFill>
            </a:endParaRPr>
          </a:p>
        </p:txBody>
      </p:sp>
    </p:spTree>
    <p:extLst>
      <p:ext uri="{BB962C8B-B14F-4D97-AF65-F5344CB8AC3E}">
        <p14:creationId xmlns:p14="http://schemas.microsoft.com/office/powerpoint/2010/main" val="2610879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85C39CC-EE39-D443-B36F-C90C146C8057}" type="slidenum">
              <a:rPr lang="en-US" smtClean="0"/>
              <a:pPr/>
              <a:t>17</a:t>
            </a:fld>
            <a:endParaRPr lang="en-US" dirty="0"/>
          </a:p>
        </p:txBody>
      </p:sp>
      <p:sp>
        <p:nvSpPr>
          <p:cNvPr id="5" name="Title 4"/>
          <p:cNvSpPr>
            <a:spLocks noGrp="1"/>
          </p:cNvSpPr>
          <p:nvPr>
            <p:ph type="title"/>
          </p:nvPr>
        </p:nvSpPr>
        <p:spPr/>
        <p:txBody>
          <a:bodyPr/>
          <a:lstStyle/>
          <a:p>
            <a:r>
              <a:rPr lang="en-US" dirty="0" smtClean="0">
                <a:solidFill>
                  <a:schemeClr val="bg1"/>
                </a:solidFill>
              </a:rPr>
              <a:t>Chronic SNPs</a:t>
            </a:r>
            <a:endParaRPr lang="en-US" dirty="0">
              <a:solidFill>
                <a:schemeClr val="bg1"/>
              </a:solidFill>
            </a:endParaRPr>
          </a:p>
        </p:txBody>
      </p:sp>
      <p:sp>
        <p:nvSpPr>
          <p:cNvPr id="10" name="TextBox 9"/>
          <p:cNvSpPr txBox="1"/>
          <p:nvPr/>
        </p:nvSpPr>
        <p:spPr>
          <a:xfrm>
            <a:off x="685800" y="2362200"/>
            <a:ext cx="3124200" cy="3416320"/>
          </a:xfrm>
          <a:prstGeom prst="rect">
            <a:avLst/>
          </a:prstGeom>
          <a:noFill/>
        </p:spPr>
        <p:txBody>
          <a:bodyPr wrap="square" rtlCol="0">
            <a:spAutoFit/>
          </a:bodyPr>
          <a:lstStyle/>
          <a:p>
            <a:r>
              <a:rPr lang="en-US" b="1" dirty="0" smtClean="0"/>
              <a:t>Current States:</a:t>
            </a:r>
          </a:p>
          <a:p>
            <a:r>
              <a:rPr lang="en-US" b="1" dirty="0" smtClean="0"/>
              <a:t>CO</a:t>
            </a:r>
          </a:p>
          <a:p>
            <a:r>
              <a:rPr lang="en-US" b="1" dirty="0" smtClean="0"/>
              <a:t>FL</a:t>
            </a:r>
          </a:p>
          <a:p>
            <a:r>
              <a:rPr lang="en-US" b="1" dirty="0" smtClean="0"/>
              <a:t>IL</a:t>
            </a:r>
          </a:p>
          <a:p>
            <a:r>
              <a:rPr lang="en-US" b="1" dirty="0" smtClean="0"/>
              <a:t>IN</a:t>
            </a:r>
          </a:p>
          <a:p>
            <a:r>
              <a:rPr lang="en-US" b="1" dirty="0" smtClean="0"/>
              <a:t>KY</a:t>
            </a:r>
          </a:p>
          <a:p>
            <a:r>
              <a:rPr lang="en-US" b="1" dirty="0" smtClean="0"/>
              <a:t>LA</a:t>
            </a:r>
          </a:p>
          <a:p>
            <a:r>
              <a:rPr lang="en-US" b="1" dirty="0" smtClean="0"/>
              <a:t>NO</a:t>
            </a:r>
          </a:p>
          <a:p>
            <a:r>
              <a:rPr lang="en-US" b="1" dirty="0" smtClean="0"/>
              <a:t>NV</a:t>
            </a:r>
          </a:p>
          <a:p>
            <a:r>
              <a:rPr lang="en-US" b="1" dirty="0" smtClean="0"/>
              <a:t>OH</a:t>
            </a:r>
          </a:p>
          <a:p>
            <a:r>
              <a:rPr lang="en-US" b="1" dirty="0" smtClean="0"/>
              <a:t>TX</a:t>
            </a:r>
          </a:p>
          <a:p>
            <a:r>
              <a:rPr lang="en-US" b="1" dirty="0" smtClean="0"/>
              <a:t>VA</a:t>
            </a:r>
            <a:endParaRPr lang="en-US" b="1" dirty="0"/>
          </a:p>
        </p:txBody>
      </p:sp>
      <p:sp>
        <p:nvSpPr>
          <p:cNvPr id="12" name="TextBox 11"/>
          <p:cNvSpPr txBox="1"/>
          <p:nvPr/>
        </p:nvSpPr>
        <p:spPr>
          <a:xfrm>
            <a:off x="762000" y="1715869"/>
            <a:ext cx="2286000" cy="646331"/>
          </a:xfrm>
          <a:prstGeom prst="rect">
            <a:avLst/>
          </a:prstGeom>
          <a:noFill/>
        </p:spPr>
        <p:txBody>
          <a:bodyPr wrap="square" rtlCol="0">
            <a:spAutoFit/>
          </a:bodyPr>
          <a:lstStyle/>
          <a:p>
            <a:r>
              <a:rPr lang="en-US" b="1" dirty="0" smtClean="0">
                <a:solidFill>
                  <a:srgbClr val="FF0000"/>
                </a:solidFill>
              </a:rPr>
              <a:t>Add for 2018 </a:t>
            </a:r>
          </a:p>
          <a:p>
            <a:r>
              <a:rPr lang="en-US" b="1" dirty="0" smtClean="0">
                <a:solidFill>
                  <a:srgbClr val="FF0000"/>
                </a:solidFill>
              </a:rPr>
              <a:t>Will County, IL</a:t>
            </a:r>
            <a:endParaRPr lang="en-US" b="1" dirty="0">
              <a:solidFill>
                <a:srgbClr val="FF0000"/>
              </a:solidFill>
            </a:endParaRPr>
          </a:p>
        </p:txBody>
      </p:sp>
    </p:spTree>
    <p:extLst>
      <p:ext uri="{BB962C8B-B14F-4D97-AF65-F5344CB8AC3E}">
        <p14:creationId xmlns:p14="http://schemas.microsoft.com/office/powerpoint/2010/main" val="17382394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bg1"/>
                </a:solidFill>
              </a:rPr>
              <a:t>Market Highlight Document</a:t>
            </a:r>
            <a:endParaRPr lang="en-US" dirty="0">
              <a:solidFill>
                <a:schemeClr val="bg1"/>
              </a:solidFill>
            </a:endParaRPr>
          </a:p>
        </p:txBody>
      </p:sp>
      <p:sp>
        <p:nvSpPr>
          <p:cNvPr id="4" name="Text Placeholder 3"/>
          <p:cNvSpPr>
            <a:spLocks noGrp="1"/>
          </p:cNvSpPr>
          <p:nvPr>
            <p:ph type="body" sz="half" idx="4294967295"/>
          </p:nvPr>
        </p:nvSpPr>
        <p:spPr>
          <a:xfrm>
            <a:off x="457200" y="1676400"/>
            <a:ext cx="2703513" cy="4691063"/>
          </a:xfrm>
        </p:spPr>
        <p:txBody>
          <a:bodyPr/>
          <a:lstStyle/>
          <a:p>
            <a:pPr marL="285750" indent="-285750">
              <a:buFont typeface="Wingdings" panose="05000000000000000000" pitchFamily="2" charset="2"/>
              <a:buChar char="Ø"/>
            </a:pPr>
            <a:r>
              <a:rPr lang="en-US" sz="1600" dirty="0" smtClean="0"/>
              <a:t>Includes Value Props</a:t>
            </a:r>
          </a:p>
          <a:p>
            <a:pPr marL="285750" indent="-285750">
              <a:buFont typeface="Wingdings" panose="05000000000000000000" pitchFamily="2" charset="2"/>
              <a:buChar char="Ø"/>
            </a:pPr>
            <a:r>
              <a:rPr lang="en-US" sz="1600" dirty="0" smtClean="0"/>
              <a:t>Network wins</a:t>
            </a:r>
          </a:p>
          <a:p>
            <a:pPr marL="285750" indent="-285750">
              <a:buFont typeface="Wingdings" panose="05000000000000000000" pitchFamily="2" charset="2"/>
              <a:buChar char="Ø"/>
            </a:pPr>
            <a:r>
              <a:rPr lang="en-US" sz="1600" dirty="0" smtClean="0"/>
              <a:t>Competitive advantages</a:t>
            </a:r>
          </a:p>
          <a:p>
            <a:pPr marL="285750" indent="-285750">
              <a:buFont typeface="Wingdings" panose="05000000000000000000" pitchFamily="2" charset="2"/>
              <a:buChar char="Ø"/>
            </a:pPr>
            <a:r>
              <a:rPr lang="en-US" sz="1600" dirty="0" smtClean="0"/>
              <a:t>Plan Grids</a:t>
            </a:r>
          </a:p>
          <a:p>
            <a:pPr marL="285750" indent="-285750">
              <a:buFont typeface="Wingdings" panose="05000000000000000000" pitchFamily="2" charset="2"/>
              <a:buChar char="Ø"/>
            </a:pPr>
            <a:endParaRPr lang="en-US" sz="1600" dirty="0" smtClean="0"/>
          </a:p>
          <a:p>
            <a:pPr marL="0" indent="0">
              <a:buNone/>
            </a:pPr>
            <a:r>
              <a:rPr lang="en-US" sz="1800" b="1" dirty="0" smtClean="0">
                <a:solidFill>
                  <a:srgbClr val="CC0066"/>
                </a:solidFill>
              </a:rPr>
              <a:t>How to use this? </a:t>
            </a:r>
            <a:endParaRPr lang="en-US" sz="1800" b="1" dirty="0">
              <a:solidFill>
                <a:srgbClr val="CC0066"/>
              </a:solidFill>
            </a:endParaRPr>
          </a:p>
        </p:txBody>
      </p:sp>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167743" y="1828800"/>
            <a:ext cx="5111750" cy="383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69783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98581" y="1411632"/>
            <a:ext cx="5336123" cy="1119344"/>
          </a:xfrm>
        </p:spPr>
        <p:txBody>
          <a:bodyPr/>
          <a:lstStyle/>
          <a:p>
            <a:r>
              <a:rPr lang="en-US" dirty="0" smtClean="0">
                <a:solidFill>
                  <a:schemeClr val="bg1"/>
                </a:solidFill>
              </a:rPr>
              <a:t>Stand Alone PDP 2018</a:t>
            </a:r>
            <a:endParaRPr lang="en-US" dirty="0">
              <a:solidFill>
                <a:schemeClr val="bg1"/>
              </a:solidFill>
            </a:endParaRPr>
          </a:p>
        </p:txBody>
      </p:sp>
      <p:sp>
        <p:nvSpPr>
          <p:cNvPr id="7" name="Slide Number Placeholder 6"/>
          <p:cNvSpPr>
            <a:spLocks noGrp="1"/>
          </p:cNvSpPr>
          <p:nvPr>
            <p:ph type="sldNum" sz="quarter" idx="12"/>
          </p:nvPr>
        </p:nvSpPr>
        <p:spPr/>
        <p:txBody>
          <a:bodyPr/>
          <a:lstStyle/>
          <a:p>
            <a:fld id="{485C39CC-EE39-D443-B36F-C90C146C8057}" type="slidenum">
              <a:rPr lang="en-US" smtClean="0"/>
              <a:pPr/>
              <a:t>19</a:t>
            </a:fld>
            <a:endParaRPr lang="en-US" dirty="0"/>
          </a:p>
        </p:txBody>
      </p:sp>
    </p:spTree>
    <p:extLst>
      <p:ext uri="{BB962C8B-B14F-4D97-AF65-F5344CB8AC3E}">
        <p14:creationId xmlns:p14="http://schemas.microsoft.com/office/powerpoint/2010/main" val="386786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85C39CC-EE39-D443-B36F-C90C146C8057}" type="slidenum">
              <a:rPr lang="en-US" smtClean="0"/>
              <a:pPr/>
              <a:t>2</a:t>
            </a:fld>
            <a:endParaRPr lang="en-US" dirty="0"/>
          </a:p>
        </p:txBody>
      </p:sp>
      <p:sp>
        <p:nvSpPr>
          <p:cNvPr id="5" name="Title 4"/>
          <p:cNvSpPr>
            <a:spLocks noGrp="1"/>
          </p:cNvSpPr>
          <p:nvPr>
            <p:ph type="title"/>
          </p:nvPr>
        </p:nvSpPr>
        <p:spPr/>
        <p:txBody>
          <a:bodyPr/>
          <a:lstStyle/>
          <a:p>
            <a:r>
              <a:rPr lang="en-US" dirty="0" smtClean="0">
                <a:solidFill>
                  <a:schemeClr val="bg1"/>
                </a:solidFill>
              </a:rPr>
              <a:t>We Are HUMANA</a:t>
            </a:r>
            <a:endParaRPr lang="en-US" dirty="0">
              <a:solidFill>
                <a:schemeClr val="bg1"/>
              </a:solidFill>
            </a:endParaRPr>
          </a:p>
        </p:txBody>
      </p:sp>
      <p:pic>
        <p:nvPicPr>
          <p:cNvPr id="7" name="m9hHTq3LJ4w"/>
          <p:cNvPicPr>
            <a:picLocks noRot="1" noChangeAspect="1"/>
          </p:cNvPicPr>
          <p:nvPr>
            <a:videoFile r:link="rId1"/>
          </p:nvPr>
        </p:nvPicPr>
        <p:blipFill>
          <a:blip r:embed="rId3"/>
          <a:stretch>
            <a:fillRect/>
          </a:stretch>
        </p:blipFill>
        <p:spPr>
          <a:xfrm>
            <a:off x="381000" y="1524000"/>
            <a:ext cx="8382000"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08277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2342693089"/>
              </p:ext>
            </p:extLst>
          </p:nvPr>
        </p:nvGraphicFramePr>
        <p:xfrm>
          <a:off x="457199" y="1580017"/>
          <a:ext cx="2761013" cy="4357647"/>
        </p:xfrm>
        <a:graphic>
          <a:graphicData uri="http://schemas.openxmlformats.org/drawingml/2006/table">
            <a:tbl>
              <a:tblPr/>
              <a:tblGrid>
                <a:gridCol w="1967428">
                  <a:extLst>
                    <a:ext uri="{9D8B030D-6E8A-4147-A177-3AD203B41FA5}">
                      <a16:colId xmlns:a16="http://schemas.microsoft.com/office/drawing/2014/main" val="20000"/>
                    </a:ext>
                  </a:extLst>
                </a:gridCol>
                <a:gridCol w="793585">
                  <a:extLst>
                    <a:ext uri="{9D8B030D-6E8A-4147-A177-3AD203B41FA5}">
                      <a16:colId xmlns:a16="http://schemas.microsoft.com/office/drawing/2014/main" val="20001"/>
                    </a:ext>
                  </a:extLst>
                </a:gridCol>
              </a:tblGrid>
              <a:tr h="285747">
                <a:tc>
                  <a:txBody>
                    <a:bodyPr/>
                    <a:lstStyle/>
                    <a:p>
                      <a:pPr algn="ctr" fontAlgn="b"/>
                      <a:r>
                        <a:rPr lang="en-US" sz="1100" b="1" i="0" u="none" strike="noStrike">
                          <a:effectLst/>
                          <a:latin typeface="Arial"/>
                        </a:rPr>
                        <a:t>PDP Top State- CC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100" b="1" i="0" u="none" strike="noStrike">
                          <a:effectLst/>
                          <a:latin typeface="Arial"/>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271460">
                <a:tc>
                  <a:txBody>
                    <a:bodyPr/>
                    <a:lstStyle/>
                    <a:p>
                      <a:pPr algn="ctr" fontAlgn="b"/>
                      <a:r>
                        <a:rPr lang="en-US" sz="1100" b="0" i="0" u="none" strike="noStrike">
                          <a:effectLst/>
                          <a:latin typeface="Arial"/>
                        </a:rPr>
                        <a:t>Texas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1460">
                <a:tc>
                  <a:txBody>
                    <a:bodyPr/>
                    <a:lstStyle/>
                    <a:p>
                      <a:pPr algn="ctr" fontAlgn="b"/>
                      <a:r>
                        <a:rPr lang="en-US" sz="1100" b="0" i="0" u="none" strike="noStrike">
                          <a:effectLst/>
                          <a:latin typeface="Arial"/>
                        </a:rPr>
                        <a:t>Ohio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7.1%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1460">
                <a:tc>
                  <a:txBody>
                    <a:bodyPr/>
                    <a:lstStyle/>
                    <a:p>
                      <a:pPr algn="ctr" fontAlgn="b"/>
                      <a:r>
                        <a:rPr lang="en-US" sz="1100" b="0" i="0" u="none" strike="noStrike">
                          <a:effectLst/>
                          <a:latin typeface="Arial"/>
                        </a:rPr>
                        <a:t>California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6.8%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1460">
                <a:tc>
                  <a:txBody>
                    <a:bodyPr/>
                    <a:lstStyle/>
                    <a:p>
                      <a:pPr algn="ctr" fontAlgn="b"/>
                      <a:r>
                        <a:rPr lang="en-US" sz="1100" b="0" i="0" u="none" strike="noStrike">
                          <a:effectLst/>
                          <a:latin typeface="Arial"/>
                        </a:rPr>
                        <a:t>Florida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71460">
                <a:tc>
                  <a:txBody>
                    <a:bodyPr/>
                    <a:lstStyle/>
                    <a:p>
                      <a:pPr algn="ctr" fontAlgn="b"/>
                      <a:r>
                        <a:rPr lang="en-US" sz="1100" b="0" i="0" u="none" strike="noStrike">
                          <a:effectLst/>
                          <a:latin typeface="Arial"/>
                        </a:rPr>
                        <a:t>Tennessee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71460">
                <a:tc>
                  <a:txBody>
                    <a:bodyPr/>
                    <a:lstStyle/>
                    <a:p>
                      <a:pPr algn="ctr" fontAlgn="b"/>
                      <a:r>
                        <a:rPr lang="en-US" sz="1100" b="0" i="0" u="none" strike="noStrike">
                          <a:effectLst/>
                          <a:latin typeface="Arial"/>
                        </a:rPr>
                        <a:t>Illinois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71460">
                <a:tc>
                  <a:txBody>
                    <a:bodyPr/>
                    <a:lstStyle/>
                    <a:p>
                      <a:pPr algn="ctr" fontAlgn="b"/>
                      <a:r>
                        <a:rPr lang="en-US" sz="1100" b="0" i="0" u="none" strike="noStrike">
                          <a:effectLst/>
                          <a:latin typeface="Arial"/>
                        </a:rPr>
                        <a:t>Pennsylvania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71460">
                <a:tc>
                  <a:txBody>
                    <a:bodyPr/>
                    <a:lstStyle/>
                    <a:p>
                      <a:pPr algn="ctr" fontAlgn="b"/>
                      <a:r>
                        <a:rPr lang="en-US" sz="1100" b="0" i="0" u="none" strike="noStrike">
                          <a:effectLst/>
                          <a:latin typeface="Arial"/>
                        </a:rPr>
                        <a:t>Virginia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71460">
                <a:tc>
                  <a:txBody>
                    <a:bodyPr/>
                    <a:lstStyle/>
                    <a:p>
                      <a:pPr algn="ctr" fontAlgn="b"/>
                      <a:r>
                        <a:rPr lang="en-US" sz="1100" b="0" i="0" u="none" strike="noStrike">
                          <a:effectLst/>
                          <a:latin typeface="Arial"/>
                        </a:rPr>
                        <a:t>North Carolina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71460">
                <a:tc>
                  <a:txBody>
                    <a:bodyPr/>
                    <a:lstStyle/>
                    <a:p>
                      <a:pPr algn="ctr" fontAlgn="b"/>
                      <a:r>
                        <a:rPr lang="en-US" sz="1100" b="0" i="0" u="none" strike="noStrike">
                          <a:effectLst/>
                          <a:latin typeface="Arial"/>
                        </a:rPr>
                        <a:t>Georgia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71460">
                <a:tc>
                  <a:txBody>
                    <a:bodyPr/>
                    <a:lstStyle/>
                    <a:p>
                      <a:pPr algn="ctr" fontAlgn="b"/>
                      <a:r>
                        <a:rPr lang="en-US" sz="1100" b="0" i="0" u="none" strike="noStrike">
                          <a:effectLst/>
                          <a:latin typeface="Arial"/>
                        </a:rPr>
                        <a:t>Arizona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71460">
                <a:tc>
                  <a:txBody>
                    <a:bodyPr/>
                    <a:lstStyle/>
                    <a:p>
                      <a:pPr algn="ctr" fontAlgn="b"/>
                      <a:r>
                        <a:rPr lang="en-US" sz="1100" b="0" i="0" u="none" strike="noStrike">
                          <a:effectLst/>
                          <a:latin typeface="Arial"/>
                        </a:rPr>
                        <a:t>New Jersey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71460">
                <a:tc>
                  <a:txBody>
                    <a:bodyPr/>
                    <a:lstStyle/>
                    <a:p>
                      <a:pPr algn="ctr" fontAlgn="b"/>
                      <a:r>
                        <a:rPr lang="en-US" sz="1100" b="0" i="0" u="none" strike="noStrike">
                          <a:effectLst/>
                          <a:latin typeface="Arial"/>
                        </a:rPr>
                        <a:t>Michigan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71460">
                <a:tc>
                  <a:txBody>
                    <a:bodyPr/>
                    <a:lstStyle/>
                    <a:p>
                      <a:pPr algn="ctr" fontAlgn="b"/>
                      <a:r>
                        <a:rPr lang="en-US" sz="1100" b="0" i="0" u="none" strike="noStrike">
                          <a:effectLst/>
                          <a:latin typeface="Arial"/>
                        </a:rPr>
                        <a:t>Alabama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71460">
                <a:tc>
                  <a:txBody>
                    <a:bodyPr/>
                    <a:lstStyle/>
                    <a:p>
                      <a:pPr algn="ctr" fontAlgn="b"/>
                      <a:r>
                        <a:rPr lang="en-US" sz="1100" b="0" i="0" u="none" strike="noStrike">
                          <a:effectLst/>
                          <a:latin typeface="Arial"/>
                        </a:rPr>
                        <a:t>New York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dirty="0">
                          <a:effectLst/>
                          <a:latin typeface="Arial"/>
                        </a:rPr>
                        <a:t>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3" name="Slide Number Placeholder 2"/>
          <p:cNvSpPr>
            <a:spLocks noGrp="1"/>
          </p:cNvSpPr>
          <p:nvPr>
            <p:ph type="sldNum" sz="quarter" idx="10"/>
          </p:nvPr>
        </p:nvSpPr>
        <p:spPr/>
        <p:txBody>
          <a:bodyPr/>
          <a:lstStyle/>
          <a:p>
            <a:fld id="{485C39CC-EE39-D443-B36F-C90C146C8057}" type="slidenum">
              <a:rPr lang="en-US" smtClean="0"/>
              <a:pPr/>
              <a:t>20</a:t>
            </a:fld>
            <a:endParaRPr lang="en-US" dirty="0"/>
          </a:p>
        </p:txBody>
      </p:sp>
      <p:sp>
        <p:nvSpPr>
          <p:cNvPr id="7" name="Title 4"/>
          <p:cNvSpPr>
            <a:spLocks noGrp="1"/>
          </p:cNvSpPr>
          <p:nvPr>
            <p:ph type="title"/>
          </p:nvPr>
        </p:nvSpPr>
        <p:spPr/>
        <p:txBody>
          <a:bodyPr/>
          <a:lstStyle/>
          <a:p>
            <a:r>
              <a:rPr lang="en-US" dirty="0" smtClean="0">
                <a:solidFill>
                  <a:schemeClr val="bg1"/>
                </a:solidFill>
              </a:rPr>
              <a:t>2017 Top PDP States</a:t>
            </a:r>
            <a:endParaRPr lang="en-US" dirty="0">
              <a:solidFill>
                <a:schemeClr val="bg1"/>
              </a:solidFill>
            </a:endParaRPr>
          </a:p>
        </p:txBody>
      </p:sp>
      <p:graphicFrame>
        <p:nvGraphicFramePr>
          <p:cNvPr id="9" name="Chart 8"/>
          <p:cNvGraphicFramePr/>
          <p:nvPr>
            <p:extLst>
              <p:ext uri="{D42A27DB-BD31-4B8C-83A1-F6EECF244321}">
                <p14:modId xmlns:p14="http://schemas.microsoft.com/office/powerpoint/2010/main" val="394714396"/>
              </p:ext>
            </p:extLst>
          </p:nvPr>
        </p:nvGraphicFramePr>
        <p:xfrm>
          <a:off x="3705100" y="1580017"/>
          <a:ext cx="4762006" cy="44882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68514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2018 Humana’s Prescription Drug Plans </a:t>
            </a:r>
            <a:endParaRPr lang="en-US" dirty="0">
              <a:solidFill>
                <a:schemeClr val="bg1"/>
              </a:solidFill>
              <a:cs typeface="Times New Roman" pitchFamily="18"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 y="1472540"/>
            <a:ext cx="8048625" cy="4738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0773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943474" y="1009651"/>
            <a:ext cx="3686175" cy="2724149"/>
          </a:xfrm>
          <a:prstGeom prst="rect">
            <a:avLst/>
          </a:prstGeom>
          <a:solidFill>
            <a:srgbClr val="5C9A1B"/>
          </a:solidFill>
          <a:ln>
            <a:solidFill>
              <a:srgbClr val="C20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6" name="Rectangle 5"/>
          <p:cNvSpPr/>
          <p:nvPr/>
        </p:nvSpPr>
        <p:spPr>
          <a:xfrm>
            <a:off x="476249" y="1000126"/>
            <a:ext cx="4314826" cy="2610598"/>
          </a:xfrm>
          <a:prstGeom prst="rect">
            <a:avLst/>
          </a:prstGeom>
          <a:solidFill>
            <a:srgbClr val="5C9A1B"/>
          </a:solidFill>
          <a:ln>
            <a:solidFill>
              <a:srgbClr val="C20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5" name="Title 4"/>
          <p:cNvSpPr>
            <a:spLocks noGrp="1"/>
          </p:cNvSpPr>
          <p:nvPr>
            <p:ph type="title"/>
          </p:nvPr>
        </p:nvSpPr>
        <p:spPr>
          <a:xfrm>
            <a:off x="457200" y="76200"/>
            <a:ext cx="8229600" cy="1143000"/>
          </a:xfrm>
        </p:spPr>
        <p:txBody>
          <a:bodyPr/>
          <a:lstStyle/>
          <a:p>
            <a:r>
              <a:rPr lang="en-US" dirty="0" smtClean="0">
                <a:solidFill>
                  <a:schemeClr val="bg1"/>
                </a:solidFill>
              </a:rPr>
              <a:t>2018 </a:t>
            </a:r>
            <a:r>
              <a:rPr lang="en-US" dirty="0">
                <a:solidFill>
                  <a:schemeClr val="bg1"/>
                </a:solidFill>
              </a:rPr>
              <a:t>Plan-by-Plan Highlights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175" y="3323476"/>
            <a:ext cx="1319213" cy="33412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938" y="3323476"/>
            <a:ext cx="1372295" cy="334124"/>
          </a:xfrm>
          <a:prstGeom prst="rect">
            <a:avLst/>
          </a:prstGeom>
        </p:spPr>
      </p:pic>
      <p:sp>
        <p:nvSpPr>
          <p:cNvPr id="2" name="TextBox 1"/>
          <p:cNvSpPr txBox="1"/>
          <p:nvPr/>
        </p:nvSpPr>
        <p:spPr>
          <a:xfrm>
            <a:off x="519111" y="1066800"/>
            <a:ext cx="4271963" cy="2543924"/>
          </a:xfrm>
          <a:prstGeom prst="rect">
            <a:avLst/>
          </a:prstGeom>
          <a:noFill/>
        </p:spPr>
        <p:txBody>
          <a:bodyPr wrap="square" rtlCol="0">
            <a:spAutoFit/>
          </a:bodyPr>
          <a:lstStyle/>
          <a:p>
            <a:pPr algn="ctr">
              <a:defRPr/>
            </a:pPr>
            <a:r>
              <a:rPr lang="en-US" sz="1200" b="1" dirty="0">
                <a:solidFill>
                  <a:schemeClr val="bg1"/>
                </a:solidFill>
              </a:rPr>
              <a:t>Humana Preferred Rx </a:t>
            </a:r>
            <a:r>
              <a:rPr lang="en-US" sz="1200" b="1" dirty="0" smtClean="0">
                <a:solidFill>
                  <a:schemeClr val="bg1"/>
                </a:solidFill>
              </a:rPr>
              <a:t>Plan (PDP)</a:t>
            </a:r>
            <a:endParaRPr lang="en-US" sz="1200" b="1" dirty="0">
              <a:solidFill>
                <a:schemeClr val="bg1"/>
              </a:solidFill>
            </a:endParaRPr>
          </a:p>
          <a:p>
            <a:pPr marL="171450" indent="-171450">
              <a:buFont typeface="Courier New" pitchFamily="49" charset="0"/>
              <a:buChar char="o"/>
              <a:defRPr/>
            </a:pPr>
            <a:r>
              <a:rPr lang="en-US" sz="1000" dirty="0">
                <a:solidFill>
                  <a:schemeClr val="bg1"/>
                </a:solidFill>
              </a:rPr>
              <a:t>Available in all </a:t>
            </a:r>
            <a:r>
              <a:rPr lang="en-US" sz="1000" dirty="0" smtClean="0">
                <a:solidFill>
                  <a:schemeClr val="bg1"/>
                </a:solidFill>
              </a:rPr>
              <a:t>regions</a:t>
            </a:r>
          </a:p>
          <a:p>
            <a:pPr marL="171450" indent="-171450">
              <a:buFont typeface="Courier New" pitchFamily="49" charset="0"/>
              <a:buChar char="o"/>
              <a:defRPr/>
            </a:pPr>
            <a:r>
              <a:rPr lang="en-US" sz="1000" dirty="0" smtClean="0">
                <a:solidFill>
                  <a:schemeClr val="bg1"/>
                </a:solidFill>
              </a:rPr>
              <a:t>$405 deductible </a:t>
            </a:r>
          </a:p>
          <a:p>
            <a:pPr marL="171450" indent="-171450">
              <a:buFont typeface="Courier New" pitchFamily="49" charset="0"/>
              <a:buChar char="o"/>
              <a:defRPr/>
            </a:pPr>
            <a:r>
              <a:rPr lang="en-US" sz="1000" dirty="0" smtClean="0">
                <a:solidFill>
                  <a:schemeClr val="bg1"/>
                </a:solidFill>
              </a:rPr>
              <a:t>Cost </a:t>
            </a:r>
            <a:r>
              <a:rPr lang="en-US" sz="1000" dirty="0">
                <a:solidFill>
                  <a:schemeClr val="bg1"/>
                </a:solidFill>
              </a:rPr>
              <a:t>Sharing:</a:t>
            </a:r>
          </a:p>
          <a:p>
            <a:pPr marL="628650" lvl="1" indent="-171450">
              <a:spcBef>
                <a:spcPct val="50000"/>
              </a:spcBef>
              <a:buFont typeface="Arial" pitchFamily="34" charset="0"/>
              <a:buChar char="•"/>
              <a:defRPr/>
            </a:pPr>
            <a:r>
              <a:rPr lang="en-US" sz="1000" dirty="0">
                <a:solidFill>
                  <a:schemeClr val="bg1"/>
                </a:solidFill>
              </a:rPr>
              <a:t>Preferred same in all regions:  </a:t>
            </a:r>
          </a:p>
          <a:p>
            <a:pPr marL="628650" lvl="1" indent="-171450">
              <a:spcBef>
                <a:spcPct val="50000"/>
              </a:spcBef>
              <a:buFont typeface="Arial" pitchFamily="34" charset="0"/>
              <a:buChar char="•"/>
              <a:defRPr/>
            </a:pPr>
            <a:r>
              <a:rPr lang="en-US" sz="1000" dirty="0" smtClean="0">
                <a:solidFill>
                  <a:schemeClr val="bg1"/>
                </a:solidFill>
              </a:rPr>
              <a:t>$0/$</a:t>
            </a:r>
            <a:r>
              <a:rPr lang="en-US" sz="1000" dirty="0">
                <a:solidFill>
                  <a:schemeClr val="bg1"/>
                </a:solidFill>
              </a:rPr>
              <a:t>1</a:t>
            </a:r>
            <a:r>
              <a:rPr lang="en-US" sz="1000" dirty="0" smtClean="0">
                <a:solidFill>
                  <a:schemeClr val="bg1"/>
                </a:solidFill>
              </a:rPr>
              <a:t>/20</a:t>
            </a:r>
            <a:r>
              <a:rPr lang="en-US" sz="1000" dirty="0">
                <a:solidFill>
                  <a:schemeClr val="bg1"/>
                </a:solidFill>
              </a:rPr>
              <a:t>%/35%/25%</a:t>
            </a:r>
          </a:p>
          <a:p>
            <a:pPr marL="628650" lvl="1" indent="-171450">
              <a:spcBef>
                <a:spcPct val="50000"/>
              </a:spcBef>
              <a:buFont typeface="Arial" pitchFamily="34" charset="0"/>
              <a:buChar char="•"/>
              <a:defRPr/>
            </a:pPr>
            <a:r>
              <a:rPr lang="en-US" sz="1000" dirty="0">
                <a:solidFill>
                  <a:schemeClr val="bg1"/>
                </a:solidFill>
              </a:rPr>
              <a:t>Standard varies by </a:t>
            </a:r>
            <a:r>
              <a:rPr lang="en-US" sz="1000" dirty="0" smtClean="0">
                <a:solidFill>
                  <a:schemeClr val="bg1"/>
                </a:solidFill>
              </a:rPr>
              <a:t>region</a:t>
            </a:r>
          </a:p>
          <a:p>
            <a:pPr marL="628650" lvl="1" indent="-171450">
              <a:spcBef>
                <a:spcPct val="50000"/>
              </a:spcBef>
              <a:buFont typeface="Arial" pitchFamily="34" charset="0"/>
              <a:buChar char="•"/>
              <a:defRPr/>
            </a:pPr>
            <a:r>
              <a:rPr lang="en-US" sz="1000" dirty="0" smtClean="0">
                <a:solidFill>
                  <a:schemeClr val="bg1"/>
                </a:solidFill>
              </a:rPr>
              <a:t>$2/$3/20-25%/35-50%/</a:t>
            </a:r>
            <a:r>
              <a:rPr lang="en-US" sz="1000" dirty="0">
                <a:solidFill>
                  <a:schemeClr val="bg1"/>
                </a:solidFill>
              </a:rPr>
              <a:t>25</a:t>
            </a:r>
            <a:r>
              <a:rPr lang="en-US" sz="1000" dirty="0" smtClean="0">
                <a:solidFill>
                  <a:schemeClr val="bg1"/>
                </a:solidFill>
              </a:rPr>
              <a:t>%</a:t>
            </a:r>
            <a:endParaRPr lang="en-US" sz="1000" dirty="0">
              <a:solidFill>
                <a:schemeClr val="bg1"/>
              </a:solidFill>
            </a:endParaRPr>
          </a:p>
          <a:p>
            <a:pPr marL="628650" lvl="1" indent="-171450">
              <a:spcBef>
                <a:spcPct val="50000"/>
              </a:spcBef>
              <a:buFont typeface="Arial" pitchFamily="34" charset="0"/>
              <a:buChar char="•"/>
              <a:defRPr/>
            </a:pPr>
            <a:r>
              <a:rPr lang="en-US" sz="1000" dirty="0">
                <a:solidFill>
                  <a:schemeClr val="bg1"/>
                </a:solidFill>
              </a:rPr>
              <a:t>5-tiered formulary</a:t>
            </a:r>
          </a:p>
          <a:p>
            <a:pPr marL="171450" indent="-171450">
              <a:spcBef>
                <a:spcPct val="50000"/>
              </a:spcBef>
              <a:buFont typeface="Courier New" pitchFamily="49" charset="0"/>
              <a:buChar char="o"/>
              <a:defRPr/>
            </a:pPr>
            <a:r>
              <a:rPr lang="en-US" sz="1000" dirty="0">
                <a:solidFill>
                  <a:schemeClr val="bg1"/>
                </a:solidFill>
              </a:rPr>
              <a:t>Walgreens and Walmart are Preferred partners </a:t>
            </a:r>
            <a:endParaRPr lang="en-US" sz="1000" dirty="0" smtClean="0">
              <a:solidFill>
                <a:schemeClr val="bg1"/>
              </a:solidFill>
            </a:endParaRPr>
          </a:p>
          <a:p>
            <a:pPr marL="171450" indent="-171450">
              <a:spcBef>
                <a:spcPct val="50000"/>
              </a:spcBef>
              <a:buFont typeface="Courier New" pitchFamily="49" charset="0"/>
              <a:buChar char="o"/>
              <a:defRPr/>
            </a:pPr>
            <a:endParaRPr lang="en-US" sz="1000" b="1" dirty="0">
              <a:solidFill>
                <a:schemeClr val="bg1"/>
              </a:solidFill>
            </a:endParaRPr>
          </a:p>
          <a:p>
            <a:endParaRPr lang="en-US" sz="1200" dirty="0">
              <a:solidFill>
                <a:schemeClr val="bg1"/>
              </a:solidFill>
            </a:endParaRPr>
          </a:p>
        </p:txBody>
      </p:sp>
      <p:sp>
        <p:nvSpPr>
          <p:cNvPr id="15" name="Rectangle 14"/>
          <p:cNvSpPr/>
          <p:nvPr/>
        </p:nvSpPr>
        <p:spPr>
          <a:xfrm>
            <a:off x="467199" y="3760589"/>
            <a:ext cx="4332926" cy="2572554"/>
          </a:xfrm>
          <a:prstGeom prst="rect">
            <a:avLst/>
          </a:prstGeom>
          <a:solidFill>
            <a:srgbClr val="5C9A1B"/>
          </a:solidFill>
          <a:ln>
            <a:solidFill>
              <a:srgbClr val="C20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endParaRPr>
          </a:p>
        </p:txBody>
      </p:sp>
      <p:sp>
        <p:nvSpPr>
          <p:cNvPr id="7" name="Rectangle 6"/>
          <p:cNvSpPr/>
          <p:nvPr/>
        </p:nvSpPr>
        <p:spPr>
          <a:xfrm>
            <a:off x="476249" y="3810000"/>
            <a:ext cx="4314825" cy="2169825"/>
          </a:xfrm>
          <a:prstGeom prst="rect">
            <a:avLst/>
          </a:prstGeom>
        </p:spPr>
        <p:txBody>
          <a:bodyPr wrap="square">
            <a:spAutoFit/>
          </a:bodyPr>
          <a:lstStyle/>
          <a:p>
            <a:pPr algn="ctr">
              <a:defRPr/>
            </a:pPr>
            <a:r>
              <a:rPr lang="en-US" sz="1200" b="1" dirty="0">
                <a:solidFill>
                  <a:schemeClr val="bg1"/>
                </a:solidFill>
              </a:rPr>
              <a:t>Humana Walmart Rx </a:t>
            </a:r>
            <a:r>
              <a:rPr lang="en-US" sz="1200" b="1" dirty="0" smtClean="0">
                <a:solidFill>
                  <a:schemeClr val="bg1"/>
                </a:solidFill>
              </a:rPr>
              <a:t>Plan (PDP)</a:t>
            </a:r>
            <a:endParaRPr lang="en-US" sz="1200" b="1" dirty="0">
              <a:solidFill>
                <a:schemeClr val="bg1"/>
              </a:solidFill>
            </a:endParaRPr>
          </a:p>
          <a:p>
            <a:pPr marL="171450" indent="-171450">
              <a:lnSpc>
                <a:spcPct val="90000"/>
              </a:lnSpc>
              <a:buFont typeface="Courier New" pitchFamily="49" charset="0"/>
              <a:buChar char="o"/>
              <a:defRPr/>
            </a:pPr>
            <a:r>
              <a:rPr lang="en-US" sz="1000" dirty="0">
                <a:solidFill>
                  <a:schemeClr val="bg1"/>
                </a:solidFill>
              </a:rPr>
              <a:t>Available in 34 regions (not available in Puerto Rico)</a:t>
            </a:r>
          </a:p>
          <a:p>
            <a:pPr marL="171450" indent="-171450">
              <a:lnSpc>
                <a:spcPct val="90000"/>
              </a:lnSpc>
              <a:buFont typeface="Courier New" pitchFamily="49" charset="0"/>
              <a:buChar char="o"/>
              <a:defRPr/>
            </a:pPr>
            <a:r>
              <a:rPr lang="en-US" sz="1000" dirty="0" smtClean="0">
                <a:solidFill>
                  <a:schemeClr val="bg1"/>
                </a:solidFill>
              </a:rPr>
              <a:t>$405 </a:t>
            </a:r>
            <a:r>
              <a:rPr lang="en-US" sz="1000" dirty="0">
                <a:solidFill>
                  <a:schemeClr val="bg1"/>
                </a:solidFill>
              </a:rPr>
              <a:t>deductible; only applies to tiers 3, 4, and 5</a:t>
            </a:r>
          </a:p>
          <a:p>
            <a:pPr marL="171450" indent="-171450">
              <a:lnSpc>
                <a:spcPct val="90000"/>
              </a:lnSpc>
              <a:buFont typeface="Courier New" pitchFamily="49" charset="0"/>
              <a:buChar char="o"/>
              <a:defRPr/>
            </a:pPr>
            <a:r>
              <a:rPr lang="en-US" sz="1000" dirty="0">
                <a:solidFill>
                  <a:schemeClr val="bg1"/>
                </a:solidFill>
              </a:rPr>
              <a:t>Cost Sharing:</a:t>
            </a:r>
          </a:p>
          <a:p>
            <a:pPr marL="628650" lvl="1" indent="-171450">
              <a:lnSpc>
                <a:spcPct val="90000"/>
              </a:lnSpc>
              <a:spcBef>
                <a:spcPct val="50000"/>
              </a:spcBef>
              <a:buFont typeface="Arial" pitchFamily="34" charset="0"/>
              <a:buChar char="•"/>
              <a:defRPr/>
            </a:pPr>
            <a:r>
              <a:rPr lang="en-US" sz="1000" dirty="0">
                <a:solidFill>
                  <a:schemeClr val="bg1"/>
                </a:solidFill>
              </a:rPr>
              <a:t>Preferred varies by regions :  </a:t>
            </a:r>
          </a:p>
          <a:p>
            <a:pPr marL="628650" lvl="1" indent="-171450">
              <a:lnSpc>
                <a:spcPct val="90000"/>
              </a:lnSpc>
              <a:spcBef>
                <a:spcPct val="50000"/>
              </a:spcBef>
              <a:buFont typeface="Arial" pitchFamily="34" charset="0"/>
              <a:buChar char="•"/>
              <a:defRPr/>
            </a:pPr>
            <a:r>
              <a:rPr lang="en-US" sz="1000" dirty="0">
                <a:solidFill>
                  <a:schemeClr val="bg1"/>
                </a:solidFill>
              </a:rPr>
              <a:t>$1/$</a:t>
            </a:r>
            <a:r>
              <a:rPr lang="en-US" sz="1000" dirty="0" smtClean="0">
                <a:solidFill>
                  <a:schemeClr val="bg1"/>
                </a:solidFill>
              </a:rPr>
              <a:t>4/21-25%/</a:t>
            </a:r>
            <a:r>
              <a:rPr lang="en-US" sz="1000" dirty="0">
                <a:solidFill>
                  <a:schemeClr val="bg1"/>
                </a:solidFill>
              </a:rPr>
              <a:t>35%/25%</a:t>
            </a:r>
          </a:p>
          <a:p>
            <a:pPr marL="628650" lvl="1" indent="-171450">
              <a:lnSpc>
                <a:spcPct val="90000"/>
              </a:lnSpc>
              <a:spcBef>
                <a:spcPct val="50000"/>
              </a:spcBef>
              <a:buFont typeface="Arial" pitchFamily="34" charset="0"/>
              <a:buChar char="•"/>
              <a:defRPr/>
            </a:pPr>
            <a:r>
              <a:rPr lang="en-US" sz="1000" dirty="0">
                <a:solidFill>
                  <a:schemeClr val="bg1"/>
                </a:solidFill>
              </a:rPr>
              <a:t>Standard </a:t>
            </a:r>
            <a:r>
              <a:rPr lang="en-US" sz="1000" dirty="0" smtClean="0">
                <a:solidFill>
                  <a:schemeClr val="bg1"/>
                </a:solidFill>
              </a:rPr>
              <a:t>varies by </a:t>
            </a:r>
            <a:r>
              <a:rPr lang="en-US" sz="1000" dirty="0">
                <a:solidFill>
                  <a:schemeClr val="bg1"/>
                </a:solidFill>
              </a:rPr>
              <a:t>regions:  </a:t>
            </a:r>
          </a:p>
          <a:p>
            <a:pPr marL="628650" lvl="1" indent="-171450">
              <a:lnSpc>
                <a:spcPct val="90000"/>
              </a:lnSpc>
              <a:spcBef>
                <a:spcPct val="50000"/>
              </a:spcBef>
              <a:buFont typeface="Arial" pitchFamily="34" charset="0"/>
              <a:buChar char="•"/>
              <a:defRPr/>
            </a:pPr>
            <a:r>
              <a:rPr lang="en-US" sz="1000" dirty="0">
                <a:solidFill>
                  <a:schemeClr val="bg1"/>
                </a:solidFill>
              </a:rPr>
              <a:t>$10</a:t>
            </a:r>
            <a:r>
              <a:rPr lang="en-US" sz="1000" dirty="0" smtClean="0">
                <a:solidFill>
                  <a:schemeClr val="bg1"/>
                </a:solidFill>
              </a:rPr>
              <a:t>/$15-20/25%/44-50</a:t>
            </a:r>
            <a:r>
              <a:rPr lang="en-US" sz="1000" dirty="0">
                <a:solidFill>
                  <a:schemeClr val="bg1"/>
                </a:solidFill>
              </a:rPr>
              <a:t>%/25%</a:t>
            </a:r>
          </a:p>
          <a:p>
            <a:pPr marL="628650" lvl="1" indent="-171450">
              <a:lnSpc>
                <a:spcPct val="90000"/>
              </a:lnSpc>
              <a:spcBef>
                <a:spcPct val="50000"/>
              </a:spcBef>
              <a:buFont typeface="Arial" pitchFamily="34" charset="0"/>
              <a:buChar char="•"/>
              <a:defRPr/>
            </a:pPr>
            <a:r>
              <a:rPr lang="en-US" sz="1000" dirty="0">
                <a:solidFill>
                  <a:schemeClr val="bg1"/>
                </a:solidFill>
              </a:rPr>
              <a:t>5-tiered formulary</a:t>
            </a:r>
          </a:p>
          <a:p>
            <a:pPr marL="171450" indent="-171450">
              <a:lnSpc>
                <a:spcPct val="80000"/>
              </a:lnSpc>
              <a:spcBef>
                <a:spcPct val="50000"/>
              </a:spcBef>
              <a:buFont typeface="Courier New" pitchFamily="49" charset="0"/>
              <a:buChar char="o"/>
              <a:defRPr/>
            </a:pPr>
            <a:r>
              <a:rPr lang="en-US" sz="1000" dirty="0">
                <a:solidFill>
                  <a:schemeClr val="bg1"/>
                </a:solidFill>
              </a:rPr>
              <a:t>Walmart as Preferred partner</a:t>
            </a:r>
          </a:p>
          <a:p>
            <a:pPr marL="171450" indent="-171450">
              <a:lnSpc>
                <a:spcPct val="80000"/>
              </a:lnSpc>
              <a:spcBef>
                <a:spcPct val="50000"/>
              </a:spcBef>
              <a:buFont typeface="Courier New" pitchFamily="49" charset="0"/>
              <a:buChar char="o"/>
              <a:defRPr/>
            </a:pPr>
            <a:r>
              <a:rPr lang="en-US" sz="1000" dirty="0">
                <a:solidFill>
                  <a:schemeClr val="bg1"/>
                </a:solidFill>
              </a:rPr>
              <a:t>Co-Branded with </a:t>
            </a:r>
            <a:r>
              <a:rPr lang="en-US" sz="1000" dirty="0" err="1">
                <a:solidFill>
                  <a:schemeClr val="bg1"/>
                </a:solidFill>
              </a:rPr>
              <a:t>Walmart</a:t>
            </a:r>
            <a:endParaRPr lang="en-US" sz="1000" dirty="0">
              <a:solidFill>
                <a:schemeClr val="bg1"/>
              </a:solidFill>
            </a:endParaRPr>
          </a:p>
        </p:txBody>
      </p:sp>
      <p:sp>
        <p:nvSpPr>
          <p:cNvPr id="11" name="Rectangle 10"/>
          <p:cNvSpPr/>
          <p:nvPr/>
        </p:nvSpPr>
        <p:spPr>
          <a:xfrm>
            <a:off x="4943474" y="1059865"/>
            <a:ext cx="3686175" cy="2292935"/>
          </a:xfrm>
          <a:prstGeom prst="rect">
            <a:avLst/>
          </a:prstGeom>
        </p:spPr>
        <p:txBody>
          <a:bodyPr wrap="square">
            <a:spAutoFit/>
          </a:bodyPr>
          <a:lstStyle/>
          <a:p>
            <a:pPr algn="ctr">
              <a:defRPr/>
            </a:pPr>
            <a:r>
              <a:rPr lang="en-US" sz="1200" b="1" dirty="0">
                <a:solidFill>
                  <a:schemeClr val="bg1"/>
                </a:solidFill>
              </a:rPr>
              <a:t>Humana Enhanced </a:t>
            </a:r>
            <a:r>
              <a:rPr lang="en-US" sz="1200" b="1" dirty="0" smtClean="0">
                <a:solidFill>
                  <a:schemeClr val="bg1"/>
                </a:solidFill>
              </a:rPr>
              <a:t>(PDP)</a:t>
            </a:r>
            <a:endParaRPr lang="en-US" sz="1200" b="1" dirty="0">
              <a:solidFill>
                <a:schemeClr val="bg1"/>
              </a:solidFill>
            </a:endParaRPr>
          </a:p>
          <a:p>
            <a:pPr marL="171450" indent="-171450">
              <a:buFont typeface="Courier New" pitchFamily="49" charset="0"/>
              <a:buChar char="o"/>
              <a:defRPr/>
            </a:pPr>
            <a:r>
              <a:rPr lang="en-US" sz="1000" dirty="0">
                <a:solidFill>
                  <a:schemeClr val="bg1"/>
                </a:solidFill>
              </a:rPr>
              <a:t>Available in all regions</a:t>
            </a:r>
          </a:p>
          <a:p>
            <a:pPr marL="171450" indent="-171450">
              <a:buFont typeface="Courier New" pitchFamily="49" charset="0"/>
              <a:buChar char="o"/>
              <a:defRPr/>
            </a:pPr>
            <a:r>
              <a:rPr lang="en-US" sz="1000" dirty="0">
                <a:solidFill>
                  <a:schemeClr val="bg1"/>
                </a:solidFill>
              </a:rPr>
              <a:t>$0 deductible </a:t>
            </a:r>
          </a:p>
          <a:p>
            <a:pPr marL="171450" indent="-171450">
              <a:buFont typeface="Courier New" pitchFamily="49" charset="0"/>
              <a:buChar char="o"/>
              <a:defRPr/>
            </a:pPr>
            <a:r>
              <a:rPr lang="en-US" sz="1000" dirty="0">
                <a:solidFill>
                  <a:schemeClr val="bg1"/>
                </a:solidFill>
              </a:rPr>
              <a:t>Cost Sharing:</a:t>
            </a:r>
          </a:p>
          <a:p>
            <a:pPr marL="628650" lvl="1" indent="-171450">
              <a:lnSpc>
                <a:spcPct val="90000"/>
              </a:lnSpc>
              <a:spcBef>
                <a:spcPts val="600"/>
              </a:spcBef>
              <a:buFont typeface="Arial" pitchFamily="34" charset="0"/>
              <a:buChar char="•"/>
              <a:defRPr/>
            </a:pPr>
            <a:r>
              <a:rPr lang="en-US" sz="1000" smtClean="0">
                <a:solidFill>
                  <a:schemeClr val="bg1"/>
                </a:solidFill>
              </a:rPr>
              <a:t>Preferred </a:t>
            </a:r>
            <a:r>
              <a:rPr lang="en-US" sz="1000" dirty="0">
                <a:solidFill>
                  <a:schemeClr val="bg1"/>
                </a:solidFill>
              </a:rPr>
              <a:t>same in all regions </a:t>
            </a:r>
            <a:endParaRPr lang="en-US" sz="1000" dirty="0" smtClean="0">
              <a:solidFill>
                <a:schemeClr val="bg1"/>
              </a:solidFill>
            </a:endParaRPr>
          </a:p>
          <a:p>
            <a:pPr marL="628650" lvl="1" indent="-171450">
              <a:lnSpc>
                <a:spcPct val="90000"/>
              </a:lnSpc>
              <a:spcBef>
                <a:spcPts val="600"/>
              </a:spcBef>
              <a:buFont typeface="Arial" pitchFamily="34" charset="0"/>
              <a:buChar char="•"/>
              <a:defRPr/>
            </a:pPr>
            <a:r>
              <a:rPr lang="en-US" sz="1000" dirty="0" smtClean="0">
                <a:solidFill>
                  <a:schemeClr val="bg1"/>
                </a:solidFill>
              </a:rPr>
              <a:t>$</a:t>
            </a:r>
            <a:r>
              <a:rPr lang="en-US" sz="1000" dirty="0">
                <a:solidFill>
                  <a:schemeClr val="bg1"/>
                </a:solidFill>
              </a:rPr>
              <a:t>3/$7/$42/44%/33%</a:t>
            </a:r>
          </a:p>
          <a:p>
            <a:pPr marL="628650" lvl="1" indent="-171450">
              <a:lnSpc>
                <a:spcPct val="90000"/>
              </a:lnSpc>
              <a:spcBef>
                <a:spcPts val="600"/>
              </a:spcBef>
              <a:buFont typeface="Arial" pitchFamily="34" charset="0"/>
              <a:buChar char="•"/>
              <a:defRPr/>
            </a:pPr>
            <a:r>
              <a:rPr lang="en-US" sz="1000" dirty="0" smtClean="0">
                <a:solidFill>
                  <a:schemeClr val="bg1"/>
                </a:solidFill>
              </a:rPr>
              <a:t>Standard </a:t>
            </a:r>
            <a:r>
              <a:rPr lang="en-US" sz="1000" dirty="0">
                <a:solidFill>
                  <a:schemeClr val="bg1"/>
                </a:solidFill>
              </a:rPr>
              <a:t>same in all regions:  </a:t>
            </a:r>
          </a:p>
          <a:p>
            <a:pPr marL="628650" lvl="1" indent="-171450">
              <a:lnSpc>
                <a:spcPct val="90000"/>
              </a:lnSpc>
              <a:spcBef>
                <a:spcPts val="600"/>
              </a:spcBef>
              <a:buFont typeface="Arial" pitchFamily="34" charset="0"/>
              <a:buChar char="•"/>
              <a:defRPr/>
            </a:pPr>
            <a:r>
              <a:rPr lang="en-US" sz="1000" dirty="0">
                <a:solidFill>
                  <a:schemeClr val="bg1"/>
                </a:solidFill>
              </a:rPr>
              <a:t>$7/$12/$</a:t>
            </a:r>
            <a:r>
              <a:rPr lang="en-US" sz="1000" dirty="0" smtClean="0">
                <a:solidFill>
                  <a:schemeClr val="bg1"/>
                </a:solidFill>
              </a:rPr>
              <a:t>47/50</a:t>
            </a:r>
            <a:r>
              <a:rPr lang="en-US" sz="1000" dirty="0">
                <a:solidFill>
                  <a:schemeClr val="bg1"/>
                </a:solidFill>
              </a:rPr>
              <a:t>%/33%</a:t>
            </a:r>
          </a:p>
          <a:p>
            <a:pPr marL="628650" lvl="1" indent="-171450">
              <a:spcBef>
                <a:spcPts val="600"/>
              </a:spcBef>
              <a:buFont typeface="Arial" pitchFamily="34" charset="0"/>
              <a:buChar char="•"/>
              <a:defRPr/>
            </a:pPr>
            <a:r>
              <a:rPr lang="en-US" sz="1000" dirty="0">
                <a:solidFill>
                  <a:schemeClr val="bg1"/>
                </a:solidFill>
              </a:rPr>
              <a:t>5-tiered formulary</a:t>
            </a:r>
          </a:p>
          <a:p>
            <a:pPr marL="628650" lvl="1" indent="-171450">
              <a:spcBef>
                <a:spcPts val="600"/>
              </a:spcBef>
              <a:buFont typeface="Arial" pitchFamily="34" charset="0"/>
              <a:buChar char="•"/>
              <a:defRPr/>
            </a:pPr>
            <a:r>
              <a:rPr lang="en-US" sz="1000" dirty="0">
                <a:solidFill>
                  <a:schemeClr val="bg1"/>
                </a:solidFill>
              </a:rPr>
              <a:t>Select T3 &amp; T4 brands covered in gap</a:t>
            </a:r>
            <a:endParaRPr lang="en-US" sz="1000" b="1" dirty="0">
              <a:solidFill>
                <a:schemeClr val="bg1"/>
              </a:solidFill>
            </a:endParaRPr>
          </a:p>
          <a:p>
            <a:pPr marL="171450" indent="-171450">
              <a:spcBef>
                <a:spcPct val="50000"/>
              </a:spcBef>
              <a:buFont typeface="Courier New" pitchFamily="49" charset="0"/>
              <a:buChar char="o"/>
              <a:defRPr/>
            </a:pPr>
            <a:r>
              <a:rPr lang="en-US" sz="1000" dirty="0">
                <a:solidFill>
                  <a:schemeClr val="bg1"/>
                </a:solidFill>
              </a:rPr>
              <a:t>Walgreens and Walmart are Preferred partners </a:t>
            </a:r>
            <a:endParaRPr lang="en-US" sz="1000" b="1" dirty="0">
              <a:solidFill>
                <a:schemeClr val="bg1"/>
              </a:solidFill>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5" y="4510087"/>
            <a:ext cx="1257301"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705" y="3171076"/>
            <a:ext cx="1319213" cy="334124"/>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4905" y="3171076"/>
            <a:ext cx="1372295" cy="334124"/>
          </a:xfrm>
          <a:prstGeom prst="rect">
            <a:avLst/>
          </a:prstGeom>
        </p:spPr>
      </p:pic>
      <p:sp>
        <p:nvSpPr>
          <p:cNvPr id="19" name="TextBox 18"/>
          <p:cNvSpPr txBox="1"/>
          <p:nvPr/>
        </p:nvSpPr>
        <p:spPr>
          <a:xfrm>
            <a:off x="239443" y="6629400"/>
            <a:ext cx="1713182" cy="215444"/>
          </a:xfrm>
          <a:prstGeom prst="rect">
            <a:avLst/>
          </a:prstGeom>
          <a:noFill/>
        </p:spPr>
        <p:txBody>
          <a:bodyPr wrap="square" rtlCol="0">
            <a:spAutoFit/>
          </a:bodyPr>
          <a:lstStyle/>
          <a:p>
            <a:r>
              <a:rPr lang="en-US" sz="800" dirty="0" smtClean="0"/>
              <a:t>Last updated: 07.12.2017</a:t>
            </a:r>
            <a:endParaRPr lang="en-US" sz="800" dirty="0"/>
          </a:p>
        </p:txBody>
      </p:sp>
      <p:sp>
        <p:nvSpPr>
          <p:cNvPr id="20" name="Rectangle 19"/>
          <p:cNvSpPr/>
          <p:nvPr/>
        </p:nvSpPr>
        <p:spPr>
          <a:xfrm>
            <a:off x="5486400" y="6645533"/>
            <a:ext cx="3448047" cy="215444"/>
          </a:xfrm>
          <a:prstGeom prst="rect">
            <a:avLst/>
          </a:prstGeom>
        </p:spPr>
        <p:txBody>
          <a:bodyPr wrap="square">
            <a:spAutoFit/>
          </a:bodyPr>
          <a:lstStyle/>
          <a:p>
            <a:r>
              <a:rPr lang="en-US" sz="800" dirty="0" smtClean="0">
                <a:solidFill>
                  <a:srgbClr val="FF0000"/>
                </a:solidFill>
              </a:rPr>
              <a:t>PLEASE NOTE: </a:t>
            </a:r>
            <a:r>
              <a:rPr lang="en-US" sz="800" dirty="0" smtClean="0"/>
              <a:t>Information </a:t>
            </a:r>
            <a:r>
              <a:rPr lang="en-US" sz="800" dirty="0"/>
              <a:t>subject to change based on </a:t>
            </a:r>
            <a:r>
              <a:rPr lang="en-US" sz="800" dirty="0" smtClean="0"/>
              <a:t>CMS guidance</a:t>
            </a:r>
            <a:endParaRPr lang="en-US" sz="800" dirty="0"/>
          </a:p>
        </p:txBody>
      </p:sp>
    </p:spTree>
    <p:extLst>
      <p:ext uri="{BB962C8B-B14F-4D97-AF65-F5344CB8AC3E}">
        <p14:creationId xmlns:p14="http://schemas.microsoft.com/office/powerpoint/2010/main" val="29290520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98582" y="1706983"/>
            <a:ext cx="5336123" cy="587903"/>
          </a:xfrm>
        </p:spPr>
        <p:txBody>
          <a:bodyPr>
            <a:normAutofit/>
          </a:bodyPr>
          <a:lstStyle/>
          <a:p>
            <a:r>
              <a:rPr lang="en-US" dirty="0" smtClean="0">
                <a:solidFill>
                  <a:schemeClr val="bg1"/>
                </a:solidFill>
              </a:rPr>
              <a:t>Medicare Supplement</a:t>
            </a:r>
            <a:endParaRPr lang="en-US" dirty="0">
              <a:solidFill>
                <a:schemeClr val="bg1"/>
              </a:solidFill>
            </a:endParaRPr>
          </a:p>
        </p:txBody>
      </p:sp>
      <p:sp>
        <p:nvSpPr>
          <p:cNvPr id="7" name="Slide Number Placeholder 6"/>
          <p:cNvSpPr>
            <a:spLocks noGrp="1"/>
          </p:cNvSpPr>
          <p:nvPr>
            <p:ph type="sldNum" sz="quarter" idx="12"/>
          </p:nvPr>
        </p:nvSpPr>
        <p:spPr/>
        <p:txBody>
          <a:bodyPr/>
          <a:lstStyle/>
          <a:p>
            <a:fld id="{485C39CC-EE39-D443-B36F-C90C146C8057}" type="slidenum">
              <a:rPr lang="en-US" smtClean="0"/>
              <a:pPr/>
              <a:t>23</a:t>
            </a:fld>
            <a:endParaRPr lang="en-US" dirty="0"/>
          </a:p>
        </p:txBody>
      </p:sp>
    </p:spTree>
    <p:extLst>
      <p:ext uri="{BB962C8B-B14F-4D97-AF65-F5344CB8AC3E}">
        <p14:creationId xmlns:p14="http://schemas.microsoft.com/office/powerpoint/2010/main" val="172924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85C39CC-EE39-D443-B36F-C90C146C8057}" type="slidenum">
              <a:rPr lang="en-US" smtClean="0"/>
              <a:pPr/>
              <a:t>24</a:t>
            </a:fld>
            <a:endParaRPr lang="en-US" dirty="0"/>
          </a:p>
        </p:txBody>
      </p:sp>
      <p:sp>
        <p:nvSpPr>
          <p:cNvPr id="7" name="Title 4"/>
          <p:cNvSpPr>
            <a:spLocks noGrp="1"/>
          </p:cNvSpPr>
          <p:nvPr>
            <p:ph type="title"/>
          </p:nvPr>
        </p:nvSpPr>
        <p:spPr/>
        <p:txBody>
          <a:bodyPr/>
          <a:lstStyle/>
          <a:p>
            <a:r>
              <a:rPr lang="en-US" dirty="0" smtClean="0">
                <a:solidFill>
                  <a:schemeClr val="bg1"/>
                </a:solidFill>
              </a:rPr>
              <a:t>2017 Top MSUP States</a:t>
            </a:r>
            <a:endParaRPr lang="en-US" dirty="0">
              <a:solidFill>
                <a:schemeClr val="bg1"/>
              </a:solidFill>
            </a:endParaRPr>
          </a:p>
        </p:txBody>
      </p:sp>
      <p:graphicFrame>
        <p:nvGraphicFramePr>
          <p:cNvPr id="10" name="Chart 9"/>
          <p:cNvGraphicFramePr/>
          <p:nvPr>
            <p:extLst>
              <p:ext uri="{D42A27DB-BD31-4B8C-83A1-F6EECF244321}">
                <p14:modId xmlns:p14="http://schemas.microsoft.com/office/powerpoint/2010/main" val="3018448497"/>
              </p:ext>
            </p:extLst>
          </p:nvPr>
        </p:nvGraphicFramePr>
        <p:xfrm>
          <a:off x="4306783" y="1607616"/>
          <a:ext cx="4706587" cy="47306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794178473"/>
              </p:ext>
            </p:extLst>
          </p:nvPr>
        </p:nvGraphicFramePr>
        <p:xfrm>
          <a:off x="457200" y="1607619"/>
          <a:ext cx="3544784" cy="4353793"/>
        </p:xfrm>
        <a:graphic>
          <a:graphicData uri="http://schemas.openxmlformats.org/drawingml/2006/table">
            <a:tbl>
              <a:tblPr/>
              <a:tblGrid>
                <a:gridCol w="2525924">
                  <a:extLst>
                    <a:ext uri="{9D8B030D-6E8A-4147-A177-3AD203B41FA5}">
                      <a16:colId xmlns:a16="http://schemas.microsoft.com/office/drawing/2014/main" val="20000"/>
                    </a:ext>
                  </a:extLst>
                </a:gridCol>
                <a:gridCol w="1018860">
                  <a:extLst>
                    <a:ext uri="{9D8B030D-6E8A-4147-A177-3AD203B41FA5}">
                      <a16:colId xmlns:a16="http://schemas.microsoft.com/office/drawing/2014/main" val="20001"/>
                    </a:ext>
                  </a:extLst>
                </a:gridCol>
              </a:tblGrid>
              <a:tr h="268753">
                <a:tc>
                  <a:txBody>
                    <a:bodyPr/>
                    <a:lstStyle/>
                    <a:p>
                      <a:pPr algn="ctr" fontAlgn="b"/>
                      <a:r>
                        <a:rPr lang="en-US" sz="1100" b="1" i="0" u="none" strike="noStrike" dirty="0">
                          <a:effectLst/>
                          <a:latin typeface="Arial"/>
                        </a:rPr>
                        <a:t>MSUP Top State- CC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100" b="1" i="0" u="none" strike="noStrike">
                          <a:effectLst/>
                          <a:latin typeface="Arial"/>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255315">
                <a:tc>
                  <a:txBody>
                    <a:bodyPr/>
                    <a:lstStyle/>
                    <a:p>
                      <a:pPr algn="ctr" fontAlgn="b"/>
                      <a:r>
                        <a:rPr lang="en-US" sz="1200" b="0" i="0" u="none" strike="noStrike" dirty="0">
                          <a:effectLst/>
                          <a:latin typeface="Arial"/>
                        </a:rPr>
                        <a:t>New York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9.63%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55315">
                <a:tc>
                  <a:txBody>
                    <a:bodyPr/>
                    <a:lstStyle/>
                    <a:p>
                      <a:pPr algn="ctr" fontAlgn="b"/>
                      <a:r>
                        <a:rPr lang="en-US" sz="1200" b="0" i="0" u="none" strike="noStrike" dirty="0">
                          <a:effectLst/>
                          <a:latin typeface="Arial"/>
                        </a:rPr>
                        <a:t>California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8.39%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55315">
                <a:tc>
                  <a:txBody>
                    <a:bodyPr/>
                    <a:lstStyle/>
                    <a:p>
                      <a:pPr algn="ctr" fontAlgn="b"/>
                      <a:r>
                        <a:rPr lang="en-US" sz="1200" b="0" i="0" u="none" strike="noStrike">
                          <a:effectLst/>
                          <a:latin typeface="Arial"/>
                        </a:rPr>
                        <a:t>North Carolina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6.69%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55315">
                <a:tc>
                  <a:txBody>
                    <a:bodyPr/>
                    <a:lstStyle/>
                    <a:p>
                      <a:pPr algn="ctr" fontAlgn="b"/>
                      <a:r>
                        <a:rPr lang="en-US" sz="1200" b="0" i="0" u="none" strike="noStrike" dirty="0">
                          <a:effectLst/>
                          <a:latin typeface="Arial"/>
                        </a:rPr>
                        <a:t>Maryland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6.58%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5315">
                <a:tc>
                  <a:txBody>
                    <a:bodyPr/>
                    <a:lstStyle/>
                    <a:p>
                      <a:pPr algn="ctr" fontAlgn="b"/>
                      <a:r>
                        <a:rPr lang="en-US" sz="1200" b="0" i="0" u="none" strike="noStrike">
                          <a:effectLst/>
                          <a:latin typeface="Arial"/>
                        </a:rPr>
                        <a:t>Massachusetts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5315">
                <a:tc>
                  <a:txBody>
                    <a:bodyPr/>
                    <a:lstStyle/>
                    <a:p>
                      <a:pPr algn="ctr" fontAlgn="b"/>
                      <a:r>
                        <a:rPr lang="en-US" sz="1200" b="0" i="0" u="none" strike="noStrike">
                          <a:effectLst/>
                          <a:latin typeface="Arial"/>
                        </a:rPr>
                        <a:t>Florida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3.78%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5315">
                <a:tc>
                  <a:txBody>
                    <a:bodyPr/>
                    <a:lstStyle/>
                    <a:p>
                      <a:pPr algn="ctr" fontAlgn="b"/>
                      <a:r>
                        <a:rPr lang="en-US" sz="1200" b="0" i="0" u="none" strike="noStrike">
                          <a:effectLst/>
                          <a:latin typeface="Arial"/>
                        </a:rPr>
                        <a:t>Pennsylvania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3.63%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5315">
                <a:tc>
                  <a:txBody>
                    <a:bodyPr/>
                    <a:lstStyle/>
                    <a:p>
                      <a:pPr algn="ctr" fontAlgn="b"/>
                      <a:r>
                        <a:rPr lang="en-US" sz="1200" b="0" i="0" u="none" strike="noStrike">
                          <a:effectLst/>
                          <a:latin typeface="Arial"/>
                        </a:rPr>
                        <a:t>Georgia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3.18%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5315">
                <a:tc>
                  <a:txBody>
                    <a:bodyPr/>
                    <a:lstStyle/>
                    <a:p>
                      <a:pPr algn="ctr" fontAlgn="b"/>
                      <a:r>
                        <a:rPr lang="en-US" sz="1200" b="0" i="0" u="none" strike="noStrike">
                          <a:effectLst/>
                          <a:latin typeface="Arial"/>
                        </a:rPr>
                        <a:t>Arizona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2.93%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55315">
                <a:tc>
                  <a:txBody>
                    <a:bodyPr/>
                    <a:lstStyle/>
                    <a:p>
                      <a:pPr algn="ctr" fontAlgn="b"/>
                      <a:r>
                        <a:rPr lang="en-US" sz="1200" b="0" i="0" u="none" strike="noStrike">
                          <a:effectLst/>
                          <a:latin typeface="Arial"/>
                        </a:rPr>
                        <a:t>Illinois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2.80%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55315">
                <a:tc>
                  <a:txBody>
                    <a:bodyPr/>
                    <a:lstStyle/>
                    <a:p>
                      <a:pPr algn="ctr" fontAlgn="b"/>
                      <a:r>
                        <a:rPr lang="en-US" sz="1200" b="0" i="0" u="none" strike="noStrike">
                          <a:effectLst/>
                          <a:latin typeface="Arial"/>
                        </a:rPr>
                        <a:t>New Jersey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55315">
                <a:tc>
                  <a:txBody>
                    <a:bodyPr/>
                    <a:lstStyle/>
                    <a:p>
                      <a:pPr algn="ctr" fontAlgn="b"/>
                      <a:r>
                        <a:rPr lang="en-US" sz="1200" b="0" i="0" u="none" strike="noStrike">
                          <a:effectLst/>
                          <a:latin typeface="Arial"/>
                        </a:rPr>
                        <a:t>New Mexico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55315">
                <a:tc>
                  <a:txBody>
                    <a:bodyPr/>
                    <a:lstStyle/>
                    <a:p>
                      <a:pPr algn="ctr" fontAlgn="b"/>
                      <a:r>
                        <a:rPr lang="en-US" sz="1200" b="0" i="0" u="none" strike="noStrike">
                          <a:effectLst/>
                          <a:latin typeface="Arial"/>
                        </a:rPr>
                        <a:t>Missouri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2.44%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55315">
                <a:tc>
                  <a:txBody>
                    <a:bodyPr/>
                    <a:lstStyle/>
                    <a:p>
                      <a:pPr algn="ctr" fontAlgn="b"/>
                      <a:r>
                        <a:rPr lang="en-US" sz="1200" b="0" i="0" u="none" strike="noStrike">
                          <a:effectLst/>
                          <a:latin typeface="Arial"/>
                        </a:rPr>
                        <a:t>South Carolina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2.44%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55315">
                <a:tc>
                  <a:txBody>
                    <a:bodyPr/>
                    <a:lstStyle/>
                    <a:p>
                      <a:pPr algn="ctr" fontAlgn="b"/>
                      <a:r>
                        <a:rPr lang="en-US" sz="1200" b="0" i="0" u="none" strike="noStrike">
                          <a:effectLst/>
                          <a:latin typeface="Arial"/>
                        </a:rPr>
                        <a:t>Louisiana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2.35%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55315">
                <a:tc>
                  <a:txBody>
                    <a:bodyPr/>
                    <a:lstStyle/>
                    <a:p>
                      <a:pPr algn="ctr" fontAlgn="b"/>
                      <a:r>
                        <a:rPr lang="en-US" sz="1200" b="0" i="0" u="none" strike="noStrike" dirty="0">
                          <a:effectLst/>
                          <a:latin typeface="Arial"/>
                        </a:rPr>
                        <a:t>Wisconsin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effectLst/>
                          <a:latin typeface="Arial"/>
                        </a:rPr>
                        <a:t>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702006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4735" y="477147"/>
            <a:ext cx="7873999" cy="1003115"/>
          </a:xfrm>
        </p:spPr>
        <p:txBody>
          <a:bodyPr/>
          <a:lstStyle/>
          <a:p>
            <a:pPr algn="ctr"/>
            <a:r>
              <a:rPr lang="en-US" dirty="0" smtClean="0">
                <a:solidFill>
                  <a:schemeClr val="bg1"/>
                </a:solidFill>
              </a:rPr>
              <a:t>Selection Process for Targeted States</a:t>
            </a:r>
            <a:r>
              <a:rPr lang="en-US" dirty="0">
                <a:solidFill>
                  <a:schemeClr val="bg1"/>
                </a:solidFill>
              </a:rPr>
              <a:t/>
            </a:r>
            <a:br>
              <a:rPr lang="en-US" dirty="0">
                <a:solidFill>
                  <a:schemeClr val="bg1"/>
                </a:solidFill>
              </a:rPr>
            </a:br>
            <a:endParaRPr lang="en-US" dirty="0">
              <a:solidFill>
                <a:schemeClr val="bg1"/>
              </a:solidFill>
            </a:endParaRPr>
          </a:p>
        </p:txBody>
      </p:sp>
      <p:sp>
        <p:nvSpPr>
          <p:cNvPr id="4" name="Footer Placeholder 3"/>
          <p:cNvSpPr>
            <a:spLocks noGrp="1"/>
          </p:cNvSpPr>
          <p:nvPr>
            <p:ph type="ftr" sz="quarter" idx="11"/>
          </p:nvPr>
        </p:nvSpPr>
        <p:spPr/>
        <p:txBody>
          <a:bodyPr/>
          <a:lstStyle/>
          <a:p>
            <a:r>
              <a:rPr lang="en-US" sz="1200" dirty="0" smtClean="0"/>
              <a:t>Proprietary and Confidential</a:t>
            </a:r>
            <a:endParaRPr lang="en-US" sz="1200" dirty="0"/>
          </a:p>
        </p:txBody>
      </p:sp>
      <p:sp>
        <p:nvSpPr>
          <p:cNvPr id="3" name="Slide Number Placeholder 2"/>
          <p:cNvSpPr>
            <a:spLocks noGrp="1"/>
          </p:cNvSpPr>
          <p:nvPr>
            <p:ph type="sldNum" sz="quarter" idx="10"/>
          </p:nvPr>
        </p:nvSpPr>
        <p:spPr/>
        <p:txBody>
          <a:bodyPr/>
          <a:lstStyle/>
          <a:p>
            <a:fld id="{485C39CC-EE39-D443-B36F-C90C146C8057}" type="slidenum">
              <a:rPr lang="en-US" smtClean="0"/>
              <a:pPr/>
              <a:t>25</a:t>
            </a:fld>
            <a:endParaRPr lang="en-US" dirty="0"/>
          </a:p>
        </p:txBody>
      </p:sp>
      <p:sp>
        <p:nvSpPr>
          <p:cNvPr id="9" name="Content Placeholder 1"/>
          <p:cNvSpPr>
            <a:spLocks noGrp="1"/>
          </p:cNvSpPr>
          <p:nvPr>
            <p:ph idx="1"/>
          </p:nvPr>
        </p:nvSpPr>
        <p:spPr>
          <a:xfrm>
            <a:off x="685799" y="1666509"/>
            <a:ext cx="5596247" cy="4422775"/>
          </a:xfrm>
        </p:spPr>
        <p:txBody>
          <a:bodyPr>
            <a:noAutofit/>
          </a:bodyPr>
          <a:lstStyle/>
          <a:p>
            <a:pPr marL="0" indent="0">
              <a:buNone/>
            </a:pPr>
            <a:r>
              <a:rPr lang="en-US" sz="2000" b="1" dirty="0" smtClean="0"/>
              <a:t>Top Opportunity States Identified</a:t>
            </a:r>
            <a:endParaRPr lang="en-US" sz="2000" b="1" dirty="0"/>
          </a:p>
          <a:p>
            <a:pPr marL="0" lvl="0" indent="0">
              <a:buNone/>
            </a:pPr>
            <a:endParaRPr lang="en-US" sz="1600" dirty="0" smtClean="0"/>
          </a:p>
          <a:p>
            <a:pPr marL="0" lvl="0" indent="0">
              <a:buNone/>
            </a:pPr>
            <a:r>
              <a:rPr lang="en-US" sz="1800" dirty="0" smtClean="0"/>
              <a:t>Criteria used as follows:</a:t>
            </a:r>
          </a:p>
          <a:p>
            <a:pPr marL="0" lvl="0" indent="0">
              <a:buNone/>
            </a:pPr>
            <a:r>
              <a:rPr lang="en-US" sz="1800" dirty="0" smtClean="0"/>
              <a:t>1) </a:t>
            </a:r>
            <a:r>
              <a:rPr lang="en-US" sz="1800" b="1" dirty="0" smtClean="0"/>
              <a:t>How rates </a:t>
            </a:r>
            <a:r>
              <a:rPr lang="en-US" sz="1800" b="1" dirty="0"/>
              <a:t>compare to </a:t>
            </a:r>
            <a:r>
              <a:rPr lang="en-US" sz="1800" b="1" dirty="0" smtClean="0"/>
              <a:t>competitors. </a:t>
            </a:r>
          </a:p>
          <a:p>
            <a:pPr marL="0" lvl="0" indent="0">
              <a:buNone/>
            </a:pPr>
            <a:r>
              <a:rPr lang="en-US" sz="1800" dirty="0" smtClean="0"/>
              <a:t>2) </a:t>
            </a:r>
            <a:r>
              <a:rPr lang="en-US" sz="1800" b="1" dirty="0" smtClean="0"/>
              <a:t>Strength of our MA plans.</a:t>
            </a:r>
            <a:endParaRPr lang="en-US" sz="1800" dirty="0" smtClean="0"/>
          </a:p>
          <a:p>
            <a:pPr marL="0" lvl="0" indent="0">
              <a:buNone/>
            </a:pPr>
            <a:r>
              <a:rPr lang="en-US" sz="1800" dirty="0" smtClean="0"/>
              <a:t>3) </a:t>
            </a:r>
            <a:r>
              <a:rPr lang="en-US" sz="1800" b="1" dirty="0" smtClean="0"/>
              <a:t>Number </a:t>
            </a:r>
            <a:r>
              <a:rPr lang="en-US" sz="1800" b="1" dirty="0"/>
              <a:t>of Medicare </a:t>
            </a:r>
            <a:r>
              <a:rPr lang="en-US" sz="1800" b="1" dirty="0" smtClean="0"/>
              <a:t>eligibles.</a:t>
            </a:r>
            <a:endParaRPr lang="en-US" sz="1800" dirty="0"/>
          </a:p>
          <a:p>
            <a:pPr marL="0" lvl="0" indent="0">
              <a:buNone/>
            </a:pPr>
            <a:r>
              <a:rPr lang="en-US" sz="1800" dirty="0" smtClean="0"/>
              <a:t>4) </a:t>
            </a:r>
            <a:r>
              <a:rPr lang="en-US" sz="1800" b="1" dirty="0" smtClean="0"/>
              <a:t>Percent </a:t>
            </a:r>
            <a:r>
              <a:rPr lang="en-US" sz="1800" b="1" dirty="0"/>
              <a:t>of eligibles who are on a Med Supp </a:t>
            </a:r>
            <a:r>
              <a:rPr lang="en-US" sz="1800" b="1" dirty="0" smtClean="0"/>
              <a:t>plan.</a:t>
            </a:r>
            <a:endParaRPr lang="en-US" sz="1800" b="1" dirty="0"/>
          </a:p>
          <a:p>
            <a:pPr marL="0" lvl="0" indent="0">
              <a:buNone/>
            </a:pPr>
            <a:r>
              <a:rPr lang="en-US" sz="1800" dirty="0" smtClean="0"/>
              <a:t>5) </a:t>
            </a:r>
            <a:r>
              <a:rPr lang="en-US" sz="1800" b="1" dirty="0" smtClean="0"/>
              <a:t>2016 </a:t>
            </a:r>
            <a:r>
              <a:rPr lang="en-US" sz="1800" b="1" dirty="0"/>
              <a:t>Humana Med Supp </a:t>
            </a:r>
            <a:r>
              <a:rPr lang="en-US" sz="1800" b="1" dirty="0" smtClean="0"/>
              <a:t>membership. </a:t>
            </a:r>
          </a:p>
          <a:p>
            <a:pPr marL="0" lvl="0" indent="0">
              <a:buNone/>
            </a:pPr>
            <a:r>
              <a:rPr lang="en-US" sz="1800" dirty="0" smtClean="0"/>
              <a:t>6) </a:t>
            </a:r>
            <a:r>
              <a:rPr lang="en-US" sz="1800" b="1" dirty="0" smtClean="0"/>
              <a:t>YOY increase </a:t>
            </a:r>
            <a:r>
              <a:rPr lang="en-US" sz="1800" b="1" dirty="0"/>
              <a:t>or decrease </a:t>
            </a:r>
            <a:r>
              <a:rPr lang="en-US" sz="1800" b="1" dirty="0" smtClean="0"/>
              <a:t>in Humana MS Membership. </a:t>
            </a:r>
          </a:p>
          <a:p>
            <a:pPr marL="0" lvl="0" indent="0">
              <a:buNone/>
            </a:pPr>
            <a:r>
              <a:rPr lang="en-US" sz="1800" dirty="0"/>
              <a:t>7</a:t>
            </a:r>
            <a:r>
              <a:rPr lang="en-US" sz="1800" dirty="0" smtClean="0"/>
              <a:t>) </a:t>
            </a:r>
            <a:r>
              <a:rPr lang="en-US" sz="1800" b="1" dirty="0" smtClean="0"/>
              <a:t>Medical Expense Ratio (MER).</a:t>
            </a:r>
            <a:endParaRPr lang="en-US" sz="1400"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063" y="1670396"/>
            <a:ext cx="1509712" cy="436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902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 y="0"/>
            <a:ext cx="7739743" cy="6902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001000" y="76200"/>
            <a:ext cx="1354217" cy="6554157"/>
          </a:xfrm>
          <a:prstGeom prst="rect">
            <a:avLst/>
          </a:prstGeom>
          <a:noFill/>
        </p:spPr>
        <p:txBody>
          <a:bodyPr vert="vert" wrap="square" lIns="0" tIns="0" rIns="731520" bIns="0" rtlCol="0" anchor="b" anchorCtr="1">
            <a:spAutoFit/>
          </a:bodyPr>
          <a:lstStyle/>
          <a:p>
            <a:pPr algn="ctr"/>
            <a:r>
              <a:rPr lang="en-US" sz="4000" b="1" dirty="0" smtClean="0">
                <a:solidFill>
                  <a:srgbClr val="92D050"/>
                </a:solidFill>
              </a:rPr>
              <a:t>Supplemental Benefits &amp; Tools</a:t>
            </a:r>
            <a:endParaRPr lang="en-US" sz="4000" b="1" dirty="0">
              <a:solidFill>
                <a:srgbClr val="92D050"/>
              </a:solidFill>
            </a:endParaRPr>
          </a:p>
        </p:txBody>
      </p:sp>
    </p:spTree>
    <p:extLst>
      <p:ext uri="{BB962C8B-B14F-4D97-AF65-F5344CB8AC3E}">
        <p14:creationId xmlns:p14="http://schemas.microsoft.com/office/powerpoint/2010/main" val="234690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400799" y="3886200"/>
            <a:ext cx="2556985"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485C39CC-EE39-D443-B36F-C90C146C8057}" type="slidenum">
              <a:rPr lang="en-US" smtClean="0"/>
              <a:pPr/>
              <a:t>27</a:t>
            </a:fld>
            <a:endParaRPr lang="en-US" dirty="0"/>
          </a:p>
        </p:txBody>
      </p:sp>
      <p:sp>
        <p:nvSpPr>
          <p:cNvPr id="4" name="Title 3"/>
          <p:cNvSpPr>
            <a:spLocks noGrp="1"/>
          </p:cNvSpPr>
          <p:nvPr>
            <p:ph type="title"/>
          </p:nvPr>
        </p:nvSpPr>
        <p:spPr/>
        <p:txBody>
          <a:bodyPr>
            <a:noAutofit/>
          </a:bodyPr>
          <a:lstStyle/>
          <a:p>
            <a:r>
              <a:rPr lang="en-US" dirty="0" smtClean="0">
                <a:solidFill>
                  <a:schemeClr val="bg1"/>
                </a:solidFill>
              </a:rPr>
              <a:t>Well Dine</a:t>
            </a:r>
            <a:endParaRPr lang="en-US" dirty="0">
              <a:solidFill>
                <a:schemeClr val="bg1"/>
              </a:solidFill>
            </a:endParaRPr>
          </a:p>
        </p:txBody>
      </p:sp>
      <p:sp>
        <p:nvSpPr>
          <p:cNvPr id="6" name="TextBox 5"/>
          <p:cNvSpPr txBox="1"/>
          <p:nvPr/>
        </p:nvSpPr>
        <p:spPr>
          <a:xfrm>
            <a:off x="533400" y="1447800"/>
            <a:ext cx="8382000" cy="2277547"/>
          </a:xfrm>
          <a:prstGeom prst="rect">
            <a:avLst/>
          </a:prstGeom>
          <a:noFill/>
        </p:spPr>
        <p:txBody>
          <a:bodyPr wrap="square" rtlCol="0">
            <a:spAutoFit/>
          </a:bodyPr>
          <a:lstStyle/>
          <a:p>
            <a:r>
              <a:rPr lang="en-US" b="1" dirty="0">
                <a:solidFill>
                  <a:srgbClr val="CC0066"/>
                </a:solidFill>
              </a:rPr>
              <a:t>Humana offers 2 types of nutritious meal programs</a:t>
            </a:r>
          </a:p>
          <a:p>
            <a:r>
              <a:rPr lang="en-US" sz="1400" b="1" dirty="0"/>
              <a:t>1) </a:t>
            </a:r>
            <a:r>
              <a:rPr lang="en-US" sz="1400" dirty="0"/>
              <a:t>Meals are available to members recovering from an inpatient stay in a hospital.</a:t>
            </a:r>
          </a:p>
          <a:p>
            <a:r>
              <a:rPr lang="en-US" sz="1400" b="1" dirty="0"/>
              <a:t>2) </a:t>
            </a:r>
            <a:r>
              <a:rPr lang="en-US" sz="1400" dirty="0"/>
              <a:t>Meals are available for some Humana Medicare members enrolled in a qualified chronic-condition special needs plan</a:t>
            </a:r>
            <a:r>
              <a:rPr lang="en-US" sz="1100" dirty="0"/>
              <a:t>.</a:t>
            </a:r>
          </a:p>
          <a:p>
            <a:endParaRPr lang="en-US" sz="1200" dirty="0" smtClean="0"/>
          </a:p>
          <a:p>
            <a:r>
              <a:rPr lang="en-US" sz="1200" dirty="0" smtClean="0"/>
              <a:t>Patients </a:t>
            </a:r>
            <a:r>
              <a:rPr lang="en-US" sz="1200" b="1" dirty="0"/>
              <a:t>discharged from a hospital may </a:t>
            </a:r>
            <a:r>
              <a:rPr lang="en-US" sz="1200" dirty="0"/>
              <a:t>receive 10 frozen, packaged meals. Patients who are eligible for the </a:t>
            </a:r>
            <a:r>
              <a:rPr lang="en-US" sz="1200" b="1" dirty="0"/>
              <a:t>chronic condition </a:t>
            </a:r>
            <a:r>
              <a:rPr lang="en-US" sz="1200" b="1" dirty="0" smtClean="0"/>
              <a:t>meals program </a:t>
            </a:r>
            <a:r>
              <a:rPr lang="en-US" sz="1200" dirty="0"/>
              <a:t>receive 20 frozen, packaged meal.</a:t>
            </a:r>
          </a:p>
          <a:p>
            <a:r>
              <a:rPr lang="en-US" sz="1200" dirty="0"/>
              <a:t>This program is available to members of most Humana Medicare Advantage group and individual plans. Please refer to the Summary </a:t>
            </a:r>
            <a:r>
              <a:rPr lang="en-US" sz="1200" dirty="0" smtClean="0"/>
              <a:t>of Benefits </a:t>
            </a:r>
            <a:r>
              <a:rPr lang="en-US" sz="1200" dirty="0"/>
              <a:t>or Certificate of coverage for more information.</a:t>
            </a:r>
          </a:p>
          <a:p>
            <a:endParaRPr lang="en-US" sz="1100" b="1" dirty="0" smtClean="0"/>
          </a:p>
          <a:p>
            <a:endParaRPr lang="en-US" sz="1100" b="1" dirty="0"/>
          </a:p>
        </p:txBody>
      </p:sp>
      <p:sp>
        <p:nvSpPr>
          <p:cNvPr id="3" name="TextBox 2"/>
          <p:cNvSpPr txBox="1"/>
          <p:nvPr/>
        </p:nvSpPr>
        <p:spPr>
          <a:xfrm>
            <a:off x="685800" y="3445731"/>
            <a:ext cx="5715000" cy="3231654"/>
          </a:xfrm>
          <a:prstGeom prst="rect">
            <a:avLst/>
          </a:prstGeom>
          <a:noFill/>
        </p:spPr>
        <p:txBody>
          <a:bodyPr wrap="square" rtlCol="0">
            <a:spAutoFit/>
          </a:bodyPr>
          <a:lstStyle/>
          <a:p>
            <a:r>
              <a:rPr lang="en-US" sz="1600" b="1" dirty="0">
                <a:solidFill>
                  <a:srgbClr val="CC0066"/>
                </a:solidFill>
              </a:rPr>
              <a:t>What is it?</a:t>
            </a:r>
          </a:p>
          <a:p>
            <a:pPr marL="171450" indent="-171450">
              <a:buFont typeface="Arial" panose="020B0604020202020204" pitchFamily="34" charset="0"/>
              <a:buChar char="•"/>
            </a:pPr>
            <a:r>
              <a:rPr lang="en-US" sz="1400" dirty="0"/>
              <a:t>Meals are provided to eligible members as part of their benefit plan and at no additional cost! Members may call </a:t>
            </a:r>
            <a:r>
              <a:rPr lang="en-US" sz="1400" dirty="0" smtClean="0"/>
              <a:t>1-866-966-3257, Monday- </a:t>
            </a:r>
            <a:r>
              <a:rPr lang="en-US" sz="1400" dirty="0"/>
              <a:t>Friday, 8:00am -9:00 p.m. (ET) to see if they are eligible for Well Dine under their plan benefits and to request participation </a:t>
            </a:r>
            <a:r>
              <a:rPr lang="en-US" sz="1400" dirty="0" smtClean="0"/>
              <a:t>in the </a:t>
            </a:r>
            <a:r>
              <a:rPr lang="en-US" sz="1400" dirty="0"/>
              <a:t>program.</a:t>
            </a:r>
          </a:p>
          <a:p>
            <a:pPr marL="171450" indent="-171450">
              <a:buFont typeface="Arial" panose="020B0604020202020204" pitchFamily="34" charset="0"/>
              <a:buChar char="•"/>
            </a:pPr>
            <a:r>
              <a:rPr lang="en-US" sz="1400" dirty="0"/>
              <a:t>Meal delivery is arranged by Independent Living Systems (ILS). When a qualifying member requests meals for either the discharge </a:t>
            </a:r>
            <a:r>
              <a:rPr lang="en-US" sz="1400" dirty="0" smtClean="0"/>
              <a:t>or chronic </a:t>
            </a:r>
            <a:r>
              <a:rPr lang="en-US" sz="1400" dirty="0"/>
              <a:t>meal program, Humana and ILS send a fax to the patient’s primary care provider or treating physician. Practitioners have a </a:t>
            </a:r>
            <a:r>
              <a:rPr lang="en-US" sz="1400" dirty="0" smtClean="0"/>
              <a:t>24-hour </a:t>
            </a:r>
            <a:r>
              <a:rPr lang="en-US" sz="1400" dirty="0"/>
              <a:t>window in which to change or cancel the meal request due to medical concerns. After that, ILS initiates meal delivery Meals </a:t>
            </a:r>
            <a:r>
              <a:rPr lang="en-US" sz="1400" dirty="0" smtClean="0"/>
              <a:t>are provided </a:t>
            </a:r>
            <a:r>
              <a:rPr lang="en-US" sz="1400" dirty="0"/>
              <a:t>to eligible members as part of their benefit plan and at no additional cost.</a:t>
            </a:r>
          </a:p>
          <a:p>
            <a:endParaRPr lang="en-US" sz="1600" b="1" dirty="0"/>
          </a:p>
          <a:p>
            <a:endParaRPr lang="en-US" dirty="0"/>
          </a:p>
        </p:txBody>
      </p:sp>
    </p:spTree>
    <p:extLst>
      <p:ext uri="{BB962C8B-B14F-4D97-AF65-F5344CB8AC3E}">
        <p14:creationId xmlns:p14="http://schemas.microsoft.com/office/powerpoint/2010/main" val="10848710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85C39CC-EE39-D443-B36F-C90C146C8057}" type="slidenum">
              <a:rPr lang="en-US" smtClean="0"/>
              <a:pPr/>
              <a:t>28</a:t>
            </a:fld>
            <a:endParaRPr lang="en-US" dirty="0"/>
          </a:p>
        </p:txBody>
      </p:sp>
      <p:sp>
        <p:nvSpPr>
          <p:cNvPr id="4" name="Title 3"/>
          <p:cNvSpPr>
            <a:spLocks noGrp="1"/>
          </p:cNvSpPr>
          <p:nvPr>
            <p:ph type="title"/>
          </p:nvPr>
        </p:nvSpPr>
        <p:spPr/>
        <p:txBody>
          <a:bodyPr>
            <a:noAutofit/>
          </a:bodyPr>
          <a:lstStyle/>
          <a:p>
            <a:r>
              <a:rPr lang="en-US" dirty="0" smtClean="0">
                <a:solidFill>
                  <a:schemeClr val="bg1"/>
                </a:solidFill>
              </a:rPr>
              <a:t>Health Coach</a:t>
            </a:r>
            <a:endParaRPr lang="en-US" dirty="0">
              <a:solidFill>
                <a:schemeClr val="bg1"/>
              </a:solidFill>
            </a:endParaRPr>
          </a:p>
        </p:txBody>
      </p:sp>
      <p:sp>
        <p:nvSpPr>
          <p:cNvPr id="6" name="TextBox 5"/>
          <p:cNvSpPr txBox="1"/>
          <p:nvPr/>
        </p:nvSpPr>
        <p:spPr>
          <a:xfrm>
            <a:off x="609600" y="1524000"/>
            <a:ext cx="8153400" cy="4493538"/>
          </a:xfrm>
          <a:prstGeom prst="rect">
            <a:avLst/>
          </a:prstGeom>
          <a:noFill/>
        </p:spPr>
        <p:txBody>
          <a:bodyPr wrap="square" rtlCol="0">
            <a:spAutoFit/>
          </a:bodyPr>
          <a:lstStyle/>
          <a:p>
            <a:r>
              <a:rPr lang="en-US" b="1" dirty="0">
                <a:solidFill>
                  <a:srgbClr val="CC0066"/>
                </a:solidFill>
              </a:rPr>
              <a:t>What is it?</a:t>
            </a:r>
          </a:p>
          <a:p>
            <a:r>
              <a:rPr lang="en-US" sz="1600" dirty="0" smtClean="0"/>
              <a:t>Many </a:t>
            </a:r>
            <a:r>
              <a:rPr lang="en-US" sz="1600" dirty="0"/>
              <a:t>plans may include a wellness program for members called Health Coaching. </a:t>
            </a:r>
            <a:r>
              <a:rPr lang="en-US" sz="1600" dirty="0" smtClean="0"/>
              <a:t>With this </a:t>
            </a:r>
            <a:r>
              <a:rPr lang="en-US" sz="1600" dirty="0"/>
              <a:t>personalized service, the member can connect with a certified health coach.</a:t>
            </a:r>
          </a:p>
          <a:p>
            <a:endParaRPr lang="en-US" b="1" dirty="0" smtClean="0">
              <a:solidFill>
                <a:srgbClr val="92D050"/>
              </a:solidFill>
            </a:endParaRPr>
          </a:p>
          <a:p>
            <a:r>
              <a:rPr lang="en-US" b="1" dirty="0" smtClean="0">
                <a:solidFill>
                  <a:srgbClr val="92D050"/>
                </a:solidFill>
              </a:rPr>
              <a:t>The </a:t>
            </a:r>
            <a:r>
              <a:rPr lang="en-US" b="1" dirty="0">
                <a:solidFill>
                  <a:srgbClr val="92D050"/>
                </a:solidFill>
              </a:rPr>
              <a:t>health coach will:</a:t>
            </a:r>
          </a:p>
          <a:p>
            <a:r>
              <a:rPr lang="en-US" b="1" dirty="0" smtClean="0"/>
              <a:t>Coach </a:t>
            </a:r>
            <a:r>
              <a:rPr lang="en-US" b="1" dirty="0"/>
              <a:t>and provide resources around a broad range of Health topics including:</a:t>
            </a:r>
          </a:p>
          <a:p>
            <a:pPr marL="742950" lvl="1" indent="-285750">
              <a:buFont typeface="Arial" panose="020B0604020202020204" pitchFamily="34" charset="0"/>
              <a:buChar char="•"/>
            </a:pPr>
            <a:r>
              <a:rPr lang="en-US" sz="1600" i="1" dirty="0"/>
              <a:t>Weight Management</a:t>
            </a:r>
          </a:p>
          <a:p>
            <a:pPr marL="742950" lvl="1" indent="-285750">
              <a:buFont typeface="Arial" panose="020B0604020202020204" pitchFamily="34" charset="0"/>
              <a:buChar char="•"/>
            </a:pPr>
            <a:r>
              <a:rPr lang="en-US" sz="1600" i="1" dirty="0"/>
              <a:t>Tobacco Cessation</a:t>
            </a:r>
          </a:p>
          <a:p>
            <a:pPr marL="742950" lvl="1" indent="-285750">
              <a:buFont typeface="Arial" panose="020B0604020202020204" pitchFamily="34" charset="0"/>
              <a:buChar char="•"/>
            </a:pPr>
            <a:r>
              <a:rPr lang="en-US" sz="1600" i="1" dirty="0"/>
              <a:t>Stress Management</a:t>
            </a:r>
          </a:p>
          <a:p>
            <a:pPr marL="742950" lvl="1" indent="-285750">
              <a:buFont typeface="Arial" panose="020B0604020202020204" pitchFamily="34" charset="0"/>
              <a:buChar char="•"/>
            </a:pPr>
            <a:r>
              <a:rPr lang="en-US" sz="1600" i="1" dirty="0"/>
              <a:t>Healthy Eating</a:t>
            </a:r>
          </a:p>
          <a:p>
            <a:endParaRPr lang="en-US" sz="1600" dirty="0" smtClean="0"/>
          </a:p>
          <a:p>
            <a:r>
              <a:rPr lang="en-US" sz="1600" dirty="0" smtClean="0"/>
              <a:t>The </a:t>
            </a:r>
            <a:r>
              <a:rPr lang="en-US" sz="1600" dirty="0"/>
              <a:t>health coach can communicate with the member telephonically and </a:t>
            </a:r>
            <a:r>
              <a:rPr lang="en-US" sz="1600" dirty="0" smtClean="0"/>
              <a:t>online. </a:t>
            </a:r>
          </a:p>
          <a:p>
            <a:endParaRPr lang="en-US" sz="1600" b="1" dirty="0" smtClean="0">
              <a:solidFill>
                <a:srgbClr val="CC0066"/>
              </a:solidFill>
            </a:endParaRPr>
          </a:p>
          <a:p>
            <a:r>
              <a:rPr lang="en-US" sz="1600" b="1" dirty="0" smtClean="0">
                <a:solidFill>
                  <a:srgbClr val="CC0066"/>
                </a:solidFill>
              </a:rPr>
              <a:t>Why </a:t>
            </a:r>
            <a:r>
              <a:rPr lang="en-US" sz="1600" b="1" dirty="0">
                <a:solidFill>
                  <a:srgbClr val="CC0066"/>
                </a:solidFill>
              </a:rPr>
              <a:t>You Should Talk About It</a:t>
            </a:r>
          </a:p>
          <a:p>
            <a:r>
              <a:rPr lang="en-US" sz="1600" dirty="0" smtClean="0"/>
              <a:t>This </a:t>
            </a:r>
            <a:r>
              <a:rPr lang="en-US" sz="1600" dirty="0"/>
              <a:t>is an option available to some members and it can make a difference in their lives</a:t>
            </a:r>
            <a:r>
              <a:rPr lang="en-US" dirty="0" smtClean="0"/>
              <a:t>.</a:t>
            </a:r>
          </a:p>
          <a:p>
            <a:endParaRPr lang="en-US" dirty="0" smtClean="0"/>
          </a:p>
          <a:p>
            <a:r>
              <a:rPr lang="en-US" dirty="0" smtClean="0"/>
              <a:t>Check </a:t>
            </a:r>
            <a:r>
              <a:rPr lang="en-US" dirty="0"/>
              <a:t>out this video to learn more: </a:t>
            </a:r>
            <a:r>
              <a:rPr lang="en-US" dirty="0" smtClean="0">
                <a:hlinkClick r:id="rId2"/>
              </a:rPr>
              <a:t>Health Coach </a:t>
            </a:r>
            <a:endParaRPr lang="en-US" dirty="0"/>
          </a:p>
        </p:txBody>
      </p:sp>
    </p:spTree>
    <p:extLst>
      <p:ext uri="{BB962C8B-B14F-4D97-AF65-F5344CB8AC3E}">
        <p14:creationId xmlns:p14="http://schemas.microsoft.com/office/powerpoint/2010/main" val="2564021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85C39CC-EE39-D443-B36F-C90C146C8057}" type="slidenum">
              <a:rPr lang="en-US" smtClean="0"/>
              <a:pPr/>
              <a:t>29</a:t>
            </a:fld>
            <a:endParaRPr lang="en-US" dirty="0"/>
          </a:p>
        </p:txBody>
      </p:sp>
      <p:sp>
        <p:nvSpPr>
          <p:cNvPr id="4" name="Title 3"/>
          <p:cNvSpPr>
            <a:spLocks noGrp="1"/>
          </p:cNvSpPr>
          <p:nvPr>
            <p:ph type="title"/>
          </p:nvPr>
        </p:nvSpPr>
        <p:spPr/>
        <p:txBody>
          <a:bodyPr/>
          <a:lstStyle/>
          <a:p>
            <a:r>
              <a:rPr lang="en-US" dirty="0" smtClean="0">
                <a:solidFill>
                  <a:schemeClr val="bg1"/>
                </a:solidFill>
              </a:rPr>
              <a:t>Health Coach</a:t>
            </a:r>
            <a:endParaRPr lang="en-US" dirty="0">
              <a:solidFill>
                <a:schemeClr val="bg1"/>
              </a:solidFill>
            </a:endParaRPr>
          </a:p>
        </p:txBody>
      </p:sp>
      <p:pic>
        <p:nvPicPr>
          <p:cNvPr id="6" name="vBWSqerIoew"/>
          <p:cNvPicPr>
            <a:picLocks noRot="1" noChangeAspect="1"/>
          </p:cNvPicPr>
          <p:nvPr>
            <a:videoFile r:link="rId1"/>
          </p:nvPr>
        </p:nvPicPr>
        <p:blipFill>
          <a:blip r:embed="rId3"/>
          <a:stretch>
            <a:fillRect/>
          </a:stretch>
        </p:blipFill>
        <p:spPr>
          <a:xfrm>
            <a:off x="457200" y="1676400"/>
            <a:ext cx="8305800"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90829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solidFill>
                  <a:schemeClr val="bg1"/>
                </a:solidFill>
                <a:ea typeface="ＭＳ Ｐゴシック"/>
                <a:cs typeface="ＭＳ Ｐゴシック"/>
              </a:rPr>
              <a:t>Agenda</a:t>
            </a:r>
          </a:p>
        </p:txBody>
      </p:sp>
      <p:sp>
        <p:nvSpPr>
          <p:cNvPr id="4099" name="Content Placeholder 2"/>
          <p:cNvSpPr>
            <a:spLocks noGrp="1"/>
          </p:cNvSpPr>
          <p:nvPr>
            <p:ph idx="1"/>
          </p:nvPr>
        </p:nvSpPr>
        <p:spPr>
          <a:xfrm>
            <a:off x="729325" y="1676400"/>
            <a:ext cx="7795572" cy="4191000"/>
          </a:xfrm>
        </p:spPr>
        <p:txBody>
          <a:bodyPr>
            <a:normAutofit/>
          </a:bodyPr>
          <a:lstStyle/>
          <a:p>
            <a:pPr marL="457200" indent="-457200">
              <a:buClr>
                <a:srgbClr val="AA0B5F"/>
              </a:buClr>
              <a:buFont typeface="+mj-lt"/>
              <a:buAutoNum type="arabicPeriod"/>
            </a:pPr>
            <a:r>
              <a:rPr lang="en-US" sz="2800" b="1" dirty="0" smtClean="0">
                <a:solidFill>
                  <a:schemeClr val="accent1">
                    <a:lumMod val="75000"/>
                  </a:schemeClr>
                </a:solidFill>
                <a:ea typeface="ＭＳ Ｐゴシック"/>
                <a:cs typeface="ＭＳ Ｐゴシック"/>
              </a:rPr>
              <a:t>Humana Difference</a:t>
            </a:r>
          </a:p>
          <a:p>
            <a:pPr marL="457200" indent="-457200">
              <a:buClr>
                <a:srgbClr val="AA0B5F"/>
              </a:buClr>
              <a:buFont typeface="+mj-lt"/>
              <a:buAutoNum type="arabicPeriod"/>
            </a:pPr>
            <a:r>
              <a:rPr lang="en-US" sz="2800" b="1" dirty="0" smtClean="0">
                <a:solidFill>
                  <a:schemeClr val="accent1">
                    <a:lumMod val="75000"/>
                  </a:schemeClr>
                </a:solidFill>
                <a:ea typeface="ＭＳ Ｐゴシック"/>
                <a:cs typeface="ＭＳ Ｐゴシック"/>
              </a:rPr>
              <a:t>Product Overview</a:t>
            </a:r>
          </a:p>
          <a:p>
            <a:pPr marL="457200" indent="-457200">
              <a:buClr>
                <a:srgbClr val="AA0B5F"/>
              </a:buClr>
              <a:buFont typeface="+mj-lt"/>
              <a:buAutoNum type="arabicPeriod"/>
            </a:pPr>
            <a:r>
              <a:rPr lang="en-US" sz="2800" b="1" dirty="0" smtClean="0">
                <a:solidFill>
                  <a:schemeClr val="accent1">
                    <a:lumMod val="75000"/>
                  </a:schemeClr>
                </a:solidFill>
                <a:ea typeface="ＭＳ Ｐゴシック"/>
                <a:cs typeface="ＭＳ Ｐゴシック"/>
              </a:rPr>
              <a:t>Supplemental Benefits &amp; Tools</a:t>
            </a:r>
          </a:p>
          <a:p>
            <a:pPr marL="457200" indent="-457200">
              <a:buClr>
                <a:srgbClr val="AA0B5F"/>
              </a:buClr>
              <a:buFont typeface="+mj-lt"/>
              <a:buAutoNum type="arabicPeriod"/>
            </a:pPr>
            <a:r>
              <a:rPr lang="en-US" sz="2800" b="1" dirty="0">
                <a:solidFill>
                  <a:schemeClr val="accent1">
                    <a:lumMod val="75000"/>
                  </a:schemeClr>
                </a:solidFill>
                <a:ea typeface="ＭＳ Ｐゴシック"/>
                <a:cs typeface="ＭＳ Ｐゴシック"/>
              </a:rPr>
              <a:t>Clinical </a:t>
            </a:r>
            <a:r>
              <a:rPr lang="en-US" sz="2800" b="1" dirty="0" smtClean="0">
                <a:solidFill>
                  <a:schemeClr val="accent1">
                    <a:lumMod val="75000"/>
                  </a:schemeClr>
                </a:solidFill>
                <a:ea typeface="ＭＳ Ｐゴシック"/>
                <a:cs typeface="ＭＳ Ｐゴシック"/>
              </a:rPr>
              <a:t>Strategy</a:t>
            </a:r>
          </a:p>
          <a:p>
            <a:pPr marL="457200" indent="-457200">
              <a:buClr>
                <a:srgbClr val="AA0B5F"/>
              </a:buClr>
              <a:buFont typeface="+mj-lt"/>
              <a:buAutoNum type="arabicPeriod"/>
            </a:pPr>
            <a:r>
              <a:rPr lang="en-US" sz="2800" b="1" dirty="0" smtClean="0">
                <a:solidFill>
                  <a:schemeClr val="accent1">
                    <a:lumMod val="75000"/>
                  </a:schemeClr>
                </a:solidFill>
                <a:ea typeface="ＭＳ Ｐゴシック"/>
                <a:cs typeface="ＭＳ Ｐゴシック"/>
              </a:rPr>
              <a:t>Providers</a:t>
            </a:r>
          </a:p>
          <a:p>
            <a:pPr marL="457200" indent="-457200">
              <a:buClr>
                <a:srgbClr val="AA0B5F"/>
              </a:buClr>
              <a:buFont typeface="+mj-lt"/>
              <a:buAutoNum type="arabicPeriod"/>
            </a:pPr>
            <a:r>
              <a:rPr lang="en-US" sz="2800" b="1" dirty="0" smtClean="0">
                <a:solidFill>
                  <a:schemeClr val="accent1">
                    <a:lumMod val="75000"/>
                  </a:schemeClr>
                </a:solidFill>
                <a:ea typeface="ＭＳ Ｐゴシック"/>
                <a:cs typeface="ＭＳ Ｐゴシック"/>
              </a:rPr>
              <a:t>Compliance Updates</a:t>
            </a:r>
          </a:p>
          <a:p>
            <a:pPr marL="457200" indent="-457200">
              <a:buClr>
                <a:srgbClr val="AA0B5F"/>
              </a:buClr>
              <a:buFont typeface="+mj-lt"/>
              <a:buAutoNum type="arabicPeriod"/>
            </a:pPr>
            <a:r>
              <a:rPr lang="en-US" sz="2800" b="1" dirty="0" smtClean="0">
                <a:solidFill>
                  <a:schemeClr val="accent1">
                    <a:lumMod val="75000"/>
                  </a:schemeClr>
                </a:solidFill>
                <a:ea typeface="ＭＳ Ｐゴシック"/>
                <a:cs typeface="ＭＳ Ｐゴシック"/>
              </a:rPr>
              <a:t>Q &amp; A</a:t>
            </a:r>
          </a:p>
          <a:p>
            <a:endParaRPr lang="en-US" dirty="0" smtClean="0">
              <a:ea typeface="ＭＳ Ｐゴシック"/>
              <a:cs typeface="ＭＳ Ｐゴシック"/>
            </a:endParaRPr>
          </a:p>
        </p:txBody>
      </p:sp>
      <p:sp>
        <p:nvSpPr>
          <p:cNvPr id="2" name="Rectangle 1"/>
          <p:cNvSpPr/>
          <p:nvPr/>
        </p:nvSpPr>
        <p:spPr>
          <a:xfrm>
            <a:off x="8268095" y="6261854"/>
            <a:ext cx="256802" cy="261610"/>
          </a:xfrm>
          <a:prstGeom prst="rect">
            <a:avLst/>
          </a:prstGeom>
        </p:spPr>
        <p:txBody>
          <a:bodyPr wrap="none">
            <a:spAutoFit/>
          </a:bodyPr>
          <a:lstStyle/>
          <a:p>
            <a:pPr defTabSz="457200"/>
            <a:fld id="{485C39CC-EE39-D443-B36F-C90C146C8057}" type="slidenum">
              <a:rPr lang="en-US" sz="1100">
                <a:solidFill>
                  <a:prstClr val="black"/>
                </a:solidFill>
              </a:rPr>
              <a:pPr defTabSz="457200"/>
              <a:t>3</a:t>
            </a:fld>
            <a:endParaRPr lang="en-US" sz="1100" dirty="0">
              <a:solidFill>
                <a:prstClr val="black"/>
              </a:solidFill>
            </a:endParaRPr>
          </a:p>
        </p:txBody>
      </p:sp>
    </p:spTree>
    <p:extLst>
      <p:ext uri="{BB962C8B-B14F-4D97-AF65-F5344CB8AC3E}">
        <p14:creationId xmlns:p14="http://schemas.microsoft.com/office/powerpoint/2010/main" val="5982481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85C39CC-EE39-D443-B36F-C90C146C8057}" type="slidenum">
              <a:rPr lang="en-US" smtClean="0"/>
              <a:pPr/>
              <a:t>30</a:t>
            </a:fld>
            <a:endParaRPr lang="en-US" dirty="0"/>
          </a:p>
        </p:txBody>
      </p:sp>
      <p:sp>
        <p:nvSpPr>
          <p:cNvPr id="4" name="Title 3"/>
          <p:cNvSpPr>
            <a:spLocks noGrp="1"/>
          </p:cNvSpPr>
          <p:nvPr>
            <p:ph type="title"/>
          </p:nvPr>
        </p:nvSpPr>
        <p:spPr/>
        <p:txBody>
          <a:bodyPr>
            <a:noAutofit/>
          </a:bodyPr>
          <a:lstStyle/>
          <a:p>
            <a:r>
              <a:rPr lang="en-US" dirty="0" smtClean="0">
                <a:solidFill>
                  <a:schemeClr val="bg1"/>
                </a:solidFill>
              </a:rPr>
              <a:t>Silver Sneakers</a:t>
            </a:r>
            <a:endParaRPr lang="en-US" dirty="0">
              <a:solidFill>
                <a:schemeClr val="bg1"/>
              </a:solidFill>
            </a:endParaRPr>
          </a:p>
        </p:txBody>
      </p:sp>
      <p:sp>
        <p:nvSpPr>
          <p:cNvPr id="6" name="TextBox 5"/>
          <p:cNvSpPr txBox="1"/>
          <p:nvPr/>
        </p:nvSpPr>
        <p:spPr>
          <a:xfrm>
            <a:off x="761999" y="1524000"/>
            <a:ext cx="8196943" cy="3570208"/>
          </a:xfrm>
          <a:prstGeom prst="rect">
            <a:avLst/>
          </a:prstGeom>
          <a:noFill/>
        </p:spPr>
        <p:txBody>
          <a:bodyPr wrap="square" rtlCol="0">
            <a:spAutoFit/>
          </a:bodyPr>
          <a:lstStyle/>
          <a:p>
            <a:r>
              <a:rPr lang="en-US" b="1" dirty="0">
                <a:solidFill>
                  <a:srgbClr val="CC0066"/>
                </a:solidFill>
              </a:rPr>
              <a:t>What is it?</a:t>
            </a:r>
          </a:p>
          <a:p>
            <a:r>
              <a:rPr lang="en-US" sz="1400" dirty="0" smtClean="0"/>
              <a:t>Silver </a:t>
            </a:r>
            <a:r>
              <a:rPr lang="en-US" sz="1400" dirty="0"/>
              <a:t>Sneakers </a:t>
            </a:r>
            <a:r>
              <a:rPr lang="en-US" sz="1400" dirty="0" smtClean="0"/>
              <a:t>provide a </a:t>
            </a:r>
            <a:r>
              <a:rPr lang="en-US" sz="1400" dirty="0"/>
              <a:t>basic health club membership, at no cost, to members on many MA/MAPD and Medicare Supplement </a:t>
            </a:r>
            <a:r>
              <a:rPr lang="en-US" sz="1400" dirty="0" smtClean="0"/>
              <a:t>plans at </a:t>
            </a:r>
            <a:r>
              <a:rPr lang="en-US" sz="1400" dirty="0"/>
              <a:t>participating </a:t>
            </a:r>
            <a:r>
              <a:rPr lang="en-US" sz="1400" dirty="0" smtClean="0"/>
              <a:t>Silver Sneakers </a:t>
            </a:r>
            <a:r>
              <a:rPr lang="en-US" sz="1400" dirty="0"/>
              <a:t>facilities. Home workout instruction is provided to members who live more than 15 miles </a:t>
            </a:r>
            <a:r>
              <a:rPr lang="en-US" sz="1400" dirty="0" smtClean="0"/>
              <a:t>from participating </a:t>
            </a:r>
            <a:r>
              <a:rPr lang="en-US" sz="1400" dirty="0"/>
              <a:t>facilities.</a:t>
            </a:r>
          </a:p>
          <a:p>
            <a:endParaRPr lang="en-US" sz="1400" dirty="0" smtClean="0"/>
          </a:p>
          <a:p>
            <a:r>
              <a:rPr lang="en-US" sz="1400" dirty="0" smtClean="0"/>
              <a:t>Silver </a:t>
            </a:r>
            <a:r>
              <a:rPr lang="en-US" sz="1400" dirty="0"/>
              <a:t>Sneakers provides a basic health club membership to members at participating </a:t>
            </a:r>
            <a:r>
              <a:rPr lang="en-US" sz="1400" dirty="0" smtClean="0"/>
              <a:t>Silver Sneakers </a:t>
            </a:r>
            <a:r>
              <a:rPr lang="en-US" sz="1400" dirty="0"/>
              <a:t>facilities.</a:t>
            </a:r>
          </a:p>
          <a:p>
            <a:r>
              <a:rPr lang="en-US" sz="1400" dirty="0"/>
              <a:t>Members can take their </a:t>
            </a:r>
            <a:r>
              <a:rPr lang="en-US" sz="1400" dirty="0" smtClean="0"/>
              <a:t>Silver Sneakers </a:t>
            </a:r>
            <a:r>
              <a:rPr lang="en-US" sz="1400" dirty="0"/>
              <a:t>membership card to a participating location and the staff will walk them through </a:t>
            </a:r>
            <a:r>
              <a:rPr lang="en-US" sz="1400" dirty="0" smtClean="0"/>
              <a:t>the enrollment </a:t>
            </a:r>
            <a:r>
              <a:rPr lang="en-US" sz="1400" dirty="0"/>
              <a:t>process.</a:t>
            </a:r>
          </a:p>
          <a:p>
            <a:endParaRPr lang="en-US" sz="1400" b="1" dirty="0"/>
          </a:p>
          <a:p>
            <a:r>
              <a:rPr lang="en-US" b="1" dirty="0" smtClean="0">
                <a:solidFill>
                  <a:srgbClr val="CC0066"/>
                </a:solidFill>
              </a:rPr>
              <a:t>Why </a:t>
            </a:r>
            <a:r>
              <a:rPr lang="en-US" b="1" dirty="0">
                <a:solidFill>
                  <a:srgbClr val="CC0066"/>
                </a:solidFill>
              </a:rPr>
              <a:t>You Should Talk About </a:t>
            </a:r>
            <a:r>
              <a:rPr lang="en-US" b="1" dirty="0" smtClean="0">
                <a:solidFill>
                  <a:srgbClr val="CC0066"/>
                </a:solidFill>
              </a:rPr>
              <a:t>It</a:t>
            </a:r>
          </a:p>
          <a:p>
            <a:endParaRPr lang="en-US" sz="1400" dirty="0" smtClean="0"/>
          </a:p>
          <a:p>
            <a:r>
              <a:rPr lang="en-US" sz="1400" dirty="0" smtClean="0"/>
              <a:t>The </a:t>
            </a:r>
            <a:r>
              <a:rPr lang="en-US" sz="1400" dirty="0"/>
              <a:t>program lets the member workout where and how they want to no matter what their ability level or goals. Sliver Sneakers is </a:t>
            </a:r>
            <a:r>
              <a:rPr lang="en-US" sz="1400" dirty="0" smtClean="0"/>
              <a:t>a great </a:t>
            </a:r>
            <a:r>
              <a:rPr lang="en-US" sz="1400" dirty="0"/>
              <a:t>way to jump-start that exercise program they have always wanted to start!</a:t>
            </a:r>
          </a:p>
          <a:p>
            <a:endParaRPr lang="en-US" b="1" dirty="0" smtClean="0">
              <a:solidFill>
                <a:srgbClr val="92D050"/>
              </a:solidFill>
            </a:endParaRPr>
          </a:p>
          <a:p>
            <a:r>
              <a:rPr lang="en-US" b="1" dirty="0" smtClean="0">
                <a:solidFill>
                  <a:srgbClr val="92D050"/>
                </a:solidFill>
              </a:rPr>
              <a:t>Silver </a:t>
            </a:r>
            <a:r>
              <a:rPr lang="en-US" b="1" dirty="0">
                <a:solidFill>
                  <a:srgbClr val="92D050"/>
                </a:solidFill>
              </a:rPr>
              <a:t>Sneakers location finder: </a:t>
            </a:r>
            <a:r>
              <a:rPr lang="en-US" b="1" dirty="0">
                <a:solidFill>
                  <a:srgbClr val="92D050"/>
                </a:solidFill>
                <a:hlinkClick r:id="rId2"/>
              </a:rPr>
              <a:t>https://</a:t>
            </a:r>
            <a:r>
              <a:rPr lang="en-US" b="1" dirty="0" smtClean="0">
                <a:solidFill>
                  <a:srgbClr val="92D050"/>
                </a:solidFill>
                <a:hlinkClick r:id="rId2"/>
              </a:rPr>
              <a:t>tools.silversneakers.com/LocationSearch</a:t>
            </a:r>
            <a:r>
              <a:rPr lang="en-US" b="1" dirty="0" smtClean="0">
                <a:solidFill>
                  <a:srgbClr val="92D050"/>
                </a:solidFill>
              </a:rPr>
              <a:t> </a:t>
            </a:r>
            <a:endParaRPr lang="en-US" b="1" dirty="0">
              <a:solidFill>
                <a:srgbClr val="92D05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105400"/>
            <a:ext cx="8305800" cy="1482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5296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85C39CC-EE39-D443-B36F-C90C146C8057}" type="slidenum">
              <a:rPr lang="en-US" smtClean="0"/>
              <a:pPr/>
              <a:t>31</a:t>
            </a:fld>
            <a:endParaRPr lang="en-US" dirty="0"/>
          </a:p>
        </p:txBody>
      </p:sp>
      <p:sp>
        <p:nvSpPr>
          <p:cNvPr id="4" name="Title 3"/>
          <p:cNvSpPr>
            <a:spLocks noGrp="1"/>
          </p:cNvSpPr>
          <p:nvPr>
            <p:ph type="title"/>
          </p:nvPr>
        </p:nvSpPr>
        <p:spPr/>
        <p:txBody>
          <a:bodyPr>
            <a:noAutofit/>
          </a:bodyPr>
          <a:lstStyle/>
          <a:p>
            <a:r>
              <a:rPr lang="en-US" dirty="0" smtClean="0">
                <a:solidFill>
                  <a:schemeClr val="bg1"/>
                </a:solidFill>
              </a:rPr>
              <a:t>GO/365</a:t>
            </a:r>
            <a:endParaRPr lang="en-US" dirty="0">
              <a:solidFill>
                <a:schemeClr val="bg1"/>
              </a:solidFill>
            </a:endParaRPr>
          </a:p>
        </p:txBody>
      </p:sp>
      <p:pic>
        <p:nvPicPr>
          <p:cNvPr id="6" name="image16.jpeg"/>
          <p:cNvPicPr/>
          <p:nvPr/>
        </p:nvPicPr>
        <p:blipFill>
          <a:blip r:embed="rId2" cstate="print"/>
          <a:stretch>
            <a:fillRect/>
          </a:stretch>
        </p:blipFill>
        <p:spPr>
          <a:xfrm>
            <a:off x="1600200" y="1447800"/>
            <a:ext cx="5641022" cy="1585595"/>
          </a:xfrm>
          <a:prstGeom prst="rect">
            <a:avLst/>
          </a:prstGeom>
        </p:spPr>
      </p:pic>
      <p:sp>
        <p:nvSpPr>
          <p:cNvPr id="7" name="Rectangle 6"/>
          <p:cNvSpPr/>
          <p:nvPr/>
        </p:nvSpPr>
        <p:spPr>
          <a:xfrm>
            <a:off x="533400" y="3011624"/>
            <a:ext cx="8382000" cy="3447098"/>
          </a:xfrm>
          <a:prstGeom prst="rect">
            <a:avLst/>
          </a:prstGeom>
        </p:spPr>
        <p:txBody>
          <a:bodyPr wrap="square">
            <a:spAutoFit/>
          </a:bodyPr>
          <a:lstStyle/>
          <a:p>
            <a:r>
              <a:rPr lang="en-US" b="1" dirty="0">
                <a:solidFill>
                  <a:srgbClr val="CC0066"/>
                </a:solidFill>
              </a:rPr>
              <a:t>What is it?</a:t>
            </a:r>
          </a:p>
          <a:p>
            <a:r>
              <a:rPr lang="en-US" sz="1400" dirty="0"/>
              <a:t>Go/365 by Humana is a personalized rewards program designed to help members get motivated to make healthier choices. As the member completes healthy activities, they earn bucks that they can use to spend in the Go365 mall on items like gift cards, and fitness equipment</a:t>
            </a:r>
            <a:r>
              <a:rPr lang="en-US" sz="1400" dirty="0" smtClean="0"/>
              <a:t>.</a:t>
            </a:r>
          </a:p>
          <a:p>
            <a:endParaRPr lang="en-US" sz="1400" dirty="0"/>
          </a:p>
          <a:p>
            <a:r>
              <a:rPr lang="en-US" b="1" dirty="0">
                <a:solidFill>
                  <a:srgbClr val="CC0066"/>
                </a:solidFill>
              </a:rPr>
              <a:t>Why you should talk about it?</a:t>
            </a:r>
          </a:p>
          <a:p>
            <a:r>
              <a:rPr lang="en-US" sz="1400" b="1" dirty="0"/>
              <a:t>E</a:t>
            </a:r>
            <a:r>
              <a:rPr lang="en-US" sz="1400" b="1" dirty="0" smtClean="0"/>
              <a:t>asy</a:t>
            </a:r>
            <a:r>
              <a:rPr lang="en-US" sz="1400" b="1" dirty="0"/>
              <a:t>. </a:t>
            </a:r>
            <a:r>
              <a:rPr lang="en-US" sz="1400" dirty="0"/>
              <a:t>The member is already enrolled! They can refer to the Member well-being kit they receive/d in the mail and if they have questions, they can contact customer care at the number on the back of their Humana ID card.</a:t>
            </a:r>
          </a:p>
          <a:p>
            <a:r>
              <a:rPr lang="en-US" sz="1400" dirty="0"/>
              <a:t/>
            </a:r>
            <a:br>
              <a:rPr lang="en-US" sz="1400" dirty="0"/>
            </a:br>
            <a:r>
              <a:rPr lang="en-US" sz="1400" b="1" dirty="0"/>
              <a:t>It’s personal. </a:t>
            </a:r>
            <a:r>
              <a:rPr lang="en-US" sz="1400" dirty="0"/>
              <a:t>If they complete the Go365 Health Assessment, Humana will recommend activities to help them get and stay on a personal path to wellness.</a:t>
            </a:r>
          </a:p>
          <a:p>
            <a:r>
              <a:rPr lang="en-US" sz="1400" dirty="0"/>
              <a:t/>
            </a:r>
            <a:br>
              <a:rPr lang="en-US" sz="1400" dirty="0"/>
            </a:br>
            <a:r>
              <a:rPr lang="en-US" sz="1400" b="1" dirty="0"/>
              <a:t>It’s rewarding. </a:t>
            </a:r>
            <a:r>
              <a:rPr lang="en-US" sz="1400" dirty="0"/>
              <a:t>They earn Bucks for eligible activities they complete.</a:t>
            </a:r>
          </a:p>
          <a:p>
            <a:r>
              <a:rPr lang="en-US" sz="1400" dirty="0"/>
              <a:t/>
            </a:r>
            <a:br>
              <a:rPr lang="en-US" sz="1400" dirty="0"/>
            </a:br>
            <a:endParaRPr lang="en-US" sz="1400" dirty="0"/>
          </a:p>
        </p:txBody>
      </p:sp>
    </p:spTree>
    <p:extLst>
      <p:ext uri="{BB962C8B-B14F-4D97-AF65-F5344CB8AC3E}">
        <p14:creationId xmlns:p14="http://schemas.microsoft.com/office/powerpoint/2010/main" val="28992527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85C39CC-EE39-D443-B36F-C90C146C8057}" type="slidenum">
              <a:rPr lang="en-US" smtClean="0"/>
              <a:pPr/>
              <a:t>32</a:t>
            </a:fld>
            <a:endParaRPr lang="en-US" dirty="0"/>
          </a:p>
        </p:txBody>
      </p:sp>
      <p:sp>
        <p:nvSpPr>
          <p:cNvPr id="4" name="Title 3"/>
          <p:cNvSpPr>
            <a:spLocks noGrp="1"/>
          </p:cNvSpPr>
          <p:nvPr>
            <p:ph type="title"/>
          </p:nvPr>
        </p:nvSpPr>
        <p:spPr/>
        <p:txBody>
          <a:bodyPr>
            <a:normAutofit/>
          </a:bodyPr>
          <a:lstStyle/>
          <a:p>
            <a:r>
              <a:rPr lang="en-US" dirty="0" smtClean="0">
                <a:solidFill>
                  <a:schemeClr val="bg1"/>
                </a:solidFill>
              </a:rPr>
              <a:t>Over the Counter Benefits - OTC</a:t>
            </a:r>
            <a:endParaRPr lang="en-US" dirty="0">
              <a:solidFill>
                <a:schemeClr val="bg1"/>
              </a:solidFill>
            </a:endParaRPr>
          </a:p>
        </p:txBody>
      </p:sp>
      <p:sp>
        <p:nvSpPr>
          <p:cNvPr id="13" name="Rectangle 12"/>
          <p:cNvSpPr/>
          <p:nvPr/>
        </p:nvSpPr>
        <p:spPr>
          <a:xfrm>
            <a:off x="685799" y="1496163"/>
            <a:ext cx="8013281" cy="2985433"/>
          </a:xfrm>
          <a:prstGeom prst="rect">
            <a:avLst/>
          </a:prstGeom>
        </p:spPr>
        <p:txBody>
          <a:bodyPr wrap="square">
            <a:spAutoFit/>
          </a:bodyPr>
          <a:lstStyle/>
          <a:p>
            <a:r>
              <a:rPr lang="en-US" b="1" dirty="0">
                <a:solidFill>
                  <a:srgbClr val="CC0066"/>
                </a:solidFill>
              </a:rPr>
              <a:t>What is it?</a:t>
            </a:r>
          </a:p>
          <a:p>
            <a:r>
              <a:rPr lang="en-US" sz="1600" dirty="0"/>
              <a:t>This benefit gives the plan member a monthly dollar value to spend on approved over the counter health and wellness products from a participating pharmacy.</a:t>
            </a:r>
          </a:p>
          <a:p>
            <a:r>
              <a:rPr lang="en-US" sz="1600" dirty="0"/>
              <a:t> </a:t>
            </a:r>
          </a:p>
          <a:p>
            <a:r>
              <a:rPr lang="en-US" sz="1600" dirty="0"/>
              <a:t>Covered over-the-counter items include; vitamins, pain relievers, cough and cold medicines, allergy medications, and first aid/medical supplies.</a:t>
            </a:r>
          </a:p>
          <a:p>
            <a:r>
              <a:rPr lang="en-US" dirty="0" smtClean="0"/>
              <a:t> </a:t>
            </a:r>
          </a:p>
          <a:p>
            <a:r>
              <a:rPr lang="en-US" b="1" dirty="0" smtClean="0">
                <a:solidFill>
                  <a:srgbClr val="92D050"/>
                </a:solidFill>
              </a:rPr>
              <a:t>Why </a:t>
            </a:r>
            <a:r>
              <a:rPr lang="en-US" b="1" dirty="0">
                <a:solidFill>
                  <a:srgbClr val="92D050"/>
                </a:solidFill>
              </a:rPr>
              <a:t>You Should Talk About </a:t>
            </a:r>
            <a:r>
              <a:rPr lang="en-US" b="1" dirty="0" smtClean="0">
                <a:solidFill>
                  <a:srgbClr val="92D050"/>
                </a:solidFill>
              </a:rPr>
              <a:t>It</a:t>
            </a:r>
            <a:endParaRPr lang="en-US" dirty="0"/>
          </a:p>
          <a:p>
            <a:r>
              <a:rPr lang="en-US" dirty="0" smtClean="0"/>
              <a:t>This </a:t>
            </a:r>
            <a:r>
              <a:rPr lang="en-US" dirty="0"/>
              <a:t>is a great benefit to discuss with a prospective member to show how Humana works to save them money and keep them healthy</a:t>
            </a:r>
            <a:r>
              <a:rPr lang="en-US" dirty="0" smtClean="0"/>
              <a:t>! It’s also a great introduction to Humana Pharmacy!</a:t>
            </a:r>
            <a:endParaRPr lang="en-US" dirty="0"/>
          </a:p>
        </p:txBody>
      </p:sp>
      <p:sp>
        <p:nvSpPr>
          <p:cNvPr id="14" name="Rectangle 13"/>
          <p:cNvSpPr/>
          <p:nvPr/>
        </p:nvSpPr>
        <p:spPr>
          <a:xfrm>
            <a:off x="1371600" y="4481596"/>
            <a:ext cx="5867400" cy="369332"/>
          </a:xfrm>
          <a:prstGeom prst="rect">
            <a:avLst/>
          </a:prstGeom>
        </p:spPr>
        <p:txBody>
          <a:bodyPr wrap="square">
            <a:spAutoFit/>
          </a:bodyPr>
          <a:lstStyle/>
          <a:p>
            <a:r>
              <a:rPr lang="en-US" dirty="0">
                <a:hlinkClick r:id="rId2"/>
              </a:rPr>
              <a:t>https://</a:t>
            </a:r>
            <a:r>
              <a:rPr lang="en-US" dirty="0" smtClean="0">
                <a:hlinkClick r:id="rId2"/>
              </a:rPr>
              <a:t>www.humana.com/pharmacy/medicare/drugs/otc</a:t>
            </a:r>
            <a:r>
              <a:rPr lang="en-US" dirty="0" smtClean="0"/>
              <a:t> </a:t>
            </a:r>
            <a:endParaRPr lang="en-US" dirty="0"/>
          </a:p>
        </p:txBody>
      </p:sp>
      <p:sp>
        <p:nvSpPr>
          <p:cNvPr id="3" name="Rectangle 2"/>
          <p:cNvSpPr/>
          <p:nvPr/>
        </p:nvSpPr>
        <p:spPr>
          <a:xfrm>
            <a:off x="777240" y="5157499"/>
            <a:ext cx="7860879" cy="1077218"/>
          </a:xfrm>
          <a:prstGeom prst="rect">
            <a:avLst/>
          </a:prstGeom>
        </p:spPr>
        <p:txBody>
          <a:bodyPr wrap="square">
            <a:spAutoFit/>
          </a:bodyPr>
          <a:lstStyle/>
          <a:p>
            <a:r>
              <a:rPr lang="en-US" sz="1600" dirty="0" smtClean="0"/>
              <a:t>• </a:t>
            </a:r>
            <a:r>
              <a:rPr lang="en-US" sz="1600" b="1" dirty="0"/>
              <a:t>Online: </a:t>
            </a:r>
            <a:r>
              <a:rPr lang="en-US" sz="1600" dirty="0"/>
              <a:t>Go to </a:t>
            </a:r>
            <a:r>
              <a:rPr lang="en-US" sz="1600" b="1" dirty="0"/>
              <a:t>HumanaPharmacy.com/OTC</a:t>
            </a:r>
            <a:endParaRPr lang="en-US" sz="1600" dirty="0"/>
          </a:p>
          <a:p>
            <a:r>
              <a:rPr lang="en-US" sz="1600" dirty="0"/>
              <a:t>• </a:t>
            </a:r>
            <a:r>
              <a:rPr lang="en-US" sz="1600" b="1" dirty="0"/>
              <a:t>Mail: </a:t>
            </a:r>
            <a:r>
              <a:rPr lang="en-US" sz="1600" dirty="0"/>
              <a:t>Fill out the OTC Health and Wellness Product Order Form </a:t>
            </a:r>
            <a:endParaRPr lang="en-US" sz="1600" dirty="0" smtClean="0"/>
          </a:p>
          <a:p>
            <a:r>
              <a:rPr lang="en-US" sz="1600" dirty="0" smtClean="0"/>
              <a:t>• </a:t>
            </a:r>
            <a:r>
              <a:rPr lang="en-US" sz="1600" b="1" dirty="0"/>
              <a:t>Fax: </a:t>
            </a:r>
            <a:r>
              <a:rPr lang="en-US" sz="1600" dirty="0"/>
              <a:t>Fill out the OTC Health and Wellness Product Order Form and </a:t>
            </a:r>
            <a:r>
              <a:rPr lang="en-US" sz="1600" dirty="0" smtClean="0"/>
              <a:t>fax only </a:t>
            </a:r>
            <a:r>
              <a:rPr lang="en-US" sz="1600" dirty="0"/>
              <a:t>the order form pages to Humana Pharmacy at: 1-800-379-7617.</a:t>
            </a:r>
          </a:p>
        </p:txBody>
      </p:sp>
      <p:sp>
        <p:nvSpPr>
          <p:cNvPr id="5" name="Rectangle 4"/>
          <p:cNvSpPr/>
          <p:nvPr/>
        </p:nvSpPr>
        <p:spPr>
          <a:xfrm>
            <a:off x="701039" y="4863895"/>
            <a:ext cx="2335191" cy="369332"/>
          </a:xfrm>
          <a:prstGeom prst="rect">
            <a:avLst/>
          </a:prstGeom>
        </p:spPr>
        <p:txBody>
          <a:bodyPr wrap="none">
            <a:spAutoFit/>
          </a:bodyPr>
          <a:lstStyle/>
          <a:p>
            <a:r>
              <a:rPr lang="en-US" b="1" dirty="0" smtClean="0">
                <a:solidFill>
                  <a:srgbClr val="CC0066"/>
                </a:solidFill>
              </a:rPr>
              <a:t>How to Place an Order</a:t>
            </a:r>
            <a:endParaRPr lang="en-US" b="1" dirty="0">
              <a:solidFill>
                <a:srgbClr val="CC0066"/>
              </a:solidFill>
            </a:endParaRPr>
          </a:p>
        </p:txBody>
      </p:sp>
    </p:spTree>
    <p:extLst>
      <p:ext uri="{BB962C8B-B14F-4D97-AF65-F5344CB8AC3E}">
        <p14:creationId xmlns:p14="http://schemas.microsoft.com/office/powerpoint/2010/main" val="4507434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85C39CC-EE39-D443-B36F-C90C146C8057}" type="slidenum">
              <a:rPr lang="en-US" smtClean="0"/>
              <a:pPr/>
              <a:t>33</a:t>
            </a:fld>
            <a:endParaRPr lang="en-US" dirty="0"/>
          </a:p>
        </p:txBody>
      </p:sp>
      <p:sp>
        <p:nvSpPr>
          <p:cNvPr id="4" name="Title 3"/>
          <p:cNvSpPr>
            <a:spLocks noGrp="1"/>
          </p:cNvSpPr>
          <p:nvPr>
            <p:ph type="title"/>
          </p:nvPr>
        </p:nvSpPr>
        <p:spPr/>
        <p:txBody>
          <a:bodyPr>
            <a:normAutofit/>
          </a:bodyPr>
          <a:lstStyle/>
          <a:p>
            <a:r>
              <a:rPr lang="en-US" dirty="0" smtClean="0">
                <a:solidFill>
                  <a:schemeClr val="bg1"/>
                </a:solidFill>
              </a:rPr>
              <a:t>Humana Pharmacy | Humana Specialty </a:t>
            </a:r>
            <a:endParaRPr lang="en-US" dirty="0">
              <a:solidFill>
                <a:schemeClr val="bg1"/>
              </a:solidFill>
            </a:endParaRPr>
          </a:p>
        </p:txBody>
      </p:sp>
      <p:grpSp>
        <p:nvGrpSpPr>
          <p:cNvPr id="17" name="Group 11"/>
          <p:cNvGrpSpPr>
            <a:grpSpLocks/>
          </p:cNvGrpSpPr>
          <p:nvPr/>
        </p:nvGrpSpPr>
        <p:grpSpPr bwMode="auto">
          <a:xfrm>
            <a:off x="2914650" y="10574338"/>
            <a:ext cx="1778000" cy="869950"/>
            <a:chOff x="104" y="10197"/>
            <a:chExt cx="2800" cy="1370"/>
          </a:xfrm>
        </p:grpSpPr>
        <p:grpSp>
          <p:nvGrpSpPr>
            <p:cNvPr id="18" name="Group 17"/>
            <p:cNvGrpSpPr>
              <a:grpSpLocks/>
            </p:cNvGrpSpPr>
            <p:nvPr/>
          </p:nvGrpSpPr>
          <p:grpSpPr bwMode="auto">
            <a:xfrm>
              <a:off x="104" y="11084"/>
              <a:ext cx="2800" cy="120"/>
              <a:chOff x="104" y="11084"/>
              <a:chExt cx="2800" cy="120"/>
            </a:xfrm>
          </p:grpSpPr>
          <p:sp>
            <p:nvSpPr>
              <p:cNvPr id="24" name="Freeform 18"/>
              <p:cNvSpPr>
                <a:spLocks/>
              </p:cNvSpPr>
              <p:nvPr/>
            </p:nvSpPr>
            <p:spPr bwMode="auto">
              <a:xfrm>
                <a:off x="104" y="11084"/>
                <a:ext cx="2800" cy="120"/>
              </a:xfrm>
              <a:custGeom>
                <a:avLst/>
                <a:gdLst>
                  <a:gd name="T0" fmla="+- 0 104 104"/>
                  <a:gd name="T1" fmla="*/ T0 w 2800"/>
                  <a:gd name="T2" fmla="+- 0 11084 11084"/>
                  <a:gd name="T3" fmla="*/ 11084 h 120"/>
                  <a:gd name="T4" fmla="+- 0 2904 104"/>
                  <a:gd name="T5" fmla="*/ T4 w 2800"/>
                  <a:gd name="T6" fmla="+- 0 11084 11084"/>
                  <a:gd name="T7" fmla="*/ 11084 h 120"/>
                  <a:gd name="T8" fmla="+- 0 2904 104"/>
                  <a:gd name="T9" fmla="*/ T8 w 2800"/>
                  <a:gd name="T10" fmla="+- 0 11204 11084"/>
                  <a:gd name="T11" fmla="*/ 11204 h 120"/>
                  <a:gd name="T12" fmla="+- 0 104 104"/>
                  <a:gd name="T13" fmla="*/ T12 w 2800"/>
                  <a:gd name="T14" fmla="+- 0 11204 11084"/>
                  <a:gd name="T15" fmla="*/ 11204 h 120"/>
                  <a:gd name="T16" fmla="+- 0 104 104"/>
                  <a:gd name="T17" fmla="*/ T16 w 2800"/>
                  <a:gd name="T18" fmla="+- 0 11084 11084"/>
                  <a:gd name="T19" fmla="*/ 11084 h 120"/>
                </a:gdLst>
                <a:ahLst/>
                <a:cxnLst>
                  <a:cxn ang="0">
                    <a:pos x="T1" y="T3"/>
                  </a:cxn>
                  <a:cxn ang="0">
                    <a:pos x="T5" y="T7"/>
                  </a:cxn>
                  <a:cxn ang="0">
                    <a:pos x="T9" y="T11"/>
                  </a:cxn>
                  <a:cxn ang="0">
                    <a:pos x="T13" y="T15"/>
                  </a:cxn>
                  <a:cxn ang="0">
                    <a:pos x="T17" y="T19"/>
                  </a:cxn>
                </a:cxnLst>
                <a:rect l="0" t="0" r="r" b="b"/>
                <a:pathLst>
                  <a:path w="2800" h="120">
                    <a:moveTo>
                      <a:pt x="0" y="0"/>
                    </a:moveTo>
                    <a:lnTo>
                      <a:pt x="2800" y="0"/>
                    </a:lnTo>
                    <a:lnTo>
                      <a:pt x="2800" y="120"/>
                    </a:lnTo>
                    <a:lnTo>
                      <a:pt x="0" y="12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5"/>
            <p:cNvGrpSpPr>
              <a:grpSpLocks/>
            </p:cNvGrpSpPr>
            <p:nvPr/>
          </p:nvGrpSpPr>
          <p:grpSpPr bwMode="auto">
            <a:xfrm>
              <a:off x="2373" y="11220"/>
              <a:ext cx="367" cy="347"/>
              <a:chOff x="2373" y="11220"/>
              <a:chExt cx="367" cy="347"/>
            </a:xfrm>
          </p:grpSpPr>
          <p:sp>
            <p:nvSpPr>
              <p:cNvPr id="23" name="Freeform 16"/>
              <p:cNvSpPr>
                <a:spLocks/>
              </p:cNvSpPr>
              <p:nvPr/>
            </p:nvSpPr>
            <p:spPr bwMode="auto">
              <a:xfrm>
                <a:off x="2373" y="11220"/>
                <a:ext cx="367" cy="347"/>
              </a:xfrm>
              <a:custGeom>
                <a:avLst/>
                <a:gdLst>
                  <a:gd name="T0" fmla="+- 0 2507 2373"/>
                  <a:gd name="T1" fmla="*/ T0 w 367"/>
                  <a:gd name="T2" fmla="+- 0 11220 11220"/>
                  <a:gd name="T3" fmla="*/ 11220 h 347"/>
                  <a:gd name="T4" fmla="+- 0 2507 2373"/>
                  <a:gd name="T5" fmla="*/ T4 w 367"/>
                  <a:gd name="T6" fmla="+- 0 11287 11220"/>
                  <a:gd name="T7" fmla="*/ 11287 h 347"/>
                  <a:gd name="T8" fmla="+- 0 2373 2373"/>
                  <a:gd name="T9" fmla="*/ T8 w 367"/>
                  <a:gd name="T10" fmla="+- 0 11287 11220"/>
                  <a:gd name="T11" fmla="*/ 11287 h 347"/>
                  <a:gd name="T12" fmla="+- 0 2373 2373"/>
                  <a:gd name="T13" fmla="*/ T12 w 367"/>
                  <a:gd name="T14" fmla="+- 0 11500 11220"/>
                  <a:gd name="T15" fmla="*/ 11500 h 347"/>
                  <a:gd name="T16" fmla="+- 0 2507 2373"/>
                  <a:gd name="T17" fmla="*/ T16 w 367"/>
                  <a:gd name="T18" fmla="+- 0 11500 11220"/>
                  <a:gd name="T19" fmla="*/ 11500 h 347"/>
                  <a:gd name="T20" fmla="+- 0 2507 2373"/>
                  <a:gd name="T21" fmla="*/ T20 w 367"/>
                  <a:gd name="T22" fmla="+- 0 11567 11220"/>
                  <a:gd name="T23" fmla="*/ 11567 h 347"/>
                  <a:gd name="T24" fmla="+- 0 2740 2373"/>
                  <a:gd name="T25" fmla="*/ T24 w 367"/>
                  <a:gd name="T26" fmla="+- 0 11393 11220"/>
                  <a:gd name="T27" fmla="*/ 11393 h 347"/>
                  <a:gd name="T28" fmla="+- 0 2507 2373"/>
                  <a:gd name="T29" fmla="*/ T28 w 367"/>
                  <a:gd name="T30" fmla="+- 0 11220 11220"/>
                  <a:gd name="T31" fmla="*/ 11220 h 347"/>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367" h="347">
                    <a:moveTo>
                      <a:pt x="134" y="0"/>
                    </a:moveTo>
                    <a:lnTo>
                      <a:pt x="134" y="67"/>
                    </a:lnTo>
                    <a:lnTo>
                      <a:pt x="0" y="67"/>
                    </a:lnTo>
                    <a:lnTo>
                      <a:pt x="0" y="280"/>
                    </a:lnTo>
                    <a:lnTo>
                      <a:pt x="134" y="280"/>
                    </a:lnTo>
                    <a:lnTo>
                      <a:pt x="134" y="347"/>
                    </a:lnTo>
                    <a:lnTo>
                      <a:pt x="367" y="173"/>
                    </a:lnTo>
                    <a:lnTo>
                      <a:pt x="134" y="0"/>
                    </a:lnTo>
                    <a:close/>
                  </a:path>
                </a:pathLst>
              </a:custGeom>
              <a:solidFill>
                <a:srgbClr val="5D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 name="Group 12"/>
            <p:cNvGrpSpPr>
              <a:grpSpLocks/>
            </p:cNvGrpSpPr>
            <p:nvPr/>
          </p:nvGrpSpPr>
          <p:grpSpPr bwMode="auto">
            <a:xfrm>
              <a:off x="177" y="11220"/>
              <a:ext cx="367" cy="347"/>
              <a:chOff x="177" y="11220"/>
              <a:chExt cx="367" cy="347"/>
            </a:xfrm>
          </p:grpSpPr>
          <p:sp>
            <p:nvSpPr>
              <p:cNvPr id="21" name="Freeform 14"/>
              <p:cNvSpPr>
                <a:spLocks/>
              </p:cNvSpPr>
              <p:nvPr/>
            </p:nvSpPr>
            <p:spPr bwMode="auto">
              <a:xfrm>
                <a:off x="177" y="11220"/>
                <a:ext cx="367" cy="347"/>
              </a:xfrm>
              <a:custGeom>
                <a:avLst/>
                <a:gdLst>
                  <a:gd name="T0" fmla="+- 0 410 177"/>
                  <a:gd name="T1" fmla="*/ T0 w 367"/>
                  <a:gd name="T2" fmla="+- 0 11220 11220"/>
                  <a:gd name="T3" fmla="*/ 11220 h 347"/>
                  <a:gd name="T4" fmla="+- 0 177 177"/>
                  <a:gd name="T5" fmla="*/ T4 w 367"/>
                  <a:gd name="T6" fmla="+- 0 11393 11220"/>
                  <a:gd name="T7" fmla="*/ 11393 h 347"/>
                  <a:gd name="T8" fmla="+- 0 410 177"/>
                  <a:gd name="T9" fmla="*/ T8 w 367"/>
                  <a:gd name="T10" fmla="+- 0 11567 11220"/>
                  <a:gd name="T11" fmla="*/ 11567 h 347"/>
                  <a:gd name="T12" fmla="+- 0 410 177"/>
                  <a:gd name="T13" fmla="*/ T12 w 367"/>
                  <a:gd name="T14" fmla="+- 0 11500 11220"/>
                  <a:gd name="T15" fmla="*/ 11500 h 347"/>
                  <a:gd name="T16" fmla="+- 0 543 177"/>
                  <a:gd name="T17" fmla="*/ T16 w 367"/>
                  <a:gd name="T18" fmla="+- 0 11500 11220"/>
                  <a:gd name="T19" fmla="*/ 11500 h 347"/>
                  <a:gd name="T20" fmla="+- 0 543 177"/>
                  <a:gd name="T21" fmla="*/ T20 w 367"/>
                  <a:gd name="T22" fmla="+- 0 11287 11220"/>
                  <a:gd name="T23" fmla="*/ 11287 h 347"/>
                  <a:gd name="T24" fmla="+- 0 410 177"/>
                  <a:gd name="T25" fmla="*/ T24 w 367"/>
                  <a:gd name="T26" fmla="+- 0 11287 11220"/>
                  <a:gd name="T27" fmla="*/ 11287 h 347"/>
                  <a:gd name="T28" fmla="+- 0 410 177"/>
                  <a:gd name="T29" fmla="*/ T28 w 367"/>
                  <a:gd name="T30" fmla="+- 0 11220 11220"/>
                  <a:gd name="T31" fmla="*/ 11220 h 347"/>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367" h="347">
                    <a:moveTo>
                      <a:pt x="233" y="0"/>
                    </a:moveTo>
                    <a:lnTo>
                      <a:pt x="0" y="173"/>
                    </a:lnTo>
                    <a:lnTo>
                      <a:pt x="233" y="347"/>
                    </a:lnTo>
                    <a:lnTo>
                      <a:pt x="233" y="280"/>
                    </a:lnTo>
                    <a:lnTo>
                      <a:pt x="366" y="280"/>
                    </a:lnTo>
                    <a:lnTo>
                      <a:pt x="366" y="67"/>
                    </a:lnTo>
                    <a:lnTo>
                      <a:pt x="233" y="67"/>
                    </a:lnTo>
                    <a:lnTo>
                      <a:pt x="233" y="0"/>
                    </a:lnTo>
                    <a:close/>
                  </a:path>
                </a:pathLst>
              </a:custGeom>
              <a:solidFill>
                <a:srgbClr val="5D9B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Text Box 13"/>
              <p:cNvSpPr txBox="1">
                <a:spLocks noChangeArrowheads="1"/>
              </p:cNvSpPr>
              <p:nvPr/>
            </p:nvSpPr>
            <p:spPr bwMode="auto">
              <a:xfrm>
                <a:off x="104" y="10197"/>
                <a:ext cx="2800" cy="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fontAlgn="base">
                  <a:spcBef>
                    <a:spcPct val="0"/>
                  </a:spcBef>
                  <a:spcAft>
                    <a:spcPct val="0"/>
                  </a:spcAft>
                  <a:tabLst>
                    <a:tab pos="465138" algn="l"/>
                    <a:tab pos="1749425" algn="l"/>
                  </a:tabLst>
                  <a:defRPr>
                    <a:solidFill>
                      <a:schemeClr val="tx1"/>
                    </a:solidFill>
                    <a:latin typeface="Arial" pitchFamily="34" charset="0"/>
                    <a:cs typeface="Arial" pitchFamily="34" charset="0"/>
                  </a:defRPr>
                </a:lvl1pPr>
                <a:lvl2pPr fontAlgn="base">
                  <a:spcBef>
                    <a:spcPct val="0"/>
                  </a:spcBef>
                  <a:spcAft>
                    <a:spcPct val="0"/>
                  </a:spcAft>
                  <a:tabLst>
                    <a:tab pos="465138" algn="l"/>
                    <a:tab pos="1749425" algn="l"/>
                  </a:tabLst>
                  <a:defRPr>
                    <a:solidFill>
                      <a:schemeClr val="tx1"/>
                    </a:solidFill>
                    <a:latin typeface="Arial" pitchFamily="34" charset="0"/>
                    <a:cs typeface="Arial" pitchFamily="34" charset="0"/>
                  </a:defRPr>
                </a:lvl2pPr>
                <a:lvl3pPr fontAlgn="base">
                  <a:spcBef>
                    <a:spcPct val="0"/>
                  </a:spcBef>
                  <a:spcAft>
                    <a:spcPct val="0"/>
                  </a:spcAft>
                  <a:tabLst>
                    <a:tab pos="465138" algn="l"/>
                    <a:tab pos="1749425" algn="l"/>
                  </a:tabLst>
                  <a:defRPr>
                    <a:solidFill>
                      <a:schemeClr val="tx1"/>
                    </a:solidFill>
                    <a:latin typeface="Arial" pitchFamily="34" charset="0"/>
                    <a:cs typeface="Arial" pitchFamily="34" charset="0"/>
                  </a:defRPr>
                </a:lvl3pPr>
                <a:lvl4pPr fontAlgn="base">
                  <a:spcBef>
                    <a:spcPct val="0"/>
                  </a:spcBef>
                  <a:spcAft>
                    <a:spcPct val="0"/>
                  </a:spcAft>
                  <a:tabLst>
                    <a:tab pos="465138" algn="l"/>
                    <a:tab pos="1749425" algn="l"/>
                  </a:tabLst>
                  <a:defRPr>
                    <a:solidFill>
                      <a:schemeClr val="tx1"/>
                    </a:solidFill>
                    <a:latin typeface="Arial" pitchFamily="34" charset="0"/>
                    <a:cs typeface="Arial" pitchFamily="34" charset="0"/>
                  </a:defRPr>
                </a:lvl4pPr>
                <a:lvl5pPr fontAlgn="base">
                  <a:spcBef>
                    <a:spcPct val="0"/>
                  </a:spcBef>
                  <a:spcAft>
                    <a:spcPct val="0"/>
                  </a:spcAft>
                  <a:tabLst>
                    <a:tab pos="465138" algn="l"/>
                    <a:tab pos="1749425" algn="l"/>
                  </a:tabLst>
                  <a:defRPr>
                    <a:solidFill>
                      <a:schemeClr val="tx1"/>
                    </a:solidFill>
                    <a:latin typeface="Arial" pitchFamily="34" charset="0"/>
                    <a:cs typeface="Arial" pitchFamily="34" charset="0"/>
                  </a:defRPr>
                </a:lvl5pPr>
                <a:lvl6pPr fontAlgn="base">
                  <a:spcBef>
                    <a:spcPct val="0"/>
                  </a:spcBef>
                  <a:spcAft>
                    <a:spcPct val="0"/>
                  </a:spcAft>
                  <a:tabLst>
                    <a:tab pos="465138" algn="l"/>
                    <a:tab pos="1749425" algn="l"/>
                  </a:tabLst>
                  <a:defRPr>
                    <a:solidFill>
                      <a:schemeClr val="tx1"/>
                    </a:solidFill>
                    <a:latin typeface="Arial" pitchFamily="34" charset="0"/>
                    <a:cs typeface="Arial" pitchFamily="34" charset="0"/>
                  </a:defRPr>
                </a:lvl6pPr>
                <a:lvl7pPr fontAlgn="base">
                  <a:spcBef>
                    <a:spcPct val="0"/>
                  </a:spcBef>
                  <a:spcAft>
                    <a:spcPct val="0"/>
                  </a:spcAft>
                  <a:tabLst>
                    <a:tab pos="465138" algn="l"/>
                    <a:tab pos="1749425" algn="l"/>
                  </a:tabLst>
                  <a:defRPr>
                    <a:solidFill>
                      <a:schemeClr val="tx1"/>
                    </a:solidFill>
                    <a:latin typeface="Arial" pitchFamily="34" charset="0"/>
                    <a:cs typeface="Arial" pitchFamily="34" charset="0"/>
                  </a:defRPr>
                </a:lvl7pPr>
                <a:lvl8pPr fontAlgn="base">
                  <a:spcBef>
                    <a:spcPct val="0"/>
                  </a:spcBef>
                  <a:spcAft>
                    <a:spcPct val="0"/>
                  </a:spcAft>
                  <a:tabLst>
                    <a:tab pos="465138" algn="l"/>
                    <a:tab pos="1749425" algn="l"/>
                  </a:tabLst>
                  <a:defRPr>
                    <a:solidFill>
                      <a:schemeClr val="tx1"/>
                    </a:solidFill>
                    <a:latin typeface="Arial" pitchFamily="34" charset="0"/>
                    <a:cs typeface="Arial" pitchFamily="34" charset="0"/>
                  </a:defRPr>
                </a:lvl8pPr>
                <a:lvl9pPr fontAlgn="base">
                  <a:spcBef>
                    <a:spcPct val="0"/>
                  </a:spcBef>
                  <a:spcAft>
                    <a:spcPct val="0"/>
                  </a:spcAft>
                  <a:tabLst>
                    <a:tab pos="465138" algn="l"/>
                    <a:tab pos="1749425"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465138" algn="l"/>
                    <a:tab pos="1749425" algn="l"/>
                  </a:tabLst>
                </a:pPr>
                <a:r>
                  <a:rPr kumimoji="0" lang="en-US" altLang="en-US" sz="5000" b="0" i="0" u="sng" strike="noStrike" cap="none" normalizeH="0" baseline="0" smtClean="0">
                    <a:ln>
                      <a:noFill/>
                    </a:ln>
                    <a:solidFill>
                      <a:srgbClr val="5C9A1B"/>
                    </a:solidFill>
                    <a:effectLst/>
                    <a:latin typeface="FS Humana"/>
                    <a:ea typeface="Calibri" pitchFamily="34" charset="0"/>
                    <a:cs typeface="Times New Roman" pitchFamily="18" charset="0"/>
                  </a:rPr>
                  <a:t> 	14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pSp>
      </p:grpSp>
      <p:sp>
        <p:nvSpPr>
          <p:cNvPr id="35" name="Text Box 26"/>
          <p:cNvSpPr txBox="1">
            <a:spLocks noChangeArrowheads="1"/>
          </p:cNvSpPr>
          <p:nvPr/>
        </p:nvSpPr>
        <p:spPr bwMode="auto">
          <a:xfrm>
            <a:off x="11347450" y="4883150"/>
            <a:ext cx="34671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6179" name="Picture 35"/>
          <p:cNvPicPr>
            <a:picLocks noChangeAspect="1" noChangeArrowheads="1"/>
          </p:cNvPicPr>
          <p:nvPr/>
        </p:nvPicPr>
        <p:blipFill rotWithShape="1">
          <a:blip r:embed="rId2">
            <a:extLst>
              <a:ext uri="{28A0092B-C50C-407E-A947-70E740481C1C}">
                <a14:useLocalDpi xmlns:a14="http://schemas.microsoft.com/office/drawing/2010/main" val="0"/>
              </a:ext>
            </a:extLst>
          </a:blip>
          <a:srcRect r="41418"/>
          <a:stretch/>
        </p:blipFill>
        <p:spPr bwMode="auto">
          <a:xfrm>
            <a:off x="1083310" y="1524000"/>
            <a:ext cx="7010400" cy="4691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4953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85C39CC-EE39-D443-B36F-C90C146C8057}" type="slidenum">
              <a:rPr lang="en-US" smtClean="0"/>
              <a:pPr/>
              <a:t>34</a:t>
            </a:fld>
            <a:endParaRPr lang="en-US" dirty="0"/>
          </a:p>
        </p:txBody>
      </p:sp>
      <p:sp>
        <p:nvSpPr>
          <p:cNvPr id="4" name="Slide Number Placeholder 1"/>
          <p:cNvSpPr txBox="1">
            <a:spLocks/>
          </p:cNvSpPr>
          <p:nvPr/>
        </p:nvSpPr>
        <p:spPr>
          <a:xfrm>
            <a:off x="8305800" y="6342212"/>
            <a:ext cx="381000" cy="244475"/>
          </a:xfrm>
          <a:prstGeom prst="rect">
            <a:avLst/>
          </a:prstGeom>
        </p:spPr>
        <p:txBody>
          <a:bodyPr vert="horz" lIns="91440" tIns="45720" rIns="0" bIns="45720" rtlCol="0" anchor="ctr"/>
          <a:lstStyle>
            <a:defPPr>
              <a:defRPr lang="en-US"/>
            </a:defPPr>
            <a:lvl1pPr marL="0" algn="r" defTabSz="457200" rtl="0" eaLnBrk="1" latinLnBrk="0" hangingPunct="1">
              <a:defRPr sz="1000" kern="1200">
                <a:solidFill>
                  <a:srgbClr val="6D6D6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5C39CC-EE39-D443-B36F-C90C146C8057}" type="slidenum">
              <a:rPr lang="en-US" smtClean="0"/>
              <a:pPr/>
              <a:t>34</a:t>
            </a:fld>
            <a:endParaRPr lang="en-US" dirty="0"/>
          </a:p>
        </p:txBody>
      </p:sp>
      <p:sp>
        <p:nvSpPr>
          <p:cNvPr id="5" name="Ellipse 52"/>
          <p:cNvSpPr/>
          <p:nvPr/>
        </p:nvSpPr>
        <p:spPr bwMode="gray">
          <a:xfrm>
            <a:off x="-228600" y="5267934"/>
            <a:ext cx="2628228" cy="599466"/>
          </a:xfrm>
          <a:prstGeom prst="ellipse">
            <a:avLst/>
          </a:prstGeom>
          <a:gradFill flip="none" rotWithShape="1">
            <a:gsLst>
              <a:gs pos="0">
                <a:srgbClr val="000000">
                  <a:alpha val="52000"/>
                </a:srgbClr>
              </a:gs>
              <a:gs pos="100000">
                <a:srgbClr val="7F7F7F">
                  <a:alpha val="0"/>
                </a:srgbClr>
              </a:gs>
            </a:gsLst>
            <a:path path="shape">
              <a:fillToRect l="50000" t="50000" r="50000" b="50000"/>
            </a:path>
            <a:tileRect/>
          </a:gradFill>
          <a:ln w="12700">
            <a:noFill/>
            <a:round/>
            <a:headEnd/>
            <a:tailEnd/>
          </a:ln>
        </p:spPr>
        <p:txBody>
          <a:bodyPr rtlCol="0" anchor="ctr"/>
          <a:lstStyle/>
          <a:p>
            <a:pPr algn="ctr">
              <a:defRPr/>
            </a:pPr>
            <a:endParaRPr lang="en-US" kern="0" dirty="0">
              <a:solidFill>
                <a:sysClr val="windowText" lastClr="000000"/>
              </a:solidFill>
            </a:endParaRPr>
          </a:p>
        </p:txBody>
      </p:sp>
      <p:sp>
        <p:nvSpPr>
          <p:cNvPr id="6" name="Ellipse 59"/>
          <p:cNvSpPr/>
          <p:nvPr/>
        </p:nvSpPr>
        <p:spPr bwMode="gray">
          <a:xfrm>
            <a:off x="1530927" y="5252059"/>
            <a:ext cx="2514522" cy="599466"/>
          </a:xfrm>
          <a:prstGeom prst="ellipse">
            <a:avLst/>
          </a:prstGeom>
          <a:gradFill flip="none" rotWithShape="1">
            <a:gsLst>
              <a:gs pos="0">
                <a:srgbClr val="000000">
                  <a:alpha val="52000"/>
                </a:srgbClr>
              </a:gs>
              <a:gs pos="100000">
                <a:srgbClr val="7F7F7F">
                  <a:alpha val="0"/>
                </a:srgbClr>
              </a:gs>
            </a:gsLst>
            <a:path path="shape">
              <a:fillToRect l="50000" t="50000" r="50000" b="50000"/>
            </a:path>
            <a:tileRect/>
          </a:gradFill>
          <a:ln w="12700">
            <a:noFill/>
            <a:round/>
            <a:headEnd/>
            <a:tailEnd/>
          </a:ln>
        </p:spPr>
        <p:txBody>
          <a:bodyPr rtlCol="0" anchor="ctr"/>
          <a:lstStyle/>
          <a:p>
            <a:pPr algn="ctr">
              <a:defRPr/>
            </a:pPr>
            <a:endParaRPr lang="en-US" kern="0" dirty="0">
              <a:solidFill>
                <a:sysClr val="windowText" lastClr="000000"/>
              </a:solidFill>
            </a:endParaRPr>
          </a:p>
        </p:txBody>
      </p:sp>
      <p:sp>
        <p:nvSpPr>
          <p:cNvPr id="7" name="Ellipse 60"/>
          <p:cNvSpPr/>
          <p:nvPr/>
        </p:nvSpPr>
        <p:spPr bwMode="gray">
          <a:xfrm>
            <a:off x="3207327" y="5252059"/>
            <a:ext cx="2623861" cy="599466"/>
          </a:xfrm>
          <a:prstGeom prst="ellipse">
            <a:avLst/>
          </a:prstGeom>
          <a:gradFill flip="none" rotWithShape="1">
            <a:gsLst>
              <a:gs pos="0">
                <a:srgbClr val="000000">
                  <a:alpha val="52000"/>
                </a:srgbClr>
              </a:gs>
              <a:gs pos="100000">
                <a:srgbClr val="7F7F7F">
                  <a:alpha val="0"/>
                </a:srgbClr>
              </a:gs>
            </a:gsLst>
            <a:path path="shape">
              <a:fillToRect l="50000" t="50000" r="50000" b="50000"/>
            </a:path>
            <a:tileRect/>
          </a:gradFill>
          <a:ln w="12700">
            <a:noFill/>
            <a:round/>
            <a:headEnd/>
            <a:tailEnd/>
          </a:ln>
        </p:spPr>
        <p:txBody>
          <a:bodyPr rtlCol="0" anchor="ctr"/>
          <a:lstStyle/>
          <a:p>
            <a:pPr algn="ctr">
              <a:defRPr/>
            </a:pPr>
            <a:endParaRPr lang="en-US" kern="0" dirty="0">
              <a:solidFill>
                <a:sysClr val="windowText" lastClr="000000"/>
              </a:solidFill>
            </a:endParaRPr>
          </a:p>
        </p:txBody>
      </p:sp>
      <p:sp>
        <p:nvSpPr>
          <p:cNvPr id="8" name="Ellipse 61"/>
          <p:cNvSpPr/>
          <p:nvPr/>
        </p:nvSpPr>
        <p:spPr bwMode="gray">
          <a:xfrm>
            <a:off x="5000861" y="5252059"/>
            <a:ext cx="2612860" cy="599466"/>
          </a:xfrm>
          <a:prstGeom prst="ellipse">
            <a:avLst/>
          </a:prstGeom>
          <a:gradFill flip="none" rotWithShape="1">
            <a:gsLst>
              <a:gs pos="0">
                <a:srgbClr val="000000">
                  <a:alpha val="52000"/>
                </a:srgbClr>
              </a:gs>
              <a:gs pos="100000">
                <a:srgbClr val="7F7F7F">
                  <a:alpha val="0"/>
                </a:srgbClr>
              </a:gs>
            </a:gsLst>
            <a:path path="shape">
              <a:fillToRect l="50000" t="50000" r="50000" b="50000"/>
            </a:path>
            <a:tileRect/>
          </a:gradFill>
          <a:ln w="12700">
            <a:noFill/>
            <a:round/>
            <a:headEnd/>
            <a:tailEnd/>
          </a:ln>
        </p:spPr>
        <p:txBody>
          <a:bodyPr rtlCol="0" anchor="ctr"/>
          <a:lstStyle/>
          <a:p>
            <a:pPr algn="ctr">
              <a:defRPr/>
            </a:pPr>
            <a:endParaRPr lang="en-US" kern="0" dirty="0">
              <a:solidFill>
                <a:sysClr val="windowText" lastClr="000000"/>
              </a:solidFill>
            </a:endParaRPr>
          </a:p>
        </p:txBody>
      </p:sp>
      <p:sp>
        <p:nvSpPr>
          <p:cNvPr id="9" name="AutoShape 74" descr="© INSCALE GmbH, 26.05.2010&#10;http://www.presentationload.com/"/>
          <p:cNvSpPr>
            <a:spLocks noChangeArrowheads="1"/>
          </p:cNvSpPr>
          <p:nvPr/>
        </p:nvSpPr>
        <p:spPr bwMode="gray">
          <a:xfrm rot="5400000">
            <a:off x="2735045" y="-748833"/>
            <a:ext cx="3382964" cy="8496300"/>
          </a:xfrm>
          <a:prstGeom prst="triangle">
            <a:avLst>
              <a:gd name="adj" fmla="val 50000"/>
            </a:avLst>
          </a:prstGeom>
          <a:gradFill flip="none" rotWithShape="1">
            <a:gsLst>
              <a:gs pos="0">
                <a:srgbClr val="7F7F7F"/>
              </a:gs>
              <a:gs pos="100000">
                <a:sysClr val="window" lastClr="FFFFFF">
                  <a:lumMod val="85000"/>
                </a:sysClr>
              </a:gs>
            </a:gsLst>
            <a:lin ang="5400000" scaled="1"/>
            <a:tileRect/>
          </a:gradFill>
          <a:ln w="12700">
            <a:solidFill>
              <a:srgbClr val="C0C0C0"/>
            </a:solidFill>
            <a:miter lim="800000"/>
            <a:headEnd/>
            <a:tailEnd/>
          </a:ln>
          <a:effectLst>
            <a:outerShdw blurRad="127000" dist="63500" dir="2700000" algn="tl" rotWithShape="0">
              <a:prstClr val="black">
                <a:alpha val="40000"/>
              </a:prstClr>
            </a:outerShdw>
          </a:effectLst>
        </p:spPr>
        <p:txBody>
          <a:bodyPr lIns="108000" tIns="108000" rIns="144000" bIns="72000"/>
          <a:lstStyle/>
          <a:p>
            <a:pPr marL="190500" indent="-190500">
              <a:lnSpc>
                <a:spcPct val="95000"/>
              </a:lnSpc>
              <a:spcAft>
                <a:spcPts val="800"/>
              </a:spcAft>
              <a:buClr>
                <a:srgbClr val="969696"/>
              </a:buClr>
              <a:buFont typeface="Wingdings" pitchFamily="2" charset="2"/>
              <a:buChar char="§"/>
              <a:defRPr/>
            </a:pPr>
            <a:endParaRPr lang="en-US" sz="1100" kern="0" noProof="1">
              <a:solidFill>
                <a:srgbClr val="000000"/>
              </a:solidFill>
              <a:cs typeface="Arial" charset="0"/>
            </a:endParaRPr>
          </a:p>
        </p:txBody>
      </p:sp>
      <p:sp>
        <p:nvSpPr>
          <p:cNvPr id="10" name="Rectangle 17" descr="© INSCALE GmbH, 26.05.2010&#10;http://www.presentationload.com/"/>
          <p:cNvSpPr>
            <a:spLocks noChangeArrowheads="1"/>
          </p:cNvSpPr>
          <p:nvPr/>
        </p:nvSpPr>
        <p:spPr bwMode="gray">
          <a:xfrm>
            <a:off x="392690" y="1364922"/>
            <a:ext cx="1595437" cy="360000"/>
          </a:xfrm>
          <a:prstGeom prst="roundRect">
            <a:avLst/>
          </a:prstGeom>
          <a:gradFill>
            <a:gsLst>
              <a:gs pos="0">
                <a:schemeClr val="bg2"/>
              </a:gs>
              <a:gs pos="100000">
                <a:schemeClr val="bg2">
                  <a:lumMod val="75000"/>
                </a:schemeClr>
              </a:gs>
            </a:gsLst>
            <a:lin ang="5400000" scaled="1"/>
          </a:gradFill>
          <a:ln w="12700" algn="ctr">
            <a:solidFill>
              <a:srgbClr val="C0C0C0"/>
            </a:solidFill>
            <a:miter lim="800000"/>
            <a:headEnd/>
            <a:tailEnd/>
          </a:ln>
          <a:effectLst>
            <a:outerShdw blurRad="127000" dist="63500" dir="2700000" algn="tl" rotWithShape="0">
              <a:prstClr val="black">
                <a:alpha val="40000"/>
              </a:prstClr>
            </a:outerShdw>
          </a:effectLst>
        </p:spPr>
        <p:txBody>
          <a:bodyPr lIns="0" tIns="0" rIns="0" bIns="0" anchor="ctr"/>
          <a:lstStyle/>
          <a:p>
            <a:pPr algn="ctr" defTabSz="801688" eaLnBrk="0" hangingPunct="0">
              <a:defRPr/>
            </a:pPr>
            <a:r>
              <a:rPr lang="en-US" sz="1600" b="1" kern="0" noProof="1" smtClean="0">
                <a:solidFill>
                  <a:srgbClr val="FFFFFF"/>
                </a:solidFill>
                <a:effectLst>
                  <a:outerShdw blurRad="50800" dist="38100" dir="2700000" algn="tl" rotWithShape="0">
                    <a:prstClr val="black">
                      <a:alpha val="40000"/>
                    </a:prstClr>
                  </a:outerShdw>
                </a:effectLst>
                <a:cs typeface="Arial" charset="0"/>
              </a:rPr>
              <a:t>Savings</a:t>
            </a:r>
          </a:p>
        </p:txBody>
      </p:sp>
      <p:sp>
        <p:nvSpPr>
          <p:cNvPr id="11" name="Rectangle 17" descr="© INSCALE GmbH, 26.05.2010&#10;http://www.presentationload.com/"/>
          <p:cNvSpPr>
            <a:spLocks noChangeArrowheads="1"/>
          </p:cNvSpPr>
          <p:nvPr/>
        </p:nvSpPr>
        <p:spPr bwMode="gray">
          <a:xfrm>
            <a:off x="2138115" y="1364922"/>
            <a:ext cx="1526413" cy="360000"/>
          </a:xfrm>
          <a:prstGeom prst="roundRect">
            <a:avLst/>
          </a:prstGeom>
          <a:gradFill>
            <a:gsLst>
              <a:gs pos="0">
                <a:schemeClr val="bg2"/>
              </a:gs>
              <a:gs pos="100000">
                <a:schemeClr val="bg2">
                  <a:lumMod val="75000"/>
                </a:schemeClr>
              </a:gs>
            </a:gsLst>
            <a:lin ang="5400000" scaled="1"/>
          </a:gradFill>
          <a:ln w="12700" algn="ctr">
            <a:solidFill>
              <a:srgbClr val="C0C0C0"/>
            </a:solidFill>
            <a:miter lim="800000"/>
            <a:headEnd/>
            <a:tailEnd/>
          </a:ln>
          <a:effectLst>
            <a:outerShdw blurRad="127000" dist="63500" dir="2700000" algn="tl" rotWithShape="0">
              <a:prstClr val="black">
                <a:alpha val="40000"/>
              </a:prstClr>
            </a:outerShdw>
          </a:effectLst>
        </p:spPr>
        <p:txBody>
          <a:bodyPr lIns="0" tIns="0" rIns="0" bIns="0" anchor="ctr"/>
          <a:lstStyle/>
          <a:p>
            <a:pPr algn="ctr" defTabSz="801688" eaLnBrk="0" hangingPunct="0">
              <a:defRPr/>
            </a:pPr>
            <a:r>
              <a:rPr lang="en-US" sz="1600" b="1" kern="0" noProof="1" smtClean="0">
                <a:solidFill>
                  <a:srgbClr val="FFFFFF"/>
                </a:solidFill>
                <a:effectLst>
                  <a:outerShdw blurRad="50800" dist="38100" dir="2700000" algn="tl" rotWithShape="0">
                    <a:prstClr val="black">
                      <a:alpha val="40000"/>
                    </a:prstClr>
                  </a:outerShdw>
                </a:effectLst>
                <a:cs typeface="Arial" charset="0"/>
              </a:rPr>
              <a:t>Med Adherence</a:t>
            </a:r>
          </a:p>
        </p:txBody>
      </p:sp>
      <p:sp>
        <p:nvSpPr>
          <p:cNvPr id="12" name="Rectangle 17" descr="© INSCALE GmbH, 26.05.2010&#10;http://www.presentationload.com/"/>
          <p:cNvSpPr>
            <a:spLocks noChangeArrowheads="1"/>
          </p:cNvSpPr>
          <p:nvPr/>
        </p:nvSpPr>
        <p:spPr bwMode="gray">
          <a:xfrm>
            <a:off x="3824342" y="1364922"/>
            <a:ext cx="1592786" cy="360000"/>
          </a:xfrm>
          <a:prstGeom prst="roundRect">
            <a:avLst/>
          </a:prstGeom>
          <a:gradFill>
            <a:gsLst>
              <a:gs pos="0">
                <a:schemeClr val="bg2"/>
              </a:gs>
              <a:gs pos="100000">
                <a:schemeClr val="bg2">
                  <a:lumMod val="75000"/>
                </a:schemeClr>
              </a:gs>
            </a:gsLst>
            <a:lin ang="5400000" scaled="1"/>
          </a:gradFill>
          <a:ln w="12700" algn="ctr">
            <a:solidFill>
              <a:srgbClr val="C0C0C0"/>
            </a:solidFill>
            <a:miter lim="800000"/>
            <a:headEnd/>
            <a:tailEnd/>
          </a:ln>
          <a:effectLst>
            <a:outerShdw blurRad="127000" dist="63500" dir="2700000" algn="tl" rotWithShape="0">
              <a:prstClr val="black">
                <a:alpha val="40000"/>
              </a:prstClr>
            </a:outerShdw>
          </a:effectLst>
        </p:spPr>
        <p:txBody>
          <a:bodyPr lIns="0" tIns="0" rIns="0" bIns="0" anchor="ctr"/>
          <a:lstStyle/>
          <a:p>
            <a:pPr algn="ctr" defTabSz="801688" eaLnBrk="0" hangingPunct="0">
              <a:defRPr/>
            </a:pPr>
            <a:r>
              <a:rPr lang="en-US" sz="1550" b="1" kern="0" noProof="1" smtClean="0">
                <a:solidFill>
                  <a:srgbClr val="FFFFFF"/>
                </a:solidFill>
                <a:effectLst>
                  <a:outerShdw blurRad="50800" dist="38100" dir="2700000" algn="tl" rotWithShape="0">
                    <a:prstClr val="black">
                      <a:alpha val="40000"/>
                    </a:prstClr>
                  </a:outerShdw>
                </a:effectLst>
                <a:cs typeface="Arial" charset="0"/>
              </a:rPr>
              <a:t>Easy to Use</a:t>
            </a:r>
          </a:p>
        </p:txBody>
      </p:sp>
      <p:sp>
        <p:nvSpPr>
          <p:cNvPr id="13" name="Rectangle 17" descr="© INSCALE GmbH, 26.05.2010&#10;http://www.presentationload.com/"/>
          <p:cNvSpPr>
            <a:spLocks noChangeArrowheads="1"/>
          </p:cNvSpPr>
          <p:nvPr/>
        </p:nvSpPr>
        <p:spPr bwMode="gray">
          <a:xfrm>
            <a:off x="5583620" y="1364922"/>
            <a:ext cx="1586108" cy="360000"/>
          </a:xfrm>
          <a:prstGeom prst="roundRect">
            <a:avLst/>
          </a:prstGeom>
          <a:gradFill>
            <a:gsLst>
              <a:gs pos="0">
                <a:schemeClr val="bg2"/>
              </a:gs>
              <a:gs pos="100000">
                <a:schemeClr val="bg2">
                  <a:lumMod val="75000"/>
                </a:schemeClr>
              </a:gs>
            </a:gsLst>
            <a:lin ang="5400000" scaled="1"/>
          </a:gradFill>
          <a:ln w="12700" algn="ctr">
            <a:solidFill>
              <a:srgbClr val="C0C0C0"/>
            </a:solidFill>
            <a:miter lim="800000"/>
            <a:headEnd/>
            <a:tailEnd/>
          </a:ln>
          <a:effectLst>
            <a:outerShdw blurRad="127000" dist="63500" dir="2700000" algn="tl" rotWithShape="0">
              <a:prstClr val="black">
                <a:alpha val="40000"/>
              </a:prstClr>
            </a:outerShdw>
          </a:effectLst>
        </p:spPr>
        <p:txBody>
          <a:bodyPr lIns="0" tIns="0" rIns="0" bIns="0" anchor="ctr"/>
          <a:lstStyle/>
          <a:p>
            <a:pPr algn="ctr" defTabSz="801688" eaLnBrk="0" hangingPunct="0">
              <a:defRPr/>
            </a:pPr>
            <a:r>
              <a:rPr lang="en-US" sz="1600" b="1" kern="0" noProof="1" smtClean="0">
                <a:solidFill>
                  <a:srgbClr val="FFFFFF"/>
                </a:solidFill>
                <a:effectLst>
                  <a:outerShdw blurRad="50800" dist="38100" dir="2700000" algn="tl" rotWithShape="0">
                    <a:prstClr val="black">
                      <a:alpha val="40000"/>
                    </a:prstClr>
                  </a:outerShdw>
                </a:effectLst>
                <a:cs typeface="Arial" charset="0"/>
              </a:rPr>
              <a:t>Convenience</a:t>
            </a:r>
          </a:p>
        </p:txBody>
      </p:sp>
      <p:sp>
        <p:nvSpPr>
          <p:cNvPr id="14" name="Rectangle 16" descr="© INSCALE GmbH, 26.05.2010&#10;http://www.presentationload.com/"/>
          <p:cNvSpPr>
            <a:spLocks noChangeArrowheads="1"/>
          </p:cNvSpPr>
          <p:nvPr/>
        </p:nvSpPr>
        <p:spPr bwMode="gray">
          <a:xfrm>
            <a:off x="392690" y="1807834"/>
            <a:ext cx="1595437" cy="3819527"/>
          </a:xfrm>
          <a:prstGeom prst="roundRect">
            <a:avLst>
              <a:gd name="adj" fmla="val 5455"/>
            </a:avLst>
          </a:prstGeom>
          <a:gradFill flip="none" rotWithShape="1">
            <a:gsLst>
              <a:gs pos="0">
                <a:srgbClr val="D7D7D7">
                  <a:alpha val="62000"/>
                </a:srgbClr>
              </a:gs>
              <a:gs pos="100000">
                <a:srgbClr val="FFFFFF"/>
              </a:gs>
            </a:gsLst>
            <a:lin ang="16200000" scaled="1"/>
            <a:tileRect/>
          </a:gradFill>
          <a:ln w="12700">
            <a:solidFill>
              <a:srgbClr val="C0C0C0"/>
            </a:solidFill>
            <a:miter lim="800000"/>
            <a:headEnd/>
            <a:tailEnd/>
          </a:ln>
          <a:effectLst>
            <a:outerShdw blurRad="127000" dist="63500" dir="2700000" algn="tl" rotWithShape="0">
              <a:prstClr val="black">
                <a:alpha val="40000"/>
              </a:prstClr>
            </a:outerShdw>
          </a:effectLst>
        </p:spPr>
        <p:txBody>
          <a:bodyPr lIns="108000" tIns="108000" rIns="36000" bIns="72000"/>
          <a:lstStyle/>
          <a:p>
            <a:pPr marL="171450" indent="-171450" defTabSz="457200">
              <a:buClr>
                <a:srgbClr val="E7ECED"/>
              </a:buClr>
              <a:buFont typeface="Arial" panose="020B0604020202020204" pitchFamily="34" charset="0"/>
              <a:buChar char="•"/>
            </a:pPr>
            <a:r>
              <a:rPr lang="en-US" sz="1200" dirty="0">
                <a:solidFill>
                  <a:prstClr val="black"/>
                </a:solidFill>
              </a:rPr>
              <a:t>Mail-delivery pharmacies may be able to </a:t>
            </a:r>
            <a:r>
              <a:rPr lang="en-US" sz="1200" b="1" dirty="0">
                <a:solidFill>
                  <a:prstClr val="black"/>
                </a:solidFill>
              </a:rPr>
              <a:t>reduce a </a:t>
            </a:r>
            <a:r>
              <a:rPr lang="en-US" sz="1200" b="1" dirty="0" smtClean="0">
                <a:solidFill>
                  <a:prstClr val="black"/>
                </a:solidFill>
              </a:rPr>
              <a:t>member’s </a:t>
            </a:r>
            <a:r>
              <a:rPr lang="en-US" sz="1200" b="1" dirty="0">
                <a:solidFill>
                  <a:prstClr val="black"/>
                </a:solidFill>
              </a:rPr>
              <a:t>out-of-pocket costs </a:t>
            </a:r>
            <a:r>
              <a:rPr lang="en-US" sz="1200" dirty="0">
                <a:solidFill>
                  <a:prstClr val="black"/>
                </a:solidFill>
              </a:rPr>
              <a:t>by  </a:t>
            </a:r>
            <a:r>
              <a:rPr lang="en-US" sz="1200" b="1" dirty="0">
                <a:solidFill>
                  <a:srgbClr val="AA0B5F"/>
                </a:solidFill>
              </a:rPr>
              <a:t>~15% on average, per </a:t>
            </a:r>
            <a:r>
              <a:rPr lang="en-US" sz="1200" b="1" dirty="0" smtClean="0">
                <a:solidFill>
                  <a:srgbClr val="AA0B5F"/>
                </a:solidFill>
              </a:rPr>
              <a:t>prescription</a:t>
            </a:r>
            <a:r>
              <a:rPr lang="en-US" sz="1200" b="1" baseline="30000" dirty="0" smtClean="0">
                <a:solidFill>
                  <a:srgbClr val="AA0B5F"/>
                </a:solidFill>
              </a:rPr>
              <a:t>1 </a:t>
            </a:r>
          </a:p>
          <a:p>
            <a:pPr marL="171450" indent="-171450" defTabSz="457200">
              <a:buClr>
                <a:srgbClr val="E7ECED"/>
              </a:buClr>
              <a:buFont typeface="Arial" panose="020B0604020202020204" pitchFamily="34" charset="0"/>
              <a:buChar char="•"/>
            </a:pPr>
            <a:endParaRPr lang="en-US" sz="1200" baseline="30000" dirty="0">
              <a:solidFill>
                <a:prstClr val="black"/>
              </a:solidFill>
            </a:endParaRPr>
          </a:p>
          <a:p>
            <a:pPr marL="171450" indent="-171450" defTabSz="457200">
              <a:buClr>
                <a:srgbClr val="E7ECED"/>
              </a:buClr>
              <a:buFont typeface="Arial" panose="020B0604020202020204" pitchFamily="34" charset="0"/>
              <a:buChar char="•"/>
            </a:pPr>
            <a:r>
              <a:rPr lang="en-US" sz="1200" dirty="0">
                <a:solidFill>
                  <a:prstClr val="black"/>
                </a:solidFill>
              </a:rPr>
              <a:t>Some Medicare plans offer </a:t>
            </a:r>
            <a:r>
              <a:rPr lang="en-US" sz="1200" b="1" dirty="0">
                <a:solidFill>
                  <a:srgbClr val="AA0B5F"/>
                </a:solidFill>
              </a:rPr>
              <a:t>$0 copayment on most Tier </a:t>
            </a:r>
            <a:r>
              <a:rPr lang="en-US" sz="1200" b="1" dirty="0" smtClean="0">
                <a:solidFill>
                  <a:srgbClr val="AA0B5F"/>
                </a:solidFill>
              </a:rPr>
              <a:t>1 and </a:t>
            </a:r>
            <a:r>
              <a:rPr lang="en-US" sz="1200" b="1" dirty="0">
                <a:solidFill>
                  <a:srgbClr val="AA0B5F"/>
                </a:solidFill>
              </a:rPr>
              <a:t>generic medicines </a:t>
            </a:r>
            <a:r>
              <a:rPr lang="en-US" sz="1200" dirty="0">
                <a:solidFill>
                  <a:prstClr val="black"/>
                </a:solidFill>
              </a:rPr>
              <a:t>when </a:t>
            </a:r>
            <a:r>
              <a:rPr lang="en-US" sz="1200" dirty="0" smtClean="0">
                <a:solidFill>
                  <a:prstClr val="black"/>
                </a:solidFill>
              </a:rPr>
              <a:t>a member orders </a:t>
            </a:r>
            <a:r>
              <a:rPr lang="en-US" sz="1200" dirty="0">
                <a:solidFill>
                  <a:prstClr val="black"/>
                </a:solidFill>
              </a:rPr>
              <a:t>a </a:t>
            </a:r>
            <a:r>
              <a:rPr lang="en-US" sz="1200" b="1" dirty="0">
                <a:solidFill>
                  <a:prstClr val="black"/>
                </a:solidFill>
              </a:rPr>
              <a:t>90-day </a:t>
            </a:r>
            <a:r>
              <a:rPr lang="en-US" sz="1200" b="1" dirty="0" smtClean="0">
                <a:solidFill>
                  <a:prstClr val="black"/>
                </a:solidFill>
              </a:rPr>
              <a:t>supply</a:t>
            </a:r>
            <a:r>
              <a:rPr lang="en-US" sz="1200" baseline="30000" dirty="0" smtClean="0">
                <a:solidFill>
                  <a:prstClr val="black"/>
                </a:solidFill>
              </a:rPr>
              <a:t>2</a:t>
            </a:r>
            <a:endParaRPr lang="en-US" sz="1200" baseline="30000" dirty="0">
              <a:solidFill>
                <a:prstClr val="black"/>
              </a:solidFill>
            </a:endParaRPr>
          </a:p>
        </p:txBody>
      </p:sp>
      <p:sp>
        <p:nvSpPr>
          <p:cNvPr id="15" name="Rectangle 16" descr="© INSCALE GmbH, 26.05.2010&#10;http://www.presentationload.com/"/>
          <p:cNvSpPr>
            <a:spLocks noChangeArrowheads="1"/>
          </p:cNvSpPr>
          <p:nvPr/>
        </p:nvSpPr>
        <p:spPr bwMode="gray">
          <a:xfrm>
            <a:off x="2138114" y="1807834"/>
            <a:ext cx="1526413" cy="3819527"/>
          </a:xfrm>
          <a:prstGeom prst="roundRect">
            <a:avLst>
              <a:gd name="adj" fmla="val 5455"/>
            </a:avLst>
          </a:prstGeom>
          <a:gradFill flip="none" rotWithShape="1">
            <a:gsLst>
              <a:gs pos="0">
                <a:srgbClr val="D7D7D7">
                  <a:alpha val="62000"/>
                </a:srgbClr>
              </a:gs>
              <a:gs pos="100000">
                <a:srgbClr val="FFFFFF"/>
              </a:gs>
            </a:gsLst>
            <a:lin ang="16200000" scaled="1"/>
            <a:tileRect/>
          </a:gradFill>
          <a:ln w="12700">
            <a:solidFill>
              <a:srgbClr val="C0C0C0"/>
            </a:solidFill>
            <a:miter lim="800000"/>
            <a:headEnd/>
            <a:tailEnd/>
          </a:ln>
          <a:effectLst>
            <a:outerShdw blurRad="127000" dist="63500" dir="2700000" algn="tl" rotWithShape="0">
              <a:prstClr val="black">
                <a:alpha val="40000"/>
              </a:prstClr>
            </a:outerShdw>
          </a:effectLst>
        </p:spPr>
        <p:txBody>
          <a:bodyPr lIns="108000" tIns="108000" rIns="36000" bIns="72000"/>
          <a:lstStyle/>
          <a:p>
            <a:pPr marL="171450" indent="-171450" defTabSz="457200">
              <a:buClr>
                <a:srgbClr val="E7ECED"/>
              </a:buClr>
              <a:buFont typeface="Arial" panose="020B0604020202020204" pitchFamily="34" charset="0"/>
              <a:buChar char="•"/>
            </a:pPr>
            <a:r>
              <a:rPr lang="en-US" sz="1200" dirty="0">
                <a:solidFill>
                  <a:prstClr val="black"/>
                </a:solidFill>
              </a:rPr>
              <a:t>Mail-delivery pharmacy </a:t>
            </a:r>
            <a:r>
              <a:rPr lang="en-US" sz="1200" b="1" dirty="0">
                <a:solidFill>
                  <a:prstClr val="black"/>
                </a:solidFill>
              </a:rPr>
              <a:t>users who obtain a </a:t>
            </a:r>
            <a:r>
              <a:rPr lang="en-US" sz="1200" b="1" dirty="0" smtClean="0">
                <a:solidFill>
                  <a:prstClr val="black"/>
                </a:solidFill>
              </a:rPr>
              <a:t>90-day </a:t>
            </a:r>
            <a:r>
              <a:rPr lang="en-US" sz="1200" b="1" dirty="0">
                <a:solidFill>
                  <a:prstClr val="black"/>
                </a:solidFill>
              </a:rPr>
              <a:t>script </a:t>
            </a:r>
            <a:r>
              <a:rPr lang="en-US" sz="1200" b="1" dirty="0" smtClean="0">
                <a:solidFill>
                  <a:prstClr val="black"/>
                </a:solidFill>
              </a:rPr>
              <a:t>of diabetic-related medication were </a:t>
            </a:r>
            <a:r>
              <a:rPr lang="en-US" sz="1200" b="1" dirty="0" smtClean="0">
                <a:solidFill>
                  <a:srgbClr val="AA0B5F"/>
                </a:solidFill>
              </a:rPr>
              <a:t>~8 </a:t>
            </a:r>
            <a:r>
              <a:rPr lang="en-US" sz="1200" b="1" dirty="0">
                <a:solidFill>
                  <a:srgbClr val="AA0B5F"/>
                </a:solidFill>
              </a:rPr>
              <a:t>% more likely to take their medicine as their doctor prescribed </a:t>
            </a:r>
            <a:r>
              <a:rPr lang="en-US" sz="1200" dirty="0">
                <a:solidFill>
                  <a:prstClr val="black"/>
                </a:solidFill>
              </a:rPr>
              <a:t>than those who </a:t>
            </a:r>
            <a:r>
              <a:rPr lang="en-US" sz="1200" dirty="0" smtClean="0">
                <a:solidFill>
                  <a:prstClr val="black"/>
                </a:solidFill>
              </a:rPr>
              <a:t>used </a:t>
            </a:r>
            <a:r>
              <a:rPr lang="en-US" sz="1200" dirty="0">
                <a:solidFill>
                  <a:prstClr val="black"/>
                </a:solidFill>
              </a:rPr>
              <a:t>retail pharmacies</a:t>
            </a:r>
            <a:r>
              <a:rPr lang="en-US" sz="1200" baseline="30000" dirty="0">
                <a:solidFill>
                  <a:prstClr val="black"/>
                </a:solidFill>
              </a:rPr>
              <a:t>3</a:t>
            </a:r>
          </a:p>
        </p:txBody>
      </p:sp>
      <p:sp>
        <p:nvSpPr>
          <p:cNvPr id="16" name="Rectangle 16" descr="© INSCALE GmbH, 26.05.2010&#10;http://www.presentationload.com/"/>
          <p:cNvSpPr>
            <a:spLocks noChangeArrowheads="1"/>
          </p:cNvSpPr>
          <p:nvPr/>
        </p:nvSpPr>
        <p:spPr bwMode="gray">
          <a:xfrm>
            <a:off x="3824342" y="1807834"/>
            <a:ext cx="1592786" cy="3819527"/>
          </a:xfrm>
          <a:prstGeom prst="roundRect">
            <a:avLst>
              <a:gd name="adj" fmla="val 5455"/>
            </a:avLst>
          </a:prstGeom>
          <a:gradFill flip="none" rotWithShape="1">
            <a:gsLst>
              <a:gs pos="0">
                <a:srgbClr val="D7D7D7">
                  <a:alpha val="62000"/>
                </a:srgbClr>
              </a:gs>
              <a:gs pos="100000">
                <a:srgbClr val="FFFFFF"/>
              </a:gs>
            </a:gsLst>
            <a:lin ang="16200000" scaled="1"/>
            <a:tileRect/>
          </a:gradFill>
          <a:ln w="12700">
            <a:solidFill>
              <a:srgbClr val="C0C0C0"/>
            </a:solidFill>
            <a:miter lim="800000"/>
            <a:headEnd/>
            <a:tailEnd/>
          </a:ln>
          <a:effectLst>
            <a:outerShdw blurRad="127000" dist="63500" dir="2700000" algn="tl" rotWithShape="0">
              <a:prstClr val="black">
                <a:alpha val="40000"/>
              </a:prstClr>
            </a:outerShdw>
          </a:effectLst>
        </p:spPr>
        <p:txBody>
          <a:bodyPr lIns="108000" tIns="108000" rIns="36000" bIns="72000"/>
          <a:lstStyle/>
          <a:p>
            <a:pPr marL="171450" indent="-171450" defTabSz="457200">
              <a:buClr>
                <a:srgbClr val="E7ECED"/>
              </a:buClr>
              <a:buFont typeface="Arial" panose="020B0604020202020204" pitchFamily="34" charset="0"/>
              <a:buChar char="•"/>
            </a:pPr>
            <a:r>
              <a:rPr lang="en-US" sz="1200" b="1" dirty="0">
                <a:solidFill>
                  <a:prstClr val="black"/>
                </a:solidFill>
              </a:rPr>
              <a:t>Humana Pharmacy will call </a:t>
            </a:r>
            <a:r>
              <a:rPr lang="en-US" sz="1200" b="1" dirty="0" smtClean="0">
                <a:solidFill>
                  <a:prstClr val="black"/>
                </a:solidFill>
              </a:rPr>
              <a:t>user </a:t>
            </a:r>
            <a:r>
              <a:rPr lang="en-US" sz="1200" dirty="0">
                <a:solidFill>
                  <a:prstClr val="black"/>
                </a:solidFill>
              </a:rPr>
              <a:t>when </a:t>
            </a:r>
            <a:r>
              <a:rPr lang="en-US" sz="1200" dirty="0" smtClean="0">
                <a:solidFill>
                  <a:prstClr val="black"/>
                </a:solidFill>
              </a:rPr>
              <a:t>it’s </a:t>
            </a:r>
            <a:r>
              <a:rPr lang="en-US" sz="1200" dirty="0">
                <a:solidFill>
                  <a:prstClr val="black"/>
                </a:solidFill>
              </a:rPr>
              <a:t>time to </a:t>
            </a:r>
            <a:r>
              <a:rPr lang="en-US" sz="1200" b="1" dirty="0" smtClean="0">
                <a:solidFill>
                  <a:srgbClr val="AA0B5F"/>
                </a:solidFill>
              </a:rPr>
              <a:t>refill/renew prescriptions</a:t>
            </a:r>
          </a:p>
          <a:p>
            <a:pPr marL="171450" indent="-171450" defTabSz="457200">
              <a:buClr>
                <a:srgbClr val="E7ECED"/>
              </a:buClr>
              <a:buFont typeface="Arial" panose="020B0604020202020204" pitchFamily="34" charset="0"/>
              <a:buChar char="•"/>
            </a:pPr>
            <a:endParaRPr lang="en-US" sz="1200" dirty="0" smtClean="0">
              <a:solidFill>
                <a:srgbClr val="AA0B5F"/>
              </a:solidFill>
            </a:endParaRPr>
          </a:p>
          <a:p>
            <a:pPr marL="171450" indent="-171450" defTabSz="457200">
              <a:buClr>
                <a:srgbClr val="E7ECED"/>
              </a:buClr>
              <a:buFont typeface="Arial" panose="020B0604020202020204" pitchFamily="34" charset="0"/>
              <a:buChar char="•"/>
            </a:pPr>
            <a:r>
              <a:rPr lang="en-US" sz="1200" b="1" dirty="0" smtClean="0">
                <a:solidFill>
                  <a:srgbClr val="AA0B5F"/>
                </a:solidFill>
              </a:rPr>
              <a:t>Reminders </a:t>
            </a:r>
            <a:r>
              <a:rPr lang="en-US" sz="1200" b="1" dirty="0">
                <a:solidFill>
                  <a:srgbClr val="AA0B5F"/>
                </a:solidFill>
              </a:rPr>
              <a:t>can be set up and received by phone, email or text </a:t>
            </a:r>
            <a:r>
              <a:rPr lang="en-US" sz="1200" b="1" dirty="0" smtClean="0">
                <a:solidFill>
                  <a:srgbClr val="AA0B5F"/>
                </a:solidFill>
              </a:rPr>
              <a:t>message</a:t>
            </a:r>
            <a:r>
              <a:rPr lang="en-US" sz="1200" dirty="0">
                <a:solidFill>
                  <a:prstClr val="black"/>
                </a:solidFill>
              </a:rPr>
              <a:t>;</a:t>
            </a:r>
            <a:r>
              <a:rPr lang="en-US" sz="1200" dirty="0" smtClean="0">
                <a:solidFill>
                  <a:prstClr val="black"/>
                </a:solidFill>
              </a:rPr>
              <a:t> </a:t>
            </a:r>
            <a:r>
              <a:rPr lang="en-US" sz="1200" dirty="0">
                <a:solidFill>
                  <a:prstClr val="black"/>
                </a:solidFill>
              </a:rPr>
              <a:t>members can set their own communication preferences when they sign up</a:t>
            </a:r>
          </a:p>
        </p:txBody>
      </p:sp>
      <p:sp>
        <p:nvSpPr>
          <p:cNvPr id="17" name="Rectangle 16" descr="© INSCALE GmbH, 26.05.2010&#10;http://www.presentationload.com/"/>
          <p:cNvSpPr>
            <a:spLocks noChangeArrowheads="1"/>
          </p:cNvSpPr>
          <p:nvPr/>
        </p:nvSpPr>
        <p:spPr bwMode="gray">
          <a:xfrm>
            <a:off x="5583620" y="1807834"/>
            <a:ext cx="1586108" cy="3819527"/>
          </a:xfrm>
          <a:prstGeom prst="roundRect">
            <a:avLst>
              <a:gd name="adj" fmla="val 5455"/>
            </a:avLst>
          </a:prstGeom>
          <a:gradFill flip="none" rotWithShape="1">
            <a:gsLst>
              <a:gs pos="0">
                <a:srgbClr val="D7D7D7">
                  <a:alpha val="62000"/>
                </a:srgbClr>
              </a:gs>
              <a:gs pos="100000">
                <a:srgbClr val="FFFFFF"/>
              </a:gs>
            </a:gsLst>
            <a:lin ang="16200000" scaled="1"/>
            <a:tileRect/>
          </a:gradFill>
          <a:ln w="12700">
            <a:solidFill>
              <a:srgbClr val="C0C0C0"/>
            </a:solidFill>
            <a:miter lim="800000"/>
            <a:headEnd/>
            <a:tailEnd/>
          </a:ln>
          <a:effectLst>
            <a:outerShdw blurRad="127000" dist="63500" dir="2700000" algn="tl" rotWithShape="0">
              <a:prstClr val="black">
                <a:alpha val="40000"/>
              </a:prstClr>
            </a:outerShdw>
          </a:effectLst>
        </p:spPr>
        <p:txBody>
          <a:bodyPr lIns="108000" tIns="108000" rIns="36000" bIns="72000"/>
          <a:lstStyle/>
          <a:p>
            <a:pPr marL="171450" indent="-171450" defTabSz="457200">
              <a:buClr>
                <a:srgbClr val="E7ECED"/>
              </a:buClr>
              <a:buFont typeface="Arial" panose="020B0604020202020204" pitchFamily="34" charset="0"/>
              <a:buChar char="•"/>
            </a:pPr>
            <a:r>
              <a:rPr lang="en-US" sz="1200" dirty="0">
                <a:solidFill>
                  <a:prstClr val="black"/>
                </a:solidFill>
              </a:rPr>
              <a:t>With </a:t>
            </a:r>
            <a:r>
              <a:rPr lang="en-US" sz="1200" b="1" dirty="0" smtClean="0">
                <a:solidFill>
                  <a:prstClr val="black"/>
                </a:solidFill>
              </a:rPr>
              <a:t>Humana Pharmacy Online </a:t>
            </a:r>
            <a:r>
              <a:rPr lang="en-US" sz="1200" dirty="0" smtClean="0">
                <a:solidFill>
                  <a:prstClr val="black"/>
                </a:solidFill>
              </a:rPr>
              <a:t>and the </a:t>
            </a:r>
            <a:r>
              <a:rPr lang="en-US" sz="1200" b="1" dirty="0" smtClean="0">
                <a:solidFill>
                  <a:prstClr val="black"/>
                </a:solidFill>
              </a:rPr>
              <a:t>Humana Pharmacy </a:t>
            </a:r>
            <a:r>
              <a:rPr lang="en-US" sz="1200" b="1" dirty="0">
                <a:solidFill>
                  <a:prstClr val="black"/>
                </a:solidFill>
              </a:rPr>
              <a:t>Mobile </a:t>
            </a:r>
            <a:r>
              <a:rPr lang="en-US" sz="1200" b="1" dirty="0" smtClean="0">
                <a:solidFill>
                  <a:prstClr val="black"/>
                </a:solidFill>
              </a:rPr>
              <a:t>App</a:t>
            </a:r>
            <a:r>
              <a:rPr lang="en-US" sz="1200" dirty="0" smtClean="0">
                <a:solidFill>
                  <a:prstClr val="black"/>
                </a:solidFill>
              </a:rPr>
              <a:t>, getting </a:t>
            </a:r>
            <a:r>
              <a:rPr lang="en-US" sz="1200" b="1" dirty="0">
                <a:solidFill>
                  <a:srgbClr val="AA0B5F"/>
                </a:solidFill>
              </a:rPr>
              <a:t>prescription information, checking order status, and refilling </a:t>
            </a:r>
            <a:r>
              <a:rPr lang="en-US" sz="1200" dirty="0" smtClean="0">
                <a:solidFill>
                  <a:prstClr val="black"/>
                </a:solidFill>
              </a:rPr>
              <a:t>is made easy</a:t>
            </a:r>
          </a:p>
          <a:p>
            <a:pPr marL="171450" indent="-171450" defTabSz="457200">
              <a:buClr>
                <a:srgbClr val="E7ECED"/>
              </a:buClr>
              <a:buFont typeface="Arial" panose="020B0604020202020204" pitchFamily="34" charset="0"/>
              <a:buChar char="•"/>
            </a:pPr>
            <a:endParaRPr lang="en-US" sz="1200" dirty="0">
              <a:solidFill>
                <a:prstClr val="black"/>
              </a:solidFill>
            </a:endParaRPr>
          </a:p>
          <a:p>
            <a:pPr marL="171450" indent="-171450" defTabSz="457200">
              <a:buClr>
                <a:srgbClr val="E7ECED"/>
              </a:buClr>
              <a:buFont typeface="Arial" panose="020B0604020202020204" pitchFamily="34" charset="0"/>
              <a:buChar char="•"/>
            </a:pPr>
            <a:r>
              <a:rPr lang="en-US" sz="1200" dirty="0" smtClean="0">
                <a:solidFill>
                  <a:prstClr val="black"/>
                </a:solidFill>
              </a:rPr>
              <a:t>Members can get </a:t>
            </a:r>
            <a:r>
              <a:rPr lang="en-US" sz="1200" dirty="0">
                <a:solidFill>
                  <a:prstClr val="black"/>
                </a:solidFill>
              </a:rPr>
              <a:t>a </a:t>
            </a:r>
            <a:r>
              <a:rPr lang="en-US" sz="1200" b="1" dirty="0">
                <a:solidFill>
                  <a:srgbClr val="AA0B5F"/>
                </a:solidFill>
              </a:rPr>
              <a:t>three-month supply shipped to </a:t>
            </a:r>
            <a:r>
              <a:rPr lang="en-US" sz="1200" b="1" dirty="0" smtClean="0">
                <a:solidFill>
                  <a:srgbClr val="AA0B5F"/>
                </a:solidFill>
              </a:rPr>
              <a:t>their home</a:t>
            </a:r>
            <a:r>
              <a:rPr lang="en-US" sz="1200" dirty="0">
                <a:solidFill>
                  <a:prstClr val="black"/>
                </a:solidFill>
              </a:rPr>
              <a:t>, that’s only 4 orders per year </a:t>
            </a:r>
          </a:p>
        </p:txBody>
      </p:sp>
      <p:sp>
        <p:nvSpPr>
          <p:cNvPr id="18" name="Ellipse 61"/>
          <p:cNvSpPr/>
          <p:nvPr/>
        </p:nvSpPr>
        <p:spPr bwMode="gray">
          <a:xfrm>
            <a:off x="6739369" y="5252060"/>
            <a:ext cx="2612860" cy="599466"/>
          </a:xfrm>
          <a:prstGeom prst="ellipse">
            <a:avLst/>
          </a:prstGeom>
          <a:gradFill flip="none" rotWithShape="1">
            <a:gsLst>
              <a:gs pos="0">
                <a:srgbClr val="000000">
                  <a:alpha val="52000"/>
                </a:srgbClr>
              </a:gs>
              <a:gs pos="100000">
                <a:srgbClr val="7F7F7F">
                  <a:alpha val="0"/>
                </a:srgbClr>
              </a:gs>
            </a:gsLst>
            <a:path path="shape">
              <a:fillToRect l="50000" t="50000" r="50000" b="50000"/>
            </a:path>
            <a:tileRect/>
          </a:gradFill>
          <a:ln w="12700">
            <a:noFill/>
            <a:round/>
            <a:headEnd/>
            <a:tailEnd/>
          </a:ln>
        </p:spPr>
        <p:txBody>
          <a:bodyPr rtlCol="0" anchor="ctr"/>
          <a:lstStyle/>
          <a:p>
            <a:pPr algn="ctr">
              <a:defRPr/>
            </a:pPr>
            <a:endParaRPr lang="en-US" kern="0" dirty="0">
              <a:solidFill>
                <a:sysClr val="windowText" lastClr="000000"/>
              </a:solidFill>
            </a:endParaRPr>
          </a:p>
        </p:txBody>
      </p:sp>
      <p:sp>
        <p:nvSpPr>
          <p:cNvPr id="19" name="Rectangle 17" descr="© INSCALE GmbH, 26.05.2010&#10;http://www.presentationload.com/"/>
          <p:cNvSpPr>
            <a:spLocks noChangeArrowheads="1"/>
          </p:cNvSpPr>
          <p:nvPr/>
        </p:nvSpPr>
        <p:spPr bwMode="gray">
          <a:xfrm>
            <a:off x="7322128" y="1364923"/>
            <a:ext cx="1586108" cy="360000"/>
          </a:xfrm>
          <a:prstGeom prst="roundRect">
            <a:avLst/>
          </a:prstGeom>
          <a:gradFill>
            <a:gsLst>
              <a:gs pos="0">
                <a:schemeClr val="bg2"/>
              </a:gs>
              <a:gs pos="100000">
                <a:schemeClr val="bg2">
                  <a:lumMod val="75000"/>
                </a:schemeClr>
              </a:gs>
            </a:gsLst>
            <a:lin ang="5400000" scaled="1"/>
          </a:gradFill>
          <a:ln w="12700" algn="ctr">
            <a:solidFill>
              <a:srgbClr val="C0C0C0"/>
            </a:solidFill>
            <a:miter lim="800000"/>
            <a:headEnd/>
            <a:tailEnd/>
          </a:ln>
          <a:effectLst>
            <a:outerShdw blurRad="127000" dist="63500" dir="2700000" algn="tl" rotWithShape="0">
              <a:prstClr val="black">
                <a:alpha val="40000"/>
              </a:prstClr>
            </a:outerShdw>
          </a:effectLst>
        </p:spPr>
        <p:txBody>
          <a:bodyPr lIns="0" tIns="0" rIns="0" bIns="0" anchor="ctr"/>
          <a:lstStyle/>
          <a:p>
            <a:pPr algn="ctr" defTabSz="801688" eaLnBrk="0" hangingPunct="0">
              <a:defRPr/>
            </a:pPr>
            <a:r>
              <a:rPr lang="en-US" sz="1600" b="1" kern="0" noProof="1" smtClean="0">
                <a:solidFill>
                  <a:srgbClr val="FFFFFF"/>
                </a:solidFill>
                <a:effectLst>
                  <a:outerShdw blurRad="50800" dist="38100" dir="2700000" algn="tl" rotWithShape="0">
                    <a:prstClr val="black">
                      <a:alpha val="40000"/>
                    </a:prstClr>
                  </a:outerShdw>
                </a:effectLst>
                <a:cs typeface="Arial" charset="0"/>
              </a:rPr>
              <a:t>Accuracy &amp; Safety</a:t>
            </a:r>
          </a:p>
        </p:txBody>
      </p:sp>
      <p:sp>
        <p:nvSpPr>
          <p:cNvPr id="20" name="Rectangle 16" descr="© INSCALE GmbH, 26.05.2010&#10;http://www.presentationload.com/"/>
          <p:cNvSpPr>
            <a:spLocks noChangeArrowheads="1"/>
          </p:cNvSpPr>
          <p:nvPr/>
        </p:nvSpPr>
        <p:spPr bwMode="gray">
          <a:xfrm>
            <a:off x="7322128" y="1807835"/>
            <a:ext cx="1586108" cy="3819527"/>
          </a:xfrm>
          <a:prstGeom prst="roundRect">
            <a:avLst>
              <a:gd name="adj" fmla="val 5455"/>
            </a:avLst>
          </a:prstGeom>
          <a:gradFill flip="none" rotWithShape="1">
            <a:gsLst>
              <a:gs pos="0">
                <a:srgbClr val="D7D7D7">
                  <a:alpha val="62000"/>
                </a:srgbClr>
              </a:gs>
              <a:gs pos="100000">
                <a:srgbClr val="FFFFFF"/>
              </a:gs>
            </a:gsLst>
            <a:lin ang="16200000" scaled="1"/>
            <a:tileRect/>
          </a:gradFill>
          <a:ln w="12700">
            <a:solidFill>
              <a:srgbClr val="C0C0C0"/>
            </a:solidFill>
            <a:miter lim="800000"/>
            <a:headEnd/>
            <a:tailEnd/>
          </a:ln>
          <a:effectLst>
            <a:outerShdw blurRad="127000" dist="63500" dir="2700000" algn="tl" rotWithShape="0">
              <a:prstClr val="black">
                <a:alpha val="40000"/>
              </a:prstClr>
            </a:outerShdw>
          </a:effectLst>
        </p:spPr>
        <p:txBody>
          <a:bodyPr lIns="108000" tIns="108000" rIns="36000" bIns="72000"/>
          <a:lstStyle/>
          <a:p>
            <a:pPr marL="171450" indent="-171450" defTabSz="457200">
              <a:buClr>
                <a:srgbClr val="E7ECED"/>
              </a:buClr>
              <a:buFont typeface="Arial" panose="020B0604020202020204" pitchFamily="34" charset="0"/>
              <a:buChar char="•"/>
            </a:pPr>
            <a:r>
              <a:rPr lang="en-US" sz="1200" b="1" dirty="0">
                <a:solidFill>
                  <a:srgbClr val="AA0B5F"/>
                </a:solidFill>
              </a:rPr>
              <a:t>Two pharmacists check </a:t>
            </a:r>
            <a:r>
              <a:rPr lang="en-US" sz="1200" b="1" dirty="0" smtClean="0">
                <a:solidFill>
                  <a:srgbClr val="AA0B5F"/>
                </a:solidFill>
              </a:rPr>
              <a:t>new </a:t>
            </a:r>
            <a:r>
              <a:rPr lang="en-US" sz="1200" b="1" dirty="0">
                <a:solidFill>
                  <a:srgbClr val="AA0B5F"/>
                </a:solidFill>
              </a:rPr>
              <a:t>prescriptions for accuracy</a:t>
            </a:r>
            <a:r>
              <a:rPr lang="en-US" sz="1200" dirty="0">
                <a:solidFill>
                  <a:srgbClr val="AA0B5F"/>
                </a:solidFill>
              </a:rPr>
              <a:t> </a:t>
            </a:r>
            <a:r>
              <a:rPr lang="en-US" sz="1200" dirty="0">
                <a:solidFill>
                  <a:prstClr val="black"/>
                </a:solidFill>
              </a:rPr>
              <a:t>and to avoid any interactions with other medicines you’re taking. </a:t>
            </a:r>
            <a:endParaRPr lang="en-US" sz="1200" dirty="0" smtClean="0">
              <a:solidFill>
                <a:prstClr val="black"/>
              </a:solidFill>
            </a:endParaRPr>
          </a:p>
          <a:p>
            <a:pPr marL="171450" indent="-171450" defTabSz="457200">
              <a:buClr>
                <a:srgbClr val="E7ECED"/>
              </a:buClr>
              <a:buFont typeface="Arial" panose="020B0604020202020204" pitchFamily="34" charset="0"/>
              <a:buChar char="•"/>
            </a:pPr>
            <a:endParaRPr lang="en-US" sz="1200" dirty="0">
              <a:solidFill>
                <a:prstClr val="black"/>
              </a:solidFill>
            </a:endParaRPr>
          </a:p>
          <a:p>
            <a:pPr marL="171450" indent="-171450" defTabSz="457200">
              <a:buClr>
                <a:srgbClr val="E7ECED"/>
              </a:buClr>
              <a:buFont typeface="Arial" panose="020B0604020202020204" pitchFamily="34" charset="0"/>
              <a:buChar char="•"/>
            </a:pPr>
            <a:r>
              <a:rPr lang="en-US" sz="1200" b="1" dirty="0">
                <a:solidFill>
                  <a:srgbClr val="AA0B5F"/>
                </a:solidFill>
              </a:rPr>
              <a:t>Heat-sealed bottles with tamper-resistant foil </a:t>
            </a:r>
            <a:r>
              <a:rPr lang="en-US" sz="1200" dirty="0">
                <a:solidFill>
                  <a:prstClr val="black"/>
                </a:solidFill>
              </a:rPr>
              <a:t>also help ensure quality and safety. </a:t>
            </a:r>
          </a:p>
        </p:txBody>
      </p:sp>
      <p:sp>
        <p:nvSpPr>
          <p:cNvPr id="21" name="Rectangle 20"/>
          <p:cNvSpPr/>
          <p:nvPr/>
        </p:nvSpPr>
        <p:spPr>
          <a:xfrm>
            <a:off x="2286000" y="6172061"/>
            <a:ext cx="6689555" cy="707874"/>
          </a:xfrm>
          <a:prstGeom prst="rect">
            <a:avLst/>
          </a:prstGeom>
        </p:spPr>
        <p:txBody>
          <a:bodyPr wrap="square" lIns="91429" tIns="45714" rIns="91429" bIns="45714">
            <a:spAutoFit/>
          </a:bodyPr>
          <a:lstStyle/>
          <a:p>
            <a:pPr defTabSz="457200"/>
            <a:r>
              <a:rPr lang="en-US" sz="800" dirty="0">
                <a:solidFill>
                  <a:prstClr val="black"/>
                </a:solidFill>
              </a:rPr>
              <a:t>1. Based on the study “How Mail-Service Pharmacies Will Save $46.6 Billion Over the Next Decade and the Cost of Proposed Restrictions”, created by Visante® for the Pharmaceutical Care Management Association, 2012.</a:t>
            </a:r>
          </a:p>
          <a:p>
            <a:pPr defTabSz="457200"/>
            <a:r>
              <a:rPr lang="en-US" sz="800" dirty="0">
                <a:solidFill>
                  <a:prstClr val="black"/>
                </a:solidFill>
              </a:rPr>
              <a:t>2. Certain medicines are only available in a 30-day supply, deductibles may apply.</a:t>
            </a:r>
          </a:p>
          <a:p>
            <a:pPr defTabSz="457200"/>
            <a:r>
              <a:rPr lang="en-US" sz="800" dirty="0">
                <a:solidFill>
                  <a:prstClr val="black"/>
                </a:solidFill>
              </a:rPr>
              <a:t>3. O. Kenrik Duru et al., “Mail-Order Pharmacy Use and Adherence to Diabetes-Related Medications,” American Journal of Managed Care, Volume 16, Issue 1, pp 33-40 (2010).</a:t>
            </a:r>
          </a:p>
        </p:txBody>
      </p:sp>
      <p:sp>
        <p:nvSpPr>
          <p:cNvPr id="23" name="Title 4"/>
          <p:cNvSpPr>
            <a:spLocks noGrp="1"/>
          </p:cNvSpPr>
          <p:nvPr>
            <p:ph type="title"/>
          </p:nvPr>
        </p:nvSpPr>
        <p:spPr>
          <a:xfrm>
            <a:off x="457200" y="338668"/>
            <a:ext cx="8229600" cy="500576"/>
          </a:xfrm>
        </p:spPr>
        <p:txBody>
          <a:bodyPr/>
          <a:lstStyle/>
          <a:p>
            <a:r>
              <a:rPr lang="en-US" dirty="0" smtClean="0"/>
              <a:t>Why Humana Pharmacy?</a:t>
            </a:r>
            <a:endParaRPr lang="en-US" dirty="0"/>
          </a:p>
        </p:txBody>
      </p:sp>
      <p:sp>
        <p:nvSpPr>
          <p:cNvPr id="24" name="Rectangle 23"/>
          <p:cNvSpPr/>
          <p:nvPr/>
        </p:nvSpPr>
        <p:spPr>
          <a:xfrm>
            <a:off x="366026" y="6553200"/>
            <a:ext cx="1843774" cy="246221"/>
          </a:xfrm>
          <a:prstGeom prst="rect">
            <a:avLst/>
          </a:prstGeom>
        </p:spPr>
        <p:txBody>
          <a:bodyPr wrap="none">
            <a:spAutoFit/>
          </a:bodyPr>
          <a:lstStyle/>
          <a:p>
            <a:pPr defTabSz="457200"/>
            <a:r>
              <a:rPr lang="en-US" sz="1000" dirty="0" smtClean="0">
                <a:solidFill>
                  <a:prstClr val="black"/>
                </a:solidFill>
              </a:rPr>
              <a:t>GCHJNE7EN For Agent Use Only</a:t>
            </a:r>
            <a:endParaRPr lang="en-US" sz="1000" dirty="0">
              <a:solidFill>
                <a:prstClr val="black"/>
              </a:solidFill>
            </a:endParaRPr>
          </a:p>
        </p:txBody>
      </p:sp>
    </p:spTree>
    <p:extLst>
      <p:ext uri="{BB962C8B-B14F-4D97-AF65-F5344CB8AC3E}">
        <p14:creationId xmlns:p14="http://schemas.microsoft.com/office/powerpoint/2010/main" val="42331592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85C39CC-EE39-D443-B36F-C90C146C8057}" type="slidenum">
              <a:rPr lang="en-US" smtClean="0"/>
              <a:pPr/>
              <a:t>35</a:t>
            </a:fld>
            <a:endParaRPr lang="en-US" dirty="0"/>
          </a:p>
        </p:txBody>
      </p:sp>
      <p:sp>
        <p:nvSpPr>
          <p:cNvPr id="5" name="Date Placeholder 4"/>
          <p:cNvSpPr>
            <a:spLocks noGrp="1"/>
          </p:cNvSpPr>
          <p:nvPr>
            <p:ph type="dt" sz="half" idx="12"/>
          </p:nvPr>
        </p:nvSpPr>
        <p:spPr/>
        <p:txBody>
          <a:bodyPr/>
          <a:lstStyle/>
          <a:p>
            <a:r>
              <a:rPr lang="en-US" smtClean="0">
                <a:solidFill>
                  <a:srgbClr val="E0773C">
                    <a:lumMod val="50000"/>
                  </a:srgbClr>
                </a:solidFill>
              </a:rPr>
              <a:t>Insert date via Header and Footer option</a:t>
            </a:r>
            <a:endParaRPr lang="en-US" dirty="0">
              <a:solidFill>
                <a:srgbClr val="E0773C">
                  <a:lumMod val="50000"/>
                </a:srgbClr>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33" y="234742"/>
            <a:ext cx="8589812" cy="6382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7085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604963"/>
            <a:ext cx="8001000" cy="4422775"/>
          </a:xfrm>
        </p:spPr>
        <p:txBody>
          <a:bodyPr>
            <a:normAutofit fontScale="25000" lnSpcReduction="20000"/>
          </a:bodyPr>
          <a:lstStyle/>
          <a:p>
            <a:r>
              <a:rPr lang="en-US" b="1" dirty="0"/>
              <a:t> </a:t>
            </a:r>
            <a:endParaRPr lang="en-US" dirty="0"/>
          </a:p>
          <a:p>
            <a:pPr marL="0" indent="0">
              <a:buNone/>
            </a:pPr>
            <a:r>
              <a:rPr lang="en-US" sz="5600" b="1" dirty="0">
                <a:solidFill>
                  <a:srgbClr val="CC0066"/>
                </a:solidFill>
              </a:rPr>
              <a:t>What is </a:t>
            </a:r>
            <a:r>
              <a:rPr lang="en-US" sz="5600" b="1" dirty="0" smtClean="0">
                <a:solidFill>
                  <a:srgbClr val="CC0066"/>
                </a:solidFill>
              </a:rPr>
              <a:t>it?</a:t>
            </a:r>
          </a:p>
          <a:p>
            <a:pPr marL="230187" lvl="1" indent="0">
              <a:buNone/>
            </a:pPr>
            <a:r>
              <a:rPr lang="en-US" sz="5200" dirty="0" smtClean="0"/>
              <a:t>Our </a:t>
            </a:r>
            <a:r>
              <a:rPr lang="en-US" sz="5200" dirty="0"/>
              <a:t>community locations </a:t>
            </a:r>
            <a:r>
              <a:rPr lang="en-US" sz="5200" dirty="0" smtClean="0"/>
              <a:t>(previously called Guidance Centers) are </a:t>
            </a:r>
            <a:r>
              <a:rPr lang="en-US" sz="5200" dirty="0"/>
              <a:t>where we help our members understand and achieve their best health. Humana is part of the community offering a place where people can learn, become more active and meet their </a:t>
            </a:r>
            <a:r>
              <a:rPr lang="en-US" sz="5200" dirty="0" smtClean="0"/>
              <a:t>neighbors.</a:t>
            </a:r>
          </a:p>
          <a:p>
            <a:pPr lvl="1">
              <a:buFont typeface="Courier New" panose="02070309020205020404" pitchFamily="49" charset="0"/>
              <a:buChar char="o"/>
            </a:pPr>
            <a:r>
              <a:rPr lang="en-US" sz="5000" b="1" dirty="0" smtClean="0"/>
              <a:t>Walking </a:t>
            </a:r>
            <a:r>
              <a:rPr lang="en-US" sz="5000" b="1" dirty="0"/>
              <a:t>groups, Zumba, yoga and tai chic classes are offered which help promote fitness and flexibility and help people need fewer medicines and keep off </a:t>
            </a:r>
            <a:r>
              <a:rPr lang="en-US" sz="5000" b="1" dirty="0" smtClean="0"/>
              <a:t>unwanted </a:t>
            </a:r>
            <a:r>
              <a:rPr lang="en-US" sz="5000" b="1" dirty="0"/>
              <a:t>pounds!</a:t>
            </a:r>
            <a:endParaRPr lang="en-US" sz="5000" dirty="0"/>
          </a:p>
          <a:p>
            <a:r>
              <a:rPr lang="en-US" sz="5600" dirty="0"/>
              <a:t/>
            </a:r>
            <a:br>
              <a:rPr lang="en-US" sz="5600" dirty="0"/>
            </a:br>
            <a:r>
              <a:rPr lang="en-US" sz="5600" b="1" dirty="0"/>
              <a:t>Click </a:t>
            </a:r>
            <a:r>
              <a:rPr lang="en-US" sz="5600" b="1" u="sng" dirty="0">
                <a:hlinkClick r:id="rId2"/>
              </a:rPr>
              <a:t>Here </a:t>
            </a:r>
            <a:r>
              <a:rPr lang="en-US" sz="5600" b="1" dirty="0"/>
              <a:t>for locations.</a:t>
            </a:r>
            <a:endParaRPr lang="en-US" sz="5600" dirty="0"/>
          </a:p>
          <a:p>
            <a:pPr marL="0" indent="0">
              <a:buNone/>
            </a:pPr>
            <a:r>
              <a:rPr lang="en-US" sz="5600" b="1" dirty="0" smtClean="0">
                <a:solidFill>
                  <a:srgbClr val="92D050"/>
                </a:solidFill>
              </a:rPr>
              <a:t>Why </a:t>
            </a:r>
            <a:r>
              <a:rPr lang="en-US" sz="5600" b="1" dirty="0">
                <a:solidFill>
                  <a:srgbClr val="92D050"/>
                </a:solidFill>
              </a:rPr>
              <a:t>You Should Talk About It</a:t>
            </a:r>
          </a:p>
          <a:p>
            <a:r>
              <a:rPr lang="en-US" sz="5600" dirty="0"/>
              <a:t>Community Humana provides a value that members can relate to immediately and broadens the scope of services with a benefit at no extra cost that members may not realize they have!</a:t>
            </a:r>
          </a:p>
          <a:p>
            <a:r>
              <a:rPr lang="en-US" sz="5600" dirty="0"/>
              <a:t> </a:t>
            </a:r>
            <a:r>
              <a:rPr lang="en-US" sz="5600" dirty="0" smtClean="0"/>
              <a:t>For </a:t>
            </a:r>
            <a:r>
              <a:rPr lang="en-US" sz="5600" dirty="0"/>
              <a:t>example, each location has experts available to teach tips on planning healthy meals, and manage health conditions. And, each location is staffed by a customer service representative.</a:t>
            </a:r>
          </a:p>
          <a:p>
            <a:r>
              <a:rPr lang="en-US" sz="5600" dirty="0"/>
              <a:t> </a:t>
            </a:r>
            <a:r>
              <a:rPr lang="en-US" sz="5600" dirty="0" smtClean="0"/>
              <a:t>Is </a:t>
            </a:r>
            <a:r>
              <a:rPr lang="en-US" sz="5600" dirty="0"/>
              <a:t>a Humana location in their area? If so, give the consumer the address then look at the events calendar and let the member know the type of activities available</a:t>
            </a:r>
            <a:r>
              <a:rPr lang="en-US" sz="5600" dirty="0" smtClean="0"/>
              <a:t>.</a:t>
            </a:r>
          </a:p>
          <a:p>
            <a:endParaRPr lang="en-US" sz="5600" dirty="0"/>
          </a:p>
          <a:p>
            <a:pPr marL="230187" lvl="1" indent="0">
              <a:buNone/>
            </a:pPr>
            <a:r>
              <a:rPr lang="en-US" sz="5200" dirty="0" smtClean="0"/>
              <a:t>Watch this </a:t>
            </a:r>
            <a:r>
              <a:rPr lang="en-US" sz="5200" b="1" dirty="0" smtClean="0">
                <a:hlinkClick r:id="rId3"/>
              </a:rPr>
              <a:t>video</a:t>
            </a:r>
            <a:r>
              <a:rPr lang="en-US" sz="5200" dirty="0" smtClean="0"/>
              <a:t> to see more about Humana in your Community:</a:t>
            </a:r>
            <a:endParaRPr lang="en-US" sz="400" dirty="0"/>
          </a:p>
          <a:p>
            <a:pPr marL="0" indent="0">
              <a:buNone/>
            </a:pPr>
            <a:r>
              <a:rPr lang="en-US" sz="5600" dirty="0" smtClean="0"/>
              <a:t> </a:t>
            </a:r>
            <a:endParaRPr lang="en-US" sz="5600" dirty="0"/>
          </a:p>
          <a:p>
            <a:endParaRPr lang="en-US" dirty="0"/>
          </a:p>
        </p:txBody>
      </p:sp>
      <p:sp>
        <p:nvSpPr>
          <p:cNvPr id="3" name="Slide Number Placeholder 2"/>
          <p:cNvSpPr>
            <a:spLocks noGrp="1"/>
          </p:cNvSpPr>
          <p:nvPr>
            <p:ph type="sldNum" sz="quarter" idx="10"/>
          </p:nvPr>
        </p:nvSpPr>
        <p:spPr/>
        <p:txBody>
          <a:bodyPr/>
          <a:lstStyle/>
          <a:p>
            <a:fld id="{485C39CC-EE39-D443-B36F-C90C146C8057}" type="slidenum">
              <a:rPr lang="en-US" smtClean="0"/>
              <a:pPr/>
              <a:t>36</a:t>
            </a:fld>
            <a:endParaRPr lang="en-US" dirty="0"/>
          </a:p>
        </p:txBody>
      </p:sp>
      <p:sp>
        <p:nvSpPr>
          <p:cNvPr id="5" name="Title 4"/>
          <p:cNvSpPr>
            <a:spLocks noGrp="1"/>
          </p:cNvSpPr>
          <p:nvPr>
            <p:ph type="title"/>
          </p:nvPr>
        </p:nvSpPr>
        <p:spPr/>
        <p:txBody>
          <a:bodyPr>
            <a:normAutofit/>
          </a:bodyPr>
          <a:lstStyle/>
          <a:p>
            <a:r>
              <a:rPr lang="en-US" dirty="0" smtClean="0">
                <a:solidFill>
                  <a:schemeClr val="bg1"/>
                </a:solidFill>
              </a:rPr>
              <a:t>Humana in your Community </a:t>
            </a:r>
            <a:endParaRPr lang="en-US" dirty="0">
              <a:solidFill>
                <a:schemeClr val="bg1"/>
              </a:solidFill>
            </a:endParaRPr>
          </a:p>
        </p:txBody>
      </p:sp>
    </p:spTree>
    <p:extLst>
      <p:ext uri="{BB962C8B-B14F-4D97-AF65-F5344CB8AC3E}">
        <p14:creationId xmlns:p14="http://schemas.microsoft.com/office/powerpoint/2010/main" val="1664116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Guidance Centers are located in key Medicare Markets</a:t>
            </a:r>
            <a:endParaRPr lang="en-US" dirty="0"/>
          </a:p>
        </p:txBody>
      </p:sp>
      <p:grpSp>
        <p:nvGrpSpPr>
          <p:cNvPr id="206" name="Group 205"/>
          <p:cNvGrpSpPr/>
          <p:nvPr/>
        </p:nvGrpSpPr>
        <p:grpSpPr>
          <a:xfrm>
            <a:off x="941786" y="1026299"/>
            <a:ext cx="4754880" cy="3200400"/>
            <a:chOff x="1817665" y="2049089"/>
            <a:chExt cx="4279392" cy="2688336"/>
          </a:xfrm>
        </p:grpSpPr>
        <p:grpSp>
          <p:nvGrpSpPr>
            <p:cNvPr id="202" name="Group 201"/>
            <p:cNvGrpSpPr/>
            <p:nvPr/>
          </p:nvGrpSpPr>
          <p:grpSpPr>
            <a:xfrm>
              <a:off x="1817665" y="2049089"/>
              <a:ext cx="4279392" cy="2688336"/>
              <a:chOff x="555220" y="3085433"/>
              <a:chExt cx="4279392" cy="2688336"/>
            </a:xfrm>
          </p:grpSpPr>
          <p:grpSp>
            <p:nvGrpSpPr>
              <p:cNvPr id="3" name="Group 2"/>
              <p:cNvGrpSpPr/>
              <p:nvPr/>
            </p:nvGrpSpPr>
            <p:grpSpPr>
              <a:xfrm>
                <a:off x="555220" y="3085433"/>
                <a:ext cx="4279392" cy="2688336"/>
                <a:chOff x="188990" y="1628242"/>
                <a:chExt cx="3965575" cy="2264753"/>
              </a:xfrm>
            </p:grpSpPr>
            <p:grpSp>
              <p:nvGrpSpPr>
                <p:cNvPr id="4" name="Group 3"/>
                <p:cNvGrpSpPr/>
                <p:nvPr/>
              </p:nvGrpSpPr>
              <p:grpSpPr>
                <a:xfrm>
                  <a:off x="188990" y="1628242"/>
                  <a:ext cx="3965575" cy="2264753"/>
                  <a:chOff x="450850" y="493712"/>
                  <a:chExt cx="8518525" cy="5843786"/>
                </a:xfrm>
              </p:grpSpPr>
              <p:sp>
                <p:nvSpPr>
                  <p:cNvPr id="41" name="Freeform 3"/>
                  <p:cNvSpPr>
                    <a:spLocks/>
                  </p:cNvSpPr>
                  <p:nvPr/>
                </p:nvSpPr>
                <p:spPr bwMode="auto">
                  <a:xfrm>
                    <a:off x="837079" y="493712"/>
                    <a:ext cx="1114425" cy="885825"/>
                  </a:xfrm>
                  <a:custGeom>
                    <a:avLst/>
                    <a:gdLst>
                      <a:gd name="T0" fmla="*/ 2147483647 w 754"/>
                      <a:gd name="T1" fmla="*/ 2147483647 h 558"/>
                      <a:gd name="T2" fmla="*/ 2147483647 w 754"/>
                      <a:gd name="T3" fmla="*/ 2147483647 h 558"/>
                      <a:gd name="T4" fmla="*/ 2147483647 w 754"/>
                      <a:gd name="T5" fmla="*/ 2147483647 h 558"/>
                      <a:gd name="T6" fmla="*/ 2147483647 w 754"/>
                      <a:gd name="T7" fmla="*/ 2147483647 h 558"/>
                      <a:gd name="T8" fmla="*/ 2147483647 w 754"/>
                      <a:gd name="T9" fmla="*/ 2147483647 h 558"/>
                      <a:gd name="T10" fmla="*/ 2147483647 w 754"/>
                      <a:gd name="T11" fmla="*/ 2147483647 h 558"/>
                      <a:gd name="T12" fmla="*/ 2147483647 w 754"/>
                      <a:gd name="T13" fmla="*/ 2147483647 h 558"/>
                      <a:gd name="T14" fmla="*/ 2147483647 w 754"/>
                      <a:gd name="T15" fmla="*/ 2147483647 h 558"/>
                      <a:gd name="T16" fmla="*/ 2147483647 w 754"/>
                      <a:gd name="T17" fmla="*/ 2147483647 h 558"/>
                      <a:gd name="T18" fmla="*/ 2147483647 w 754"/>
                      <a:gd name="T19" fmla="*/ 2147483647 h 558"/>
                      <a:gd name="T20" fmla="*/ 2147483647 w 754"/>
                      <a:gd name="T21" fmla="*/ 2147483647 h 558"/>
                      <a:gd name="T22" fmla="*/ 2147483647 w 754"/>
                      <a:gd name="T23" fmla="*/ 2147483647 h 558"/>
                      <a:gd name="T24" fmla="*/ 2147483647 w 754"/>
                      <a:gd name="T25" fmla="*/ 2147483647 h 558"/>
                      <a:gd name="T26" fmla="*/ 2147483647 w 754"/>
                      <a:gd name="T27" fmla="*/ 2147483647 h 558"/>
                      <a:gd name="T28" fmla="*/ 2147483647 w 754"/>
                      <a:gd name="T29" fmla="*/ 2147483647 h 558"/>
                      <a:gd name="T30" fmla="*/ 2147483647 w 754"/>
                      <a:gd name="T31" fmla="*/ 2147483647 h 558"/>
                      <a:gd name="T32" fmla="*/ 2147483647 w 754"/>
                      <a:gd name="T33" fmla="*/ 2147483647 h 558"/>
                      <a:gd name="T34" fmla="*/ 2147483647 w 754"/>
                      <a:gd name="T35" fmla="*/ 2147483647 h 558"/>
                      <a:gd name="T36" fmla="*/ 2147483647 w 754"/>
                      <a:gd name="T37" fmla="*/ 2147483647 h 558"/>
                      <a:gd name="T38" fmla="*/ 2147483647 w 754"/>
                      <a:gd name="T39" fmla="*/ 2147483647 h 558"/>
                      <a:gd name="T40" fmla="*/ 2147483647 w 754"/>
                      <a:gd name="T41" fmla="*/ 2147483647 h 558"/>
                      <a:gd name="T42" fmla="*/ 2147483647 w 754"/>
                      <a:gd name="T43" fmla="*/ 2147483647 h 558"/>
                      <a:gd name="T44" fmla="*/ 2147483647 w 754"/>
                      <a:gd name="T45" fmla="*/ 2147483647 h 558"/>
                      <a:gd name="T46" fmla="*/ 2147483647 w 754"/>
                      <a:gd name="T47" fmla="*/ 2147483647 h 558"/>
                      <a:gd name="T48" fmla="*/ 2147483647 w 754"/>
                      <a:gd name="T49" fmla="*/ 2147483647 h 558"/>
                      <a:gd name="T50" fmla="*/ 2147483647 w 754"/>
                      <a:gd name="T51" fmla="*/ 2147483647 h 558"/>
                      <a:gd name="T52" fmla="*/ 2147483647 w 754"/>
                      <a:gd name="T53" fmla="*/ 0 h 558"/>
                      <a:gd name="T54" fmla="*/ 2147483647 w 754"/>
                      <a:gd name="T55" fmla="*/ 2147483647 h 558"/>
                      <a:gd name="T56" fmla="*/ 2147483647 w 754"/>
                      <a:gd name="T57" fmla="*/ 2147483647 h 558"/>
                      <a:gd name="T58" fmla="*/ 2147483647 w 754"/>
                      <a:gd name="T59" fmla="*/ 2147483647 h 558"/>
                      <a:gd name="T60" fmla="*/ 2147483647 w 754"/>
                      <a:gd name="T61" fmla="*/ 2147483647 h 558"/>
                      <a:gd name="T62" fmla="*/ 2147483647 w 754"/>
                      <a:gd name="T63" fmla="*/ 2147483647 h 558"/>
                      <a:gd name="T64" fmla="*/ 2147483647 w 754"/>
                      <a:gd name="T65" fmla="*/ 2147483647 h 558"/>
                      <a:gd name="T66" fmla="*/ 2147483647 w 754"/>
                      <a:gd name="T67" fmla="*/ 2147483647 h 558"/>
                      <a:gd name="T68" fmla="*/ 2147483647 w 754"/>
                      <a:gd name="T69" fmla="*/ 2147483647 h 558"/>
                      <a:gd name="T70" fmla="*/ 2147483647 w 754"/>
                      <a:gd name="T71" fmla="*/ 2147483647 h 558"/>
                      <a:gd name="T72" fmla="*/ 2147483647 w 754"/>
                      <a:gd name="T73" fmla="*/ 2147483647 h 558"/>
                      <a:gd name="T74" fmla="*/ 2147483647 w 754"/>
                      <a:gd name="T75" fmla="*/ 2147483647 h 558"/>
                      <a:gd name="T76" fmla="*/ 2147483647 w 754"/>
                      <a:gd name="T77" fmla="*/ 2147483647 h 558"/>
                      <a:gd name="T78" fmla="*/ 2147483647 w 754"/>
                      <a:gd name="T79" fmla="*/ 2147483647 h 558"/>
                      <a:gd name="T80" fmla="*/ 2147483647 w 754"/>
                      <a:gd name="T81" fmla="*/ 2147483647 h 558"/>
                      <a:gd name="T82" fmla="*/ 2147483647 w 754"/>
                      <a:gd name="T83" fmla="*/ 2147483647 h 558"/>
                      <a:gd name="T84" fmla="*/ 2147483647 w 754"/>
                      <a:gd name="T85" fmla="*/ 2147483647 h 558"/>
                      <a:gd name="T86" fmla="*/ 2147483647 w 754"/>
                      <a:gd name="T87" fmla="*/ 2147483647 h 558"/>
                      <a:gd name="T88" fmla="*/ 2147483647 w 754"/>
                      <a:gd name="T89" fmla="*/ 2147483647 h 558"/>
                      <a:gd name="T90" fmla="*/ 2147483647 w 754"/>
                      <a:gd name="T91" fmla="*/ 2147483647 h 558"/>
                      <a:gd name="T92" fmla="*/ 2147483647 w 754"/>
                      <a:gd name="T93" fmla="*/ 2147483647 h 558"/>
                      <a:gd name="T94" fmla="*/ 2147483647 w 754"/>
                      <a:gd name="T95" fmla="*/ 2147483647 h 558"/>
                      <a:gd name="T96" fmla="*/ 2147483647 w 754"/>
                      <a:gd name="T97" fmla="*/ 2147483647 h 558"/>
                      <a:gd name="T98" fmla="*/ 2147483647 w 754"/>
                      <a:gd name="T99" fmla="*/ 2147483647 h 558"/>
                      <a:gd name="T100" fmla="*/ 2147483647 w 754"/>
                      <a:gd name="T101" fmla="*/ 2147483647 h 558"/>
                      <a:gd name="T102" fmla="*/ 2147483647 w 754"/>
                      <a:gd name="T103" fmla="*/ 2147483647 h 558"/>
                      <a:gd name="T104" fmla="*/ 2147483647 w 754"/>
                      <a:gd name="T105" fmla="*/ 2147483647 h 558"/>
                      <a:gd name="T106" fmla="*/ 2147483647 w 754"/>
                      <a:gd name="T107" fmla="*/ 2147483647 h 558"/>
                      <a:gd name="T108" fmla="*/ 2147483647 w 754"/>
                      <a:gd name="T109" fmla="*/ 2147483647 h 5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54" h="558">
                        <a:moveTo>
                          <a:pt x="24" y="46"/>
                        </a:moveTo>
                        <a:lnTo>
                          <a:pt x="26" y="40"/>
                        </a:lnTo>
                        <a:lnTo>
                          <a:pt x="24" y="30"/>
                        </a:lnTo>
                        <a:lnTo>
                          <a:pt x="32" y="40"/>
                        </a:lnTo>
                        <a:lnTo>
                          <a:pt x="52" y="58"/>
                        </a:lnTo>
                        <a:lnTo>
                          <a:pt x="64" y="68"/>
                        </a:lnTo>
                        <a:lnTo>
                          <a:pt x="78" y="78"/>
                        </a:lnTo>
                        <a:lnTo>
                          <a:pt x="92" y="84"/>
                        </a:lnTo>
                        <a:lnTo>
                          <a:pt x="104" y="88"/>
                        </a:lnTo>
                        <a:lnTo>
                          <a:pt x="120" y="92"/>
                        </a:lnTo>
                        <a:lnTo>
                          <a:pt x="132" y="100"/>
                        </a:lnTo>
                        <a:lnTo>
                          <a:pt x="140" y="108"/>
                        </a:lnTo>
                        <a:lnTo>
                          <a:pt x="162" y="108"/>
                        </a:lnTo>
                        <a:lnTo>
                          <a:pt x="164" y="120"/>
                        </a:lnTo>
                        <a:lnTo>
                          <a:pt x="176" y="120"/>
                        </a:lnTo>
                        <a:lnTo>
                          <a:pt x="176" y="132"/>
                        </a:lnTo>
                        <a:lnTo>
                          <a:pt x="184" y="134"/>
                        </a:lnTo>
                        <a:lnTo>
                          <a:pt x="182" y="120"/>
                        </a:lnTo>
                        <a:lnTo>
                          <a:pt x="186" y="118"/>
                        </a:lnTo>
                        <a:lnTo>
                          <a:pt x="198" y="118"/>
                        </a:lnTo>
                        <a:lnTo>
                          <a:pt x="192" y="130"/>
                        </a:lnTo>
                        <a:lnTo>
                          <a:pt x="194" y="134"/>
                        </a:lnTo>
                        <a:lnTo>
                          <a:pt x="198" y="140"/>
                        </a:lnTo>
                        <a:lnTo>
                          <a:pt x="198" y="148"/>
                        </a:lnTo>
                        <a:lnTo>
                          <a:pt x="198" y="152"/>
                        </a:lnTo>
                        <a:lnTo>
                          <a:pt x="194" y="156"/>
                        </a:lnTo>
                        <a:lnTo>
                          <a:pt x="176" y="178"/>
                        </a:lnTo>
                        <a:lnTo>
                          <a:pt x="170" y="172"/>
                        </a:lnTo>
                        <a:lnTo>
                          <a:pt x="182" y="162"/>
                        </a:lnTo>
                        <a:lnTo>
                          <a:pt x="180" y="156"/>
                        </a:lnTo>
                        <a:lnTo>
                          <a:pt x="150" y="194"/>
                        </a:lnTo>
                        <a:lnTo>
                          <a:pt x="130" y="206"/>
                        </a:lnTo>
                        <a:lnTo>
                          <a:pt x="130" y="218"/>
                        </a:lnTo>
                        <a:lnTo>
                          <a:pt x="140" y="222"/>
                        </a:lnTo>
                        <a:lnTo>
                          <a:pt x="142" y="216"/>
                        </a:lnTo>
                        <a:lnTo>
                          <a:pt x="144" y="214"/>
                        </a:lnTo>
                        <a:lnTo>
                          <a:pt x="146" y="214"/>
                        </a:lnTo>
                        <a:lnTo>
                          <a:pt x="146" y="216"/>
                        </a:lnTo>
                        <a:lnTo>
                          <a:pt x="144" y="216"/>
                        </a:lnTo>
                        <a:lnTo>
                          <a:pt x="142" y="214"/>
                        </a:lnTo>
                        <a:lnTo>
                          <a:pt x="138" y="208"/>
                        </a:lnTo>
                        <a:lnTo>
                          <a:pt x="168" y="186"/>
                        </a:lnTo>
                        <a:lnTo>
                          <a:pt x="174" y="186"/>
                        </a:lnTo>
                        <a:lnTo>
                          <a:pt x="204" y="156"/>
                        </a:lnTo>
                        <a:lnTo>
                          <a:pt x="210" y="166"/>
                        </a:lnTo>
                        <a:lnTo>
                          <a:pt x="206" y="176"/>
                        </a:lnTo>
                        <a:lnTo>
                          <a:pt x="198" y="184"/>
                        </a:lnTo>
                        <a:lnTo>
                          <a:pt x="194" y="182"/>
                        </a:lnTo>
                        <a:lnTo>
                          <a:pt x="188" y="192"/>
                        </a:lnTo>
                        <a:lnTo>
                          <a:pt x="186" y="202"/>
                        </a:lnTo>
                        <a:lnTo>
                          <a:pt x="190" y="206"/>
                        </a:lnTo>
                        <a:lnTo>
                          <a:pt x="180" y="240"/>
                        </a:lnTo>
                        <a:lnTo>
                          <a:pt x="170" y="248"/>
                        </a:lnTo>
                        <a:lnTo>
                          <a:pt x="170" y="242"/>
                        </a:lnTo>
                        <a:lnTo>
                          <a:pt x="170" y="234"/>
                        </a:lnTo>
                        <a:lnTo>
                          <a:pt x="180" y="222"/>
                        </a:lnTo>
                        <a:lnTo>
                          <a:pt x="164" y="236"/>
                        </a:lnTo>
                        <a:lnTo>
                          <a:pt x="158" y="246"/>
                        </a:lnTo>
                        <a:lnTo>
                          <a:pt x="156" y="242"/>
                        </a:lnTo>
                        <a:lnTo>
                          <a:pt x="160" y="232"/>
                        </a:lnTo>
                        <a:lnTo>
                          <a:pt x="162" y="224"/>
                        </a:lnTo>
                        <a:lnTo>
                          <a:pt x="160" y="222"/>
                        </a:lnTo>
                        <a:lnTo>
                          <a:pt x="158" y="222"/>
                        </a:lnTo>
                        <a:lnTo>
                          <a:pt x="150" y="226"/>
                        </a:lnTo>
                        <a:lnTo>
                          <a:pt x="136" y="236"/>
                        </a:lnTo>
                        <a:lnTo>
                          <a:pt x="128" y="246"/>
                        </a:lnTo>
                        <a:lnTo>
                          <a:pt x="126" y="248"/>
                        </a:lnTo>
                        <a:lnTo>
                          <a:pt x="128" y="250"/>
                        </a:lnTo>
                        <a:lnTo>
                          <a:pt x="150" y="254"/>
                        </a:lnTo>
                        <a:lnTo>
                          <a:pt x="150" y="256"/>
                        </a:lnTo>
                        <a:lnTo>
                          <a:pt x="152" y="260"/>
                        </a:lnTo>
                        <a:lnTo>
                          <a:pt x="158" y="264"/>
                        </a:lnTo>
                        <a:lnTo>
                          <a:pt x="162" y="264"/>
                        </a:lnTo>
                        <a:lnTo>
                          <a:pt x="166" y="262"/>
                        </a:lnTo>
                        <a:lnTo>
                          <a:pt x="174" y="256"/>
                        </a:lnTo>
                        <a:lnTo>
                          <a:pt x="186" y="244"/>
                        </a:lnTo>
                        <a:lnTo>
                          <a:pt x="192" y="246"/>
                        </a:lnTo>
                        <a:lnTo>
                          <a:pt x="200" y="238"/>
                        </a:lnTo>
                        <a:lnTo>
                          <a:pt x="208" y="238"/>
                        </a:lnTo>
                        <a:lnTo>
                          <a:pt x="206" y="210"/>
                        </a:lnTo>
                        <a:lnTo>
                          <a:pt x="212" y="202"/>
                        </a:lnTo>
                        <a:lnTo>
                          <a:pt x="208" y="196"/>
                        </a:lnTo>
                        <a:lnTo>
                          <a:pt x="218" y="172"/>
                        </a:lnTo>
                        <a:lnTo>
                          <a:pt x="242" y="146"/>
                        </a:lnTo>
                        <a:lnTo>
                          <a:pt x="234" y="118"/>
                        </a:lnTo>
                        <a:lnTo>
                          <a:pt x="226" y="118"/>
                        </a:lnTo>
                        <a:lnTo>
                          <a:pt x="224" y="126"/>
                        </a:lnTo>
                        <a:lnTo>
                          <a:pt x="230" y="134"/>
                        </a:lnTo>
                        <a:lnTo>
                          <a:pt x="228" y="138"/>
                        </a:lnTo>
                        <a:lnTo>
                          <a:pt x="218" y="126"/>
                        </a:lnTo>
                        <a:lnTo>
                          <a:pt x="218" y="116"/>
                        </a:lnTo>
                        <a:lnTo>
                          <a:pt x="224" y="110"/>
                        </a:lnTo>
                        <a:lnTo>
                          <a:pt x="236" y="112"/>
                        </a:lnTo>
                        <a:lnTo>
                          <a:pt x="228" y="94"/>
                        </a:lnTo>
                        <a:lnTo>
                          <a:pt x="224" y="84"/>
                        </a:lnTo>
                        <a:lnTo>
                          <a:pt x="216" y="78"/>
                        </a:lnTo>
                        <a:lnTo>
                          <a:pt x="222" y="72"/>
                        </a:lnTo>
                        <a:lnTo>
                          <a:pt x="224" y="62"/>
                        </a:lnTo>
                        <a:lnTo>
                          <a:pt x="228" y="66"/>
                        </a:lnTo>
                        <a:lnTo>
                          <a:pt x="228" y="82"/>
                        </a:lnTo>
                        <a:lnTo>
                          <a:pt x="236" y="76"/>
                        </a:lnTo>
                        <a:lnTo>
                          <a:pt x="234" y="72"/>
                        </a:lnTo>
                        <a:lnTo>
                          <a:pt x="246" y="64"/>
                        </a:lnTo>
                        <a:lnTo>
                          <a:pt x="240" y="54"/>
                        </a:lnTo>
                        <a:lnTo>
                          <a:pt x="242" y="44"/>
                        </a:lnTo>
                        <a:lnTo>
                          <a:pt x="236" y="36"/>
                        </a:lnTo>
                        <a:lnTo>
                          <a:pt x="228" y="36"/>
                        </a:lnTo>
                        <a:lnTo>
                          <a:pt x="226" y="0"/>
                        </a:lnTo>
                        <a:lnTo>
                          <a:pt x="270" y="14"/>
                        </a:lnTo>
                        <a:lnTo>
                          <a:pt x="388" y="46"/>
                        </a:lnTo>
                        <a:lnTo>
                          <a:pt x="466" y="68"/>
                        </a:lnTo>
                        <a:lnTo>
                          <a:pt x="556" y="90"/>
                        </a:lnTo>
                        <a:lnTo>
                          <a:pt x="652" y="114"/>
                        </a:lnTo>
                        <a:lnTo>
                          <a:pt x="754" y="136"/>
                        </a:lnTo>
                        <a:lnTo>
                          <a:pt x="678" y="484"/>
                        </a:lnTo>
                        <a:lnTo>
                          <a:pt x="672" y="502"/>
                        </a:lnTo>
                        <a:lnTo>
                          <a:pt x="678" y="516"/>
                        </a:lnTo>
                        <a:lnTo>
                          <a:pt x="678" y="530"/>
                        </a:lnTo>
                        <a:lnTo>
                          <a:pt x="672" y="546"/>
                        </a:lnTo>
                        <a:lnTo>
                          <a:pt x="674" y="558"/>
                        </a:lnTo>
                        <a:lnTo>
                          <a:pt x="482" y="510"/>
                        </a:lnTo>
                        <a:lnTo>
                          <a:pt x="476" y="512"/>
                        </a:lnTo>
                        <a:lnTo>
                          <a:pt x="458" y="512"/>
                        </a:lnTo>
                        <a:lnTo>
                          <a:pt x="446" y="512"/>
                        </a:lnTo>
                        <a:lnTo>
                          <a:pt x="434" y="512"/>
                        </a:lnTo>
                        <a:lnTo>
                          <a:pt x="422" y="508"/>
                        </a:lnTo>
                        <a:lnTo>
                          <a:pt x="410" y="504"/>
                        </a:lnTo>
                        <a:lnTo>
                          <a:pt x="402" y="508"/>
                        </a:lnTo>
                        <a:lnTo>
                          <a:pt x="396" y="510"/>
                        </a:lnTo>
                        <a:lnTo>
                          <a:pt x="370" y="510"/>
                        </a:lnTo>
                        <a:lnTo>
                          <a:pt x="362" y="512"/>
                        </a:lnTo>
                        <a:lnTo>
                          <a:pt x="342" y="514"/>
                        </a:lnTo>
                        <a:lnTo>
                          <a:pt x="330" y="514"/>
                        </a:lnTo>
                        <a:lnTo>
                          <a:pt x="320" y="514"/>
                        </a:lnTo>
                        <a:lnTo>
                          <a:pt x="312" y="512"/>
                        </a:lnTo>
                        <a:lnTo>
                          <a:pt x="306" y="506"/>
                        </a:lnTo>
                        <a:lnTo>
                          <a:pt x="290" y="506"/>
                        </a:lnTo>
                        <a:lnTo>
                          <a:pt x="276" y="508"/>
                        </a:lnTo>
                        <a:lnTo>
                          <a:pt x="266" y="506"/>
                        </a:lnTo>
                        <a:lnTo>
                          <a:pt x="252" y="510"/>
                        </a:lnTo>
                        <a:lnTo>
                          <a:pt x="246" y="504"/>
                        </a:lnTo>
                        <a:lnTo>
                          <a:pt x="230" y="494"/>
                        </a:lnTo>
                        <a:lnTo>
                          <a:pt x="212" y="482"/>
                        </a:lnTo>
                        <a:lnTo>
                          <a:pt x="202" y="480"/>
                        </a:lnTo>
                        <a:lnTo>
                          <a:pt x="194" y="480"/>
                        </a:lnTo>
                        <a:lnTo>
                          <a:pt x="184" y="482"/>
                        </a:lnTo>
                        <a:lnTo>
                          <a:pt x="160" y="486"/>
                        </a:lnTo>
                        <a:lnTo>
                          <a:pt x="148" y="486"/>
                        </a:lnTo>
                        <a:lnTo>
                          <a:pt x="134" y="484"/>
                        </a:lnTo>
                        <a:lnTo>
                          <a:pt x="124" y="482"/>
                        </a:lnTo>
                        <a:lnTo>
                          <a:pt x="120" y="478"/>
                        </a:lnTo>
                        <a:lnTo>
                          <a:pt x="116" y="474"/>
                        </a:lnTo>
                        <a:lnTo>
                          <a:pt x="102" y="462"/>
                        </a:lnTo>
                        <a:lnTo>
                          <a:pt x="96" y="450"/>
                        </a:lnTo>
                        <a:lnTo>
                          <a:pt x="98" y="440"/>
                        </a:lnTo>
                        <a:lnTo>
                          <a:pt x="100" y="430"/>
                        </a:lnTo>
                        <a:lnTo>
                          <a:pt x="100" y="416"/>
                        </a:lnTo>
                        <a:lnTo>
                          <a:pt x="100" y="404"/>
                        </a:lnTo>
                        <a:lnTo>
                          <a:pt x="94" y="392"/>
                        </a:lnTo>
                        <a:lnTo>
                          <a:pt x="92" y="386"/>
                        </a:lnTo>
                        <a:lnTo>
                          <a:pt x="86" y="382"/>
                        </a:lnTo>
                        <a:lnTo>
                          <a:pt x="80" y="378"/>
                        </a:lnTo>
                        <a:lnTo>
                          <a:pt x="74" y="376"/>
                        </a:lnTo>
                        <a:lnTo>
                          <a:pt x="60" y="374"/>
                        </a:lnTo>
                        <a:lnTo>
                          <a:pt x="60" y="372"/>
                        </a:lnTo>
                        <a:lnTo>
                          <a:pt x="60" y="364"/>
                        </a:lnTo>
                        <a:lnTo>
                          <a:pt x="58" y="360"/>
                        </a:lnTo>
                        <a:lnTo>
                          <a:pt x="56" y="356"/>
                        </a:lnTo>
                        <a:lnTo>
                          <a:pt x="52" y="354"/>
                        </a:lnTo>
                        <a:lnTo>
                          <a:pt x="46" y="352"/>
                        </a:lnTo>
                        <a:lnTo>
                          <a:pt x="36" y="346"/>
                        </a:lnTo>
                        <a:lnTo>
                          <a:pt x="26" y="348"/>
                        </a:lnTo>
                        <a:lnTo>
                          <a:pt x="24" y="344"/>
                        </a:lnTo>
                        <a:lnTo>
                          <a:pt x="20" y="348"/>
                        </a:lnTo>
                        <a:lnTo>
                          <a:pt x="12" y="342"/>
                        </a:lnTo>
                        <a:lnTo>
                          <a:pt x="8" y="334"/>
                        </a:lnTo>
                        <a:lnTo>
                          <a:pt x="2" y="336"/>
                        </a:lnTo>
                        <a:lnTo>
                          <a:pt x="0" y="336"/>
                        </a:lnTo>
                        <a:lnTo>
                          <a:pt x="0" y="332"/>
                        </a:lnTo>
                        <a:lnTo>
                          <a:pt x="4" y="318"/>
                        </a:lnTo>
                        <a:lnTo>
                          <a:pt x="10" y="294"/>
                        </a:lnTo>
                        <a:lnTo>
                          <a:pt x="14" y="288"/>
                        </a:lnTo>
                        <a:lnTo>
                          <a:pt x="16" y="288"/>
                        </a:lnTo>
                        <a:lnTo>
                          <a:pt x="16" y="290"/>
                        </a:lnTo>
                        <a:lnTo>
                          <a:pt x="16" y="292"/>
                        </a:lnTo>
                        <a:lnTo>
                          <a:pt x="14" y="302"/>
                        </a:lnTo>
                        <a:lnTo>
                          <a:pt x="10" y="320"/>
                        </a:lnTo>
                        <a:lnTo>
                          <a:pt x="10" y="326"/>
                        </a:lnTo>
                        <a:lnTo>
                          <a:pt x="14" y="326"/>
                        </a:lnTo>
                        <a:lnTo>
                          <a:pt x="20" y="324"/>
                        </a:lnTo>
                        <a:lnTo>
                          <a:pt x="18" y="318"/>
                        </a:lnTo>
                        <a:lnTo>
                          <a:pt x="24" y="310"/>
                        </a:lnTo>
                        <a:lnTo>
                          <a:pt x="28" y="304"/>
                        </a:lnTo>
                        <a:lnTo>
                          <a:pt x="28" y="292"/>
                        </a:lnTo>
                        <a:lnTo>
                          <a:pt x="30" y="288"/>
                        </a:lnTo>
                        <a:lnTo>
                          <a:pt x="38" y="286"/>
                        </a:lnTo>
                        <a:lnTo>
                          <a:pt x="34" y="276"/>
                        </a:lnTo>
                        <a:lnTo>
                          <a:pt x="28" y="280"/>
                        </a:lnTo>
                        <a:lnTo>
                          <a:pt x="18" y="278"/>
                        </a:lnTo>
                        <a:lnTo>
                          <a:pt x="18" y="250"/>
                        </a:lnTo>
                        <a:lnTo>
                          <a:pt x="22" y="250"/>
                        </a:lnTo>
                        <a:lnTo>
                          <a:pt x="24" y="256"/>
                        </a:lnTo>
                        <a:lnTo>
                          <a:pt x="30" y="252"/>
                        </a:lnTo>
                        <a:lnTo>
                          <a:pt x="48" y="254"/>
                        </a:lnTo>
                        <a:lnTo>
                          <a:pt x="48" y="248"/>
                        </a:lnTo>
                        <a:lnTo>
                          <a:pt x="36" y="242"/>
                        </a:lnTo>
                        <a:lnTo>
                          <a:pt x="34" y="234"/>
                        </a:lnTo>
                        <a:lnTo>
                          <a:pt x="24" y="234"/>
                        </a:lnTo>
                        <a:lnTo>
                          <a:pt x="20" y="244"/>
                        </a:lnTo>
                        <a:lnTo>
                          <a:pt x="20" y="242"/>
                        </a:lnTo>
                        <a:lnTo>
                          <a:pt x="20" y="228"/>
                        </a:lnTo>
                        <a:lnTo>
                          <a:pt x="22" y="212"/>
                        </a:lnTo>
                        <a:lnTo>
                          <a:pt x="24" y="198"/>
                        </a:lnTo>
                        <a:lnTo>
                          <a:pt x="24" y="192"/>
                        </a:lnTo>
                        <a:lnTo>
                          <a:pt x="22" y="188"/>
                        </a:lnTo>
                        <a:lnTo>
                          <a:pt x="24" y="122"/>
                        </a:lnTo>
                        <a:lnTo>
                          <a:pt x="22" y="116"/>
                        </a:lnTo>
                        <a:lnTo>
                          <a:pt x="16" y="104"/>
                        </a:lnTo>
                        <a:lnTo>
                          <a:pt x="12" y="94"/>
                        </a:lnTo>
                        <a:lnTo>
                          <a:pt x="12" y="84"/>
                        </a:lnTo>
                        <a:lnTo>
                          <a:pt x="12" y="74"/>
                        </a:lnTo>
                        <a:lnTo>
                          <a:pt x="16" y="62"/>
                        </a:lnTo>
                        <a:lnTo>
                          <a:pt x="22" y="46"/>
                        </a:lnTo>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42" name="Freeform 4"/>
                  <p:cNvSpPr>
                    <a:spLocks/>
                  </p:cNvSpPr>
                  <p:nvPr/>
                </p:nvSpPr>
                <p:spPr bwMode="auto">
                  <a:xfrm>
                    <a:off x="582107" y="1049338"/>
                    <a:ext cx="1309687" cy="1219200"/>
                  </a:xfrm>
                  <a:custGeom>
                    <a:avLst/>
                    <a:gdLst>
                      <a:gd name="T0" fmla="*/ 2147483647 w 908"/>
                      <a:gd name="T1" fmla="*/ 2147483647 h 768"/>
                      <a:gd name="T2" fmla="*/ 2147483647 w 908"/>
                      <a:gd name="T3" fmla="*/ 2147483647 h 768"/>
                      <a:gd name="T4" fmla="*/ 2147483647 w 908"/>
                      <a:gd name="T5" fmla="*/ 2147483647 h 768"/>
                      <a:gd name="T6" fmla="*/ 2147483647 w 908"/>
                      <a:gd name="T7" fmla="*/ 2147483647 h 768"/>
                      <a:gd name="T8" fmla="*/ 2147483647 w 908"/>
                      <a:gd name="T9" fmla="*/ 2147483647 h 768"/>
                      <a:gd name="T10" fmla="*/ 2147483647 w 908"/>
                      <a:gd name="T11" fmla="*/ 2147483647 h 768"/>
                      <a:gd name="T12" fmla="*/ 2147483647 w 908"/>
                      <a:gd name="T13" fmla="*/ 0 h 768"/>
                      <a:gd name="T14" fmla="*/ 2147483647 w 908"/>
                      <a:gd name="T15" fmla="*/ 2147483647 h 768"/>
                      <a:gd name="T16" fmla="*/ 2147483647 w 908"/>
                      <a:gd name="T17" fmla="*/ 2147483647 h 768"/>
                      <a:gd name="T18" fmla="*/ 2147483647 w 908"/>
                      <a:gd name="T19" fmla="*/ 2147483647 h 768"/>
                      <a:gd name="T20" fmla="*/ 2147483647 w 908"/>
                      <a:gd name="T21" fmla="*/ 2147483647 h 768"/>
                      <a:gd name="T22" fmla="*/ 2147483647 w 908"/>
                      <a:gd name="T23" fmla="*/ 2147483647 h 768"/>
                      <a:gd name="T24" fmla="*/ 2147483647 w 908"/>
                      <a:gd name="T25" fmla="*/ 2147483647 h 768"/>
                      <a:gd name="T26" fmla="*/ 2147483647 w 908"/>
                      <a:gd name="T27" fmla="*/ 2147483647 h 768"/>
                      <a:gd name="T28" fmla="*/ 2147483647 w 908"/>
                      <a:gd name="T29" fmla="*/ 2147483647 h 768"/>
                      <a:gd name="T30" fmla="*/ 2147483647 w 908"/>
                      <a:gd name="T31" fmla="*/ 2147483647 h 768"/>
                      <a:gd name="T32" fmla="*/ 2147483647 w 908"/>
                      <a:gd name="T33" fmla="*/ 2147483647 h 768"/>
                      <a:gd name="T34" fmla="*/ 2147483647 w 908"/>
                      <a:gd name="T35" fmla="*/ 2147483647 h 768"/>
                      <a:gd name="T36" fmla="*/ 2147483647 w 908"/>
                      <a:gd name="T37" fmla="*/ 2147483647 h 768"/>
                      <a:gd name="T38" fmla="*/ 2147483647 w 908"/>
                      <a:gd name="T39" fmla="*/ 2147483647 h 768"/>
                      <a:gd name="T40" fmla="*/ 2147483647 w 908"/>
                      <a:gd name="T41" fmla="*/ 2147483647 h 768"/>
                      <a:gd name="T42" fmla="*/ 2147483647 w 908"/>
                      <a:gd name="T43" fmla="*/ 2147483647 h 768"/>
                      <a:gd name="T44" fmla="*/ 0 w 908"/>
                      <a:gd name="T45" fmla="*/ 2147483647 h 768"/>
                      <a:gd name="T46" fmla="*/ 2147483647 w 908"/>
                      <a:gd name="T47" fmla="*/ 2147483647 h 768"/>
                      <a:gd name="T48" fmla="*/ 2147483647 w 908"/>
                      <a:gd name="T49" fmla="*/ 2147483647 h 768"/>
                      <a:gd name="T50" fmla="*/ 2147483647 w 908"/>
                      <a:gd name="T51" fmla="*/ 2147483647 h 768"/>
                      <a:gd name="T52" fmla="*/ 2147483647 w 908"/>
                      <a:gd name="T53" fmla="*/ 2147483647 h 768"/>
                      <a:gd name="T54" fmla="*/ 2147483647 w 908"/>
                      <a:gd name="T55" fmla="*/ 2147483647 h 768"/>
                      <a:gd name="T56" fmla="*/ 2147483647 w 908"/>
                      <a:gd name="T57" fmla="*/ 2147483647 h 768"/>
                      <a:gd name="T58" fmla="*/ 2147483647 w 908"/>
                      <a:gd name="T59" fmla="*/ 2147483647 h 768"/>
                      <a:gd name="T60" fmla="*/ 2147483647 w 908"/>
                      <a:gd name="T61" fmla="*/ 2147483647 h 768"/>
                      <a:gd name="T62" fmla="*/ 2147483647 w 908"/>
                      <a:gd name="T63" fmla="*/ 2147483647 h 768"/>
                      <a:gd name="T64" fmla="*/ 2147483647 w 908"/>
                      <a:gd name="T65" fmla="*/ 2147483647 h 768"/>
                      <a:gd name="T66" fmla="*/ 2147483647 w 908"/>
                      <a:gd name="T67" fmla="*/ 2147483647 h 768"/>
                      <a:gd name="T68" fmla="*/ 2147483647 w 908"/>
                      <a:gd name="T69" fmla="*/ 2147483647 h 768"/>
                      <a:gd name="T70" fmla="*/ 2147483647 w 908"/>
                      <a:gd name="T71" fmla="*/ 2147483647 h 768"/>
                      <a:gd name="T72" fmla="*/ 2147483647 w 908"/>
                      <a:gd name="T73" fmla="*/ 2147483647 h 768"/>
                      <a:gd name="T74" fmla="*/ 2147483647 w 908"/>
                      <a:gd name="T75" fmla="*/ 2147483647 h 768"/>
                      <a:gd name="T76" fmla="*/ 2147483647 w 908"/>
                      <a:gd name="T77" fmla="*/ 2147483647 h 768"/>
                      <a:gd name="T78" fmla="*/ 2147483647 w 908"/>
                      <a:gd name="T79" fmla="*/ 2147483647 h 768"/>
                      <a:gd name="T80" fmla="*/ 2147483647 w 908"/>
                      <a:gd name="T81" fmla="*/ 2147483647 h 768"/>
                      <a:gd name="T82" fmla="*/ 2147483647 w 908"/>
                      <a:gd name="T83" fmla="*/ 2147483647 h 768"/>
                      <a:gd name="T84" fmla="*/ 2147483647 w 908"/>
                      <a:gd name="T85" fmla="*/ 2147483647 h 768"/>
                      <a:gd name="T86" fmla="*/ 2147483647 w 908"/>
                      <a:gd name="T87" fmla="*/ 2147483647 h 768"/>
                      <a:gd name="T88" fmla="*/ 2147483647 w 908"/>
                      <a:gd name="T89" fmla="*/ 2147483647 h 768"/>
                      <a:gd name="T90" fmla="*/ 2147483647 w 908"/>
                      <a:gd name="T91" fmla="*/ 2147483647 h 768"/>
                      <a:gd name="T92" fmla="*/ 2147483647 w 908"/>
                      <a:gd name="T93" fmla="*/ 2147483647 h 768"/>
                      <a:gd name="T94" fmla="*/ 2147483647 w 908"/>
                      <a:gd name="T95" fmla="*/ 2147483647 h 768"/>
                      <a:gd name="T96" fmla="*/ 2147483647 w 908"/>
                      <a:gd name="T97" fmla="*/ 2147483647 h 768"/>
                      <a:gd name="T98" fmla="*/ 2147483647 w 908"/>
                      <a:gd name="T99" fmla="*/ 2147483647 h 768"/>
                      <a:gd name="T100" fmla="*/ 2147483647 w 908"/>
                      <a:gd name="T101" fmla="*/ 2147483647 h 768"/>
                      <a:gd name="T102" fmla="*/ 2147483647 w 908"/>
                      <a:gd name="T103" fmla="*/ 2147483647 h 768"/>
                      <a:gd name="T104" fmla="*/ 2147483647 w 908"/>
                      <a:gd name="T105" fmla="*/ 2147483647 h 768"/>
                      <a:gd name="T106" fmla="*/ 2147483647 w 908"/>
                      <a:gd name="T107" fmla="*/ 2147483647 h 768"/>
                      <a:gd name="T108" fmla="*/ 2147483647 w 908"/>
                      <a:gd name="T109" fmla="*/ 2147483647 h 768"/>
                      <a:gd name="T110" fmla="*/ 2147483647 w 908"/>
                      <a:gd name="T111" fmla="*/ 2147483647 h 768"/>
                      <a:gd name="T112" fmla="*/ 2147483647 w 908"/>
                      <a:gd name="T113" fmla="*/ 2147483647 h 768"/>
                      <a:gd name="T114" fmla="*/ 2147483647 w 908"/>
                      <a:gd name="T115" fmla="*/ 2147483647 h 768"/>
                      <a:gd name="T116" fmla="*/ 2147483647 w 908"/>
                      <a:gd name="T117" fmla="*/ 2147483647 h 768"/>
                      <a:gd name="T118" fmla="*/ 2147483647 w 908"/>
                      <a:gd name="T119" fmla="*/ 2147483647 h 768"/>
                      <a:gd name="T120" fmla="*/ 2147483647 w 908"/>
                      <a:gd name="T121" fmla="*/ 2147483647 h 7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08" h="768">
                        <a:moveTo>
                          <a:pt x="272" y="30"/>
                        </a:moveTo>
                        <a:lnTo>
                          <a:pt x="266" y="30"/>
                        </a:lnTo>
                        <a:lnTo>
                          <a:pt x="260" y="26"/>
                        </a:lnTo>
                        <a:lnTo>
                          <a:pt x="254" y="20"/>
                        </a:lnTo>
                        <a:lnTo>
                          <a:pt x="252" y="14"/>
                        </a:lnTo>
                        <a:lnTo>
                          <a:pt x="244" y="12"/>
                        </a:lnTo>
                        <a:lnTo>
                          <a:pt x="242" y="14"/>
                        </a:lnTo>
                        <a:lnTo>
                          <a:pt x="236" y="16"/>
                        </a:lnTo>
                        <a:lnTo>
                          <a:pt x="230" y="12"/>
                        </a:lnTo>
                        <a:lnTo>
                          <a:pt x="224" y="10"/>
                        </a:lnTo>
                        <a:lnTo>
                          <a:pt x="220" y="10"/>
                        </a:lnTo>
                        <a:lnTo>
                          <a:pt x="216" y="14"/>
                        </a:lnTo>
                        <a:lnTo>
                          <a:pt x="212" y="8"/>
                        </a:lnTo>
                        <a:lnTo>
                          <a:pt x="206" y="0"/>
                        </a:lnTo>
                        <a:lnTo>
                          <a:pt x="202" y="0"/>
                        </a:lnTo>
                        <a:lnTo>
                          <a:pt x="204" y="18"/>
                        </a:lnTo>
                        <a:lnTo>
                          <a:pt x="204" y="30"/>
                        </a:lnTo>
                        <a:lnTo>
                          <a:pt x="192" y="38"/>
                        </a:lnTo>
                        <a:lnTo>
                          <a:pt x="196" y="48"/>
                        </a:lnTo>
                        <a:lnTo>
                          <a:pt x="190" y="54"/>
                        </a:lnTo>
                        <a:lnTo>
                          <a:pt x="184" y="72"/>
                        </a:lnTo>
                        <a:lnTo>
                          <a:pt x="188" y="82"/>
                        </a:lnTo>
                        <a:lnTo>
                          <a:pt x="178" y="102"/>
                        </a:lnTo>
                        <a:lnTo>
                          <a:pt x="152" y="168"/>
                        </a:lnTo>
                        <a:lnTo>
                          <a:pt x="136" y="194"/>
                        </a:lnTo>
                        <a:lnTo>
                          <a:pt x="134" y="200"/>
                        </a:lnTo>
                        <a:lnTo>
                          <a:pt x="116" y="254"/>
                        </a:lnTo>
                        <a:lnTo>
                          <a:pt x="118" y="252"/>
                        </a:lnTo>
                        <a:lnTo>
                          <a:pt x="116" y="254"/>
                        </a:lnTo>
                        <a:lnTo>
                          <a:pt x="102" y="290"/>
                        </a:lnTo>
                        <a:lnTo>
                          <a:pt x="86" y="320"/>
                        </a:lnTo>
                        <a:lnTo>
                          <a:pt x="74" y="344"/>
                        </a:lnTo>
                        <a:lnTo>
                          <a:pt x="64" y="362"/>
                        </a:lnTo>
                        <a:lnTo>
                          <a:pt x="48" y="384"/>
                        </a:lnTo>
                        <a:lnTo>
                          <a:pt x="44" y="390"/>
                        </a:lnTo>
                        <a:lnTo>
                          <a:pt x="44" y="392"/>
                        </a:lnTo>
                        <a:lnTo>
                          <a:pt x="26" y="422"/>
                        </a:lnTo>
                        <a:lnTo>
                          <a:pt x="14" y="442"/>
                        </a:lnTo>
                        <a:lnTo>
                          <a:pt x="10" y="452"/>
                        </a:lnTo>
                        <a:lnTo>
                          <a:pt x="12" y="478"/>
                        </a:lnTo>
                        <a:lnTo>
                          <a:pt x="14" y="486"/>
                        </a:lnTo>
                        <a:lnTo>
                          <a:pt x="12" y="490"/>
                        </a:lnTo>
                        <a:lnTo>
                          <a:pt x="6" y="500"/>
                        </a:lnTo>
                        <a:lnTo>
                          <a:pt x="2" y="512"/>
                        </a:lnTo>
                        <a:lnTo>
                          <a:pt x="0" y="524"/>
                        </a:lnTo>
                        <a:lnTo>
                          <a:pt x="0" y="534"/>
                        </a:lnTo>
                        <a:lnTo>
                          <a:pt x="0" y="552"/>
                        </a:lnTo>
                        <a:lnTo>
                          <a:pt x="2" y="558"/>
                        </a:lnTo>
                        <a:lnTo>
                          <a:pt x="4" y="566"/>
                        </a:lnTo>
                        <a:lnTo>
                          <a:pt x="6" y="572"/>
                        </a:lnTo>
                        <a:lnTo>
                          <a:pt x="8" y="574"/>
                        </a:lnTo>
                        <a:lnTo>
                          <a:pt x="28" y="582"/>
                        </a:lnTo>
                        <a:lnTo>
                          <a:pt x="64" y="592"/>
                        </a:lnTo>
                        <a:lnTo>
                          <a:pt x="166" y="620"/>
                        </a:lnTo>
                        <a:lnTo>
                          <a:pt x="436" y="692"/>
                        </a:lnTo>
                        <a:lnTo>
                          <a:pt x="738" y="768"/>
                        </a:lnTo>
                        <a:lnTo>
                          <a:pt x="790" y="542"/>
                        </a:lnTo>
                        <a:lnTo>
                          <a:pt x="788" y="528"/>
                        </a:lnTo>
                        <a:lnTo>
                          <a:pt x="810" y="492"/>
                        </a:lnTo>
                        <a:lnTo>
                          <a:pt x="808" y="480"/>
                        </a:lnTo>
                        <a:lnTo>
                          <a:pt x="814" y="470"/>
                        </a:lnTo>
                        <a:lnTo>
                          <a:pt x="818" y="462"/>
                        </a:lnTo>
                        <a:lnTo>
                          <a:pt x="814" y="456"/>
                        </a:lnTo>
                        <a:lnTo>
                          <a:pt x="790" y="442"/>
                        </a:lnTo>
                        <a:lnTo>
                          <a:pt x="794" y="432"/>
                        </a:lnTo>
                        <a:lnTo>
                          <a:pt x="798" y="420"/>
                        </a:lnTo>
                        <a:lnTo>
                          <a:pt x="802" y="408"/>
                        </a:lnTo>
                        <a:lnTo>
                          <a:pt x="810" y="398"/>
                        </a:lnTo>
                        <a:lnTo>
                          <a:pt x="818" y="388"/>
                        </a:lnTo>
                        <a:lnTo>
                          <a:pt x="828" y="378"/>
                        </a:lnTo>
                        <a:lnTo>
                          <a:pt x="844" y="364"/>
                        </a:lnTo>
                        <a:lnTo>
                          <a:pt x="850" y="360"/>
                        </a:lnTo>
                        <a:lnTo>
                          <a:pt x="850" y="348"/>
                        </a:lnTo>
                        <a:lnTo>
                          <a:pt x="904" y="274"/>
                        </a:lnTo>
                        <a:lnTo>
                          <a:pt x="908" y="264"/>
                        </a:lnTo>
                        <a:lnTo>
                          <a:pt x="898" y="248"/>
                        </a:lnTo>
                        <a:lnTo>
                          <a:pt x="886" y="238"/>
                        </a:lnTo>
                        <a:lnTo>
                          <a:pt x="874" y="212"/>
                        </a:lnTo>
                        <a:lnTo>
                          <a:pt x="682" y="164"/>
                        </a:lnTo>
                        <a:lnTo>
                          <a:pt x="676" y="166"/>
                        </a:lnTo>
                        <a:lnTo>
                          <a:pt x="658" y="166"/>
                        </a:lnTo>
                        <a:lnTo>
                          <a:pt x="646" y="166"/>
                        </a:lnTo>
                        <a:lnTo>
                          <a:pt x="634" y="166"/>
                        </a:lnTo>
                        <a:lnTo>
                          <a:pt x="622" y="162"/>
                        </a:lnTo>
                        <a:lnTo>
                          <a:pt x="610" y="158"/>
                        </a:lnTo>
                        <a:lnTo>
                          <a:pt x="602" y="162"/>
                        </a:lnTo>
                        <a:lnTo>
                          <a:pt x="596" y="164"/>
                        </a:lnTo>
                        <a:lnTo>
                          <a:pt x="570" y="164"/>
                        </a:lnTo>
                        <a:lnTo>
                          <a:pt x="562" y="166"/>
                        </a:lnTo>
                        <a:lnTo>
                          <a:pt x="542" y="168"/>
                        </a:lnTo>
                        <a:lnTo>
                          <a:pt x="530" y="168"/>
                        </a:lnTo>
                        <a:lnTo>
                          <a:pt x="520" y="168"/>
                        </a:lnTo>
                        <a:lnTo>
                          <a:pt x="512" y="166"/>
                        </a:lnTo>
                        <a:lnTo>
                          <a:pt x="506" y="160"/>
                        </a:lnTo>
                        <a:lnTo>
                          <a:pt x="490" y="160"/>
                        </a:lnTo>
                        <a:lnTo>
                          <a:pt x="476" y="162"/>
                        </a:lnTo>
                        <a:lnTo>
                          <a:pt x="466" y="160"/>
                        </a:lnTo>
                        <a:lnTo>
                          <a:pt x="452" y="164"/>
                        </a:lnTo>
                        <a:lnTo>
                          <a:pt x="446" y="158"/>
                        </a:lnTo>
                        <a:lnTo>
                          <a:pt x="430" y="148"/>
                        </a:lnTo>
                        <a:lnTo>
                          <a:pt x="412" y="136"/>
                        </a:lnTo>
                        <a:lnTo>
                          <a:pt x="402" y="134"/>
                        </a:lnTo>
                        <a:lnTo>
                          <a:pt x="394" y="134"/>
                        </a:lnTo>
                        <a:lnTo>
                          <a:pt x="384" y="136"/>
                        </a:lnTo>
                        <a:lnTo>
                          <a:pt x="360" y="140"/>
                        </a:lnTo>
                        <a:lnTo>
                          <a:pt x="348" y="140"/>
                        </a:lnTo>
                        <a:lnTo>
                          <a:pt x="334" y="138"/>
                        </a:lnTo>
                        <a:lnTo>
                          <a:pt x="324" y="136"/>
                        </a:lnTo>
                        <a:lnTo>
                          <a:pt x="320" y="132"/>
                        </a:lnTo>
                        <a:lnTo>
                          <a:pt x="316" y="128"/>
                        </a:lnTo>
                        <a:lnTo>
                          <a:pt x="302" y="116"/>
                        </a:lnTo>
                        <a:lnTo>
                          <a:pt x="296" y="104"/>
                        </a:lnTo>
                        <a:lnTo>
                          <a:pt x="298" y="94"/>
                        </a:lnTo>
                        <a:lnTo>
                          <a:pt x="300" y="84"/>
                        </a:lnTo>
                        <a:lnTo>
                          <a:pt x="300" y="70"/>
                        </a:lnTo>
                        <a:lnTo>
                          <a:pt x="300" y="58"/>
                        </a:lnTo>
                        <a:lnTo>
                          <a:pt x="294" y="46"/>
                        </a:lnTo>
                        <a:lnTo>
                          <a:pt x="292" y="40"/>
                        </a:lnTo>
                        <a:lnTo>
                          <a:pt x="286" y="36"/>
                        </a:lnTo>
                        <a:lnTo>
                          <a:pt x="280" y="32"/>
                        </a:lnTo>
                        <a:lnTo>
                          <a:pt x="274" y="30"/>
                        </a:lnTo>
                        <a:lnTo>
                          <a:pt x="260" y="28"/>
                        </a:lnTo>
                        <a:lnTo>
                          <a:pt x="272" y="30"/>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43" name="Freeform 5"/>
                  <p:cNvSpPr>
                    <a:spLocks/>
                  </p:cNvSpPr>
                  <p:nvPr/>
                </p:nvSpPr>
                <p:spPr bwMode="auto">
                  <a:xfrm>
                    <a:off x="450850" y="1960563"/>
                    <a:ext cx="1304925" cy="2471737"/>
                  </a:xfrm>
                  <a:custGeom>
                    <a:avLst/>
                    <a:gdLst>
                      <a:gd name="T0" fmla="*/ 2147483647 w 904"/>
                      <a:gd name="T1" fmla="*/ 2147483647 h 1557"/>
                      <a:gd name="T2" fmla="*/ 2147483647 w 904"/>
                      <a:gd name="T3" fmla="*/ 2147483647 h 1557"/>
                      <a:gd name="T4" fmla="*/ 2147483647 w 904"/>
                      <a:gd name="T5" fmla="*/ 2147483647 h 1557"/>
                      <a:gd name="T6" fmla="*/ 2147483647 w 904"/>
                      <a:gd name="T7" fmla="*/ 2147483647 h 1557"/>
                      <a:gd name="T8" fmla="*/ 2147483647 w 904"/>
                      <a:gd name="T9" fmla="*/ 2147483647 h 1557"/>
                      <a:gd name="T10" fmla="*/ 2147483647 w 904"/>
                      <a:gd name="T11" fmla="*/ 2147483647 h 1557"/>
                      <a:gd name="T12" fmla="*/ 2147483647 w 904"/>
                      <a:gd name="T13" fmla="*/ 2147483647 h 1557"/>
                      <a:gd name="T14" fmla="*/ 2147483647 w 904"/>
                      <a:gd name="T15" fmla="*/ 2147483647 h 1557"/>
                      <a:gd name="T16" fmla="*/ 2147483647 w 904"/>
                      <a:gd name="T17" fmla="*/ 2147483647 h 1557"/>
                      <a:gd name="T18" fmla="*/ 2147483647 w 904"/>
                      <a:gd name="T19" fmla="*/ 2147483647 h 1557"/>
                      <a:gd name="T20" fmla="*/ 2147483647 w 904"/>
                      <a:gd name="T21" fmla="*/ 2147483647 h 1557"/>
                      <a:gd name="T22" fmla="*/ 2147483647 w 904"/>
                      <a:gd name="T23" fmla="*/ 2147483647 h 1557"/>
                      <a:gd name="T24" fmla="*/ 2147483647 w 904"/>
                      <a:gd name="T25" fmla="*/ 2147483647 h 1557"/>
                      <a:gd name="T26" fmla="*/ 2147483647 w 904"/>
                      <a:gd name="T27" fmla="*/ 2147483647 h 1557"/>
                      <a:gd name="T28" fmla="*/ 2147483647 w 904"/>
                      <a:gd name="T29" fmla="*/ 2147483647 h 1557"/>
                      <a:gd name="T30" fmla="*/ 2147483647 w 904"/>
                      <a:gd name="T31" fmla="*/ 2147483647 h 1557"/>
                      <a:gd name="T32" fmla="*/ 2147483647 w 904"/>
                      <a:gd name="T33" fmla="*/ 2147483647 h 1557"/>
                      <a:gd name="T34" fmla="*/ 2147483647 w 904"/>
                      <a:gd name="T35" fmla="*/ 2147483647 h 1557"/>
                      <a:gd name="T36" fmla="*/ 2147483647 w 904"/>
                      <a:gd name="T37" fmla="*/ 2147483647 h 1557"/>
                      <a:gd name="T38" fmla="*/ 2147483647 w 904"/>
                      <a:gd name="T39" fmla="*/ 2147483647 h 1557"/>
                      <a:gd name="T40" fmla="*/ 2147483647 w 904"/>
                      <a:gd name="T41" fmla="*/ 2147483647 h 1557"/>
                      <a:gd name="T42" fmla="*/ 2147483647 w 904"/>
                      <a:gd name="T43" fmla="*/ 2147483647 h 1557"/>
                      <a:gd name="T44" fmla="*/ 2147483647 w 904"/>
                      <a:gd name="T45" fmla="*/ 2147483647 h 1557"/>
                      <a:gd name="T46" fmla="*/ 2147483647 w 904"/>
                      <a:gd name="T47" fmla="*/ 2147483647 h 1557"/>
                      <a:gd name="T48" fmla="*/ 2147483647 w 904"/>
                      <a:gd name="T49" fmla="*/ 2147483647 h 1557"/>
                      <a:gd name="T50" fmla="*/ 2147483647 w 904"/>
                      <a:gd name="T51" fmla="*/ 2147483647 h 1557"/>
                      <a:gd name="T52" fmla="*/ 2147483647 w 904"/>
                      <a:gd name="T53" fmla="*/ 2147483647 h 1557"/>
                      <a:gd name="T54" fmla="*/ 2147483647 w 904"/>
                      <a:gd name="T55" fmla="*/ 2147483647 h 1557"/>
                      <a:gd name="T56" fmla="*/ 2147483647 w 904"/>
                      <a:gd name="T57" fmla="*/ 2147483647 h 1557"/>
                      <a:gd name="T58" fmla="*/ 2147483647 w 904"/>
                      <a:gd name="T59" fmla="*/ 2147483647 h 1557"/>
                      <a:gd name="T60" fmla="*/ 2147483647 w 904"/>
                      <a:gd name="T61" fmla="*/ 2147483647 h 1557"/>
                      <a:gd name="T62" fmla="*/ 2147483647 w 904"/>
                      <a:gd name="T63" fmla="*/ 2147483647 h 1557"/>
                      <a:gd name="T64" fmla="*/ 2147483647 w 904"/>
                      <a:gd name="T65" fmla="*/ 2147483647 h 1557"/>
                      <a:gd name="T66" fmla="*/ 2147483647 w 904"/>
                      <a:gd name="T67" fmla="*/ 2147483647 h 1557"/>
                      <a:gd name="T68" fmla="*/ 2147483647 w 904"/>
                      <a:gd name="T69" fmla="*/ 2147483647 h 1557"/>
                      <a:gd name="T70" fmla="*/ 2147483647 w 904"/>
                      <a:gd name="T71" fmla="*/ 2147483647 h 1557"/>
                      <a:gd name="T72" fmla="*/ 2147483647 w 904"/>
                      <a:gd name="T73" fmla="*/ 2147483647 h 1557"/>
                      <a:gd name="T74" fmla="*/ 2147483647 w 904"/>
                      <a:gd name="T75" fmla="*/ 2147483647 h 1557"/>
                      <a:gd name="T76" fmla="*/ 2147483647 w 904"/>
                      <a:gd name="T77" fmla="*/ 2147483647 h 1557"/>
                      <a:gd name="T78" fmla="*/ 2147483647 w 904"/>
                      <a:gd name="T79" fmla="*/ 2147483647 h 1557"/>
                      <a:gd name="T80" fmla="*/ 2147483647 w 904"/>
                      <a:gd name="T81" fmla="*/ 2147483647 h 1557"/>
                      <a:gd name="T82" fmla="*/ 2147483647 w 904"/>
                      <a:gd name="T83" fmla="*/ 2147483647 h 1557"/>
                      <a:gd name="T84" fmla="*/ 2147483647 w 904"/>
                      <a:gd name="T85" fmla="*/ 2147483647 h 1557"/>
                      <a:gd name="T86" fmla="*/ 2147483647 w 904"/>
                      <a:gd name="T87" fmla="*/ 2147483647 h 1557"/>
                      <a:gd name="T88" fmla="*/ 2147483647 w 904"/>
                      <a:gd name="T89" fmla="*/ 2147483647 h 1557"/>
                      <a:gd name="T90" fmla="*/ 2147483647 w 904"/>
                      <a:gd name="T91" fmla="*/ 2147483647 h 1557"/>
                      <a:gd name="T92" fmla="*/ 2147483647 w 904"/>
                      <a:gd name="T93" fmla="*/ 2147483647 h 1557"/>
                      <a:gd name="T94" fmla="*/ 2147483647 w 904"/>
                      <a:gd name="T95" fmla="*/ 2147483647 h 1557"/>
                      <a:gd name="T96" fmla="*/ 2147483647 w 904"/>
                      <a:gd name="T97" fmla="*/ 2147483647 h 1557"/>
                      <a:gd name="T98" fmla="*/ 2147483647 w 904"/>
                      <a:gd name="T99" fmla="*/ 2147483647 h 1557"/>
                      <a:gd name="T100" fmla="*/ 2147483647 w 904"/>
                      <a:gd name="T101" fmla="*/ 2147483647 h 1557"/>
                      <a:gd name="T102" fmla="*/ 2147483647 w 904"/>
                      <a:gd name="T103" fmla="*/ 2147483647 h 1557"/>
                      <a:gd name="T104" fmla="*/ 2147483647 w 904"/>
                      <a:gd name="T105" fmla="*/ 2147483647 h 1557"/>
                      <a:gd name="T106" fmla="*/ 2147483647 w 904"/>
                      <a:gd name="T107" fmla="*/ 2147483647 h 1557"/>
                      <a:gd name="T108" fmla="*/ 2147483647 w 904"/>
                      <a:gd name="T109" fmla="*/ 2147483647 h 1557"/>
                      <a:gd name="T110" fmla="*/ 2147483647 w 904"/>
                      <a:gd name="T111" fmla="*/ 2147483647 h 1557"/>
                      <a:gd name="T112" fmla="*/ 2147483647 w 904"/>
                      <a:gd name="T113" fmla="*/ 0 h 15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04" h="1557">
                        <a:moveTo>
                          <a:pt x="86" y="0"/>
                        </a:moveTo>
                        <a:lnTo>
                          <a:pt x="106" y="8"/>
                        </a:lnTo>
                        <a:lnTo>
                          <a:pt x="142" y="18"/>
                        </a:lnTo>
                        <a:lnTo>
                          <a:pt x="244" y="46"/>
                        </a:lnTo>
                        <a:lnTo>
                          <a:pt x="514" y="118"/>
                        </a:lnTo>
                        <a:lnTo>
                          <a:pt x="514" y="116"/>
                        </a:lnTo>
                        <a:lnTo>
                          <a:pt x="406" y="536"/>
                        </a:lnTo>
                        <a:lnTo>
                          <a:pt x="864" y="1229"/>
                        </a:lnTo>
                        <a:lnTo>
                          <a:pt x="868" y="1247"/>
                        </a:lnTo>
                        <a:lnTo>
                          <a:pt x="874" y="1263"/>
                        </a:lnTo>
                        <a:lnTo>
                          <a:pt x="888" y="1291"/>
                        </a:lnTo>
                        <a:lnTo>
                          <a:pt x="886" y="1313"/>
                        </a:lnTo>
                        <a:lnTo>
                          <a:pt x="904" y="1341"/>
                        </a:lnTo>
                        <a:lnTo>
                          <a:pt x="904" y="1349"/>
                        </a:lnTo>
                        <a:lnTo>
                          <a:pt x="898" y="1361"/>
                        </a:lnTo>
                        <a:lnTo>
                          <a:pt x="890" y="1363"/>
                        </a:lnTo>
                        <a:lnTo>
                          <a:pt x="874" y="1369"/>
                        </a:lnTo>
                        <a:lnTo>
                          <a:pt x="864" y="1373"/>
                        </a:lnTo>
                        <a:lnTo>
                          <a:pt x="858" y="1381"/>
                        </a:lnTo>
                        <a:lnTo>
                          <a:pt x="852" y="1391"/>
                        </a:lnTo>
                        <a:lnTo>
                          <a:pt x="850" y="1401"/>
                        </a:lnTo>
                        <a:lnTo>
                          <a:pt x="850" y="1409"/>
                        </a:lnTo>
                        <a:lnTo>
                          <a:pt x="848" y="1421"/>
                        </a:lnTo>
                        <a:lnTo>
                          <a:pt x="846" y="1429"/>
                        </a:lnTo>
                        <a:lnTo>
                          <a:pt x="844" y="1437"/>
                        </a:lnTo>
                        <a:lnTo>
                          <a:pt x="838" y="1445"/>
                        </a:lnTo>
                        <a:lnTo>
                          <a:pt x="832" y="1449"/>
                        </a:lnTo>
                        <a:lnTo>
                          <a:pt x="814" y="1465"/>
                        </a:lnTo>
                        <a:lnTo>
                          <a:pt x="812" y="1475"/>
                        </a:lnTo>
                        <a:lnTo>
                          <a:pt x="814" y="1491"/>
                        </a:lnTo>
                        <a:lnTo>
                          <a:pt x="808" y="1509"/>
                        </a:lnTo>
                        <a:lnTo>
                          <a:pt x="828" y="1519"/>
                        </a:lnTo>
                        <a:lnTo>
                          <a:pt x="828" y="1525"/>
                        </a:lnTo>
                        <a:lnTo>
                          <a:pt x="828" y="1537"/>
                        </a:lnTo>
                        <a:lnTo>
                          <a:pt x="826" y="1545"/>
                        </a:lnTo>
                        <a:lnTo>
                          <a:pt x="824" y="1551"/>
                        </a:lnTo>
                        <a:lnTo>
                          <a:pt x="820" y="1555"/>
                        </a:lnTo>
                        <a:lnTo>
                          <a:pt x="814" y="1557"/>
                        </a:lnTo>
                        <a:lnTo>
                          <a:pt x="796" y="1557"/>
                        </a:lnTo>
                        <a:lnTo>
                          <a:pt x="516" y="1523"/>
                        </a:lnTo>
                        <a:lnTo>
                          <a:pt x="510" y="1515"/>
                        </a:lnTo>
                        <a:lnTo>
                          <a:pt x="516" y="1513"/>
                        </a:lnTo>
                        <a:lnTo>
                          <a:pt x="518" y="1499"/>
                        </a:lnTo>
                        <a:lnTo>
                          <a:pt x="508" y="1493"/>
                        </a:lnTo>
                        <a:lnTo>
                          <a:pt x="500" y="1499"/>
                        </a:lnTo>
                        <a:lnTo>
                          <a:pt x="500" y="1481"/>
                        </a:lnTo>
                        <a:lnTo>
                          <a:pt x="504" y="1477"/>
                        </a:lnTo>
                        <a:lnTo>
                          <a:pt x="508" y="1471"/>
                        </a:lnTo>
                        <a:lnTo>
                          <a:pt x="510" y="1461"/>
                        </a:lnTo>
                        <a:lnTo>
                          <a:pt x="510" y="1449"/>
                        </a:lnTo>
                        <a:lnTo>
                          <a:pt x="508" y="1433"/>
                        </a:lnTo>
                        <a:lnTo>
                          <a:pt x="500" y="1415"/>
                        </a:lnTo>
                        <a:lnTo>
                          <a:pt x="488" y="1393"/>
                        </a:lnTo>
                        <a:lnTo>
                          <a:pt x="460" y="1363"/>
                        </a:lnTo>
                        <a:lnTo>
                          <a:pt x="436" y="1325"/>
                        </a:lnTo>
                        <a:lnTo>
                          <a:pt x="436" y="1323"/>
                        </a:lnTo>
                        <a:lnTo>
                          <a:pt x="432" y="1319"/>
                        </a:lnTo>
                        <a:lnTo>
                          <a:pt x="428" y="1319"/>
                        </a:lnTo>
                        <a:lnTo>
                          <a:pt x="424" y="1319"/>
                        </a:lnTo>
                        <a:lnTo>
                          <a:pt x="420" y="1321"/>
                        </a:lnTo>
                        <a:lnTo>
                          <a:pt x="414" y="1325"/>
                        </a:lnTo>
                        <a:lnTo>
                          <a:pt x="412" y="1325"/>
                        </a:lnTo>
                        <a:lnTo>
                          <a:pt x="406" y="1321"/>
                        </a:lnTo>
                        <a:lnTo>
                          <a:pt x="400" y="1313"/>
                        </a:lnTo>
                        <a:lnTo>
                          <a:pt x="408" y="1305"/>
                        </a:lnTo>
                        <a:lnTo>
                          <a:pt x="406" y="1299"/>
                        </a:lnTo>
                        <a:lnTo>
                          <a:pt x="406" y="1295"/>
                        </a:lnTo>
                        <a:lnTo>
                          <a:pt x="402" y="1285"/>
                        </a:lnTo>
                        <a:lnTo>
                          <a:pt x="398" y="1279"/>
                        </a:lnTo>
                        <a:lnTo>
                          <a:pt x="392" y="1275"/>
                        </a:lnTo>
                        <a:lnTo>
                          <a:pt x="384" y="1271"/>
                        </a:lnTo>
                        <a:lnTo>
                          <a:pt x="372" y="1271"/>
                        </a:lnTo>
                        <a:lnTo>
                          <a:pt x="370" y="1271"/>
                        </a:lnTo>
                        <a:lnTo>
                          <a:pt x="360" y="1269"/>
                        </a:lnTo>
                        <a:lnTo>
                          <a:pt x="354" y="1265"/>
                        </a:lnTo>
                        <a:lnTo>
                          <a:pt x="346" y="1259"/>
                        </a:lnTo>
                        <a:lnTo>
                          <a:pt x="336" y="1249"/>
                        </a:lnTo>
                        <a:lnTo>
                          <a:pt x="322" y="1235"/>
                        </a:lnTo>
                        <a:lnTo>
                          <a:pt x="322" y="1231"/>
                        </a:lnTo>
                        <a:lnTo>
                          <a:pt x="318" y="1219"/>
                        </a:lnTo>
                        <a:lnTo>
                          <a:pt x="314" y="1213"/>
                        </a:lnTo>
                        <a:lnTo>
                          <a:pt x="308" y="1205"/>
                        </a:lnTo>
                        <a:lnTo>
                          <a:pt x="300" y="1197"/>
                        </a:lnTo>
                        <a:lnTo>
                          <a:pt x="290" y="1189"/>
                        </a:lnTo>
                        <a:lnTo>
                          <a:pt x="274" y="1189"/>
                        </a:lnTo>
                        <a:lnTo>
                          <a:pt x="268" y="1183"/>
                        </a:lnTo>
                        <a:lnTo>
                          <a:pt x="256" y="1183"/>
                        </a:lnTo>
                        <a:lnTo>
                          <a:pt x="252" y="1179"/>
                        </a:lnTo>
                        <a:lnTo>
                          <a:pt x="240" y="1171"/>
                        </a:lnTo>
                        <a:lnTo>
                          <a:pt x="232" y="1167"/>
                        </a:lnTo>
                        <a:lnTo>
                          <a:pt x="222" y="1163"/>
                        </a:lnTo>
                        <a:lnTo>
                          <a:pt x="210" y="1161"/>
                        </a:lnTo>
                        <a:lnTo>
                          <a:pt x="196" y="1163"/>
                        </a:lnTo>
                        <a:lnTo>
                          <a:pt x="192" y="1157"/>
                        </a:lnTo>
                        <a:lnTo>
                          <a:pt x="190" y="1149"/>
                        </a:lnTo>
                        <a:lnTo>
                          <a:pt x="184" y="1143"/>
                        </a:lnTo>
                        <a:lnTo>
                          <a:pt x="178" y="1143"/>
                        </a:lnTo>
                        <a:lnTo>
                          <a:pt x="178" y="1133"/>
                        </a:lnTo>
                        <a:lnTo>
                          <a:pt x="188" y="1123"/>
                        </a:lnTo>
                        <a:lnTo>
                          <a:pt x="186" y="1109"/>
                        </a:lnTo>
                        <a:lnTo>
                          <a:pt x="194" y="1101"/>
                        </a:lnTo>
                        <a:lnTo>
                          <a:pt x="190" y="1085"/>
                        </a:lnTo>
                        <a:lnTo>
                          <a:pt x="192" y="1079"/>
                        </a:lnTo>
                        <a:lnTo>
                          <a:pt x="198" y="1065"/>
                        </a:lnTo>
                        <a:lnTo>
                          <a:pt x="200" y="1059"/>
                        </a:lnTo>
                        <a:lnTo>
                          <a:pt x="198" y="1053"/>
                        </a:lnTo>
                        <a:lnTo>
                          <a:pt x="196" y="1051"/>
                        </a:lnTo>
                        <a:lnTo>
                          <a:pt x="194" y="1051"/>
                        </a:lnTo>
                        <a:lnTo>
                          <a:pt x="186" y="1053"/>
                        </a:lnTo>
                        <a:lnTo>
                          <a:pt x="180" y="1047"/>
                        </a:lnTo>
                        <a:lnTo>
                          <a:pt x="176" y="1041"/>
                        </a:lnTo>
                        <a:lnTo>
                          <a:pt x="178" y="1035"/>
                        </a:lnTo>
                        <a:lnTo>
                          <a:pt x="184" y="1023"/>
                        </a:lnTo>
                        <a:lnTo>
                          <a:pt x="184" y="1017"/>
                        </a:lnTo>
                        <a:lnTo>
                          <a:pt x="184" y="1013"/>
                        </a:lnTo>
                        <a:lnTo>
                          <a:pt x="182" y="1009"/>
                        </a:lnTo>
                        <a:lnTo>
                          <a:pt x="176" y="1007"/>
                        </a:lnTo>
                        <a:lnTo>
                          <a:pt x="168" y="992"/>
                        </a:lnTo>
                        <a:lnTo>
                          <a:pt x="162" y="978"/>
                        </a:lnTo>
                        <a:lnTo>
                          <a:pt x="148" y="964"/>
                        </a:lnTo>
                        <a:lnTo>
                          <a:pt x="146" y="946"/>
                        </a:lnTo>
                        <a:lnTo>
                          <a:pt x="136" y="924"/>
                        </a:lnTo>
                        <a:lnTo>
                          <a:pt x="136" y="914"/>
                        </a:lnTo>
                        <a:lnTo>
                          <a:pt x="128" y="902"/>
                        </a:lnTo>
                        <a:lnTo>
                          <a:pt x="130" y="900"/>
                        </a:lnTo>
                        <a:lnTo>
                          <a:pt x="128" y="894"/>
                        </a:lnTo>
                        <a:lnTo>
                          <a:pt x="124" y="884"/>
                        </a:lnTo>
                        <a:lnTo>
                          <a:pt x="118" y="878"/>
                        </a:lnTo>
                        <a:lnTo>
                          <a:pt x="110" y="872"/>
                        </a:lnTo>
                        <a:lnTo>
                          <a:pt x="108" y="868"/>
                        </a:lnTo>
                        <a:lnTo>
                          <a:pt x="106" y="862"/>
                        </a:lnTo>
                        <a:lnTo>
                          <a:pt x="104" y="854"/>
                        </a:lnTo>
                        <a:lnTo>
                          <a:pt x="110" y="850"/>
                        </a:lnTo>
                        <a:lnTo>
                          <a:pt x="106" y="828"/>
                        </a:lnTo>
                        <a:lnTo>
                          <a:pt x="112" y="824"/>
                        </a:lnTo>
                        <a:lnTo>
                          <a:pt x="108" y="820"/>
                        </a:lnTo>
                        <a:lnTo>
                          <a:pt x="114" y="812"/>
                        </a:lnTo>
                        <a:lnTo>
                          <a:pt x="114" y="816"/>
                        </a:lnTo>
                        <a:lnTo>
                          <a:pt x="116" y="818"/>
                        </a:lnTo>
                        <a:lnTo>
                          <a:pt x="120" y="818"/>
                        </a:lnTo>
                        <a:lnTo>
                          <a:pt x="124" y="814"/>
                        </a:lnTo>
                        <a:lnTo>
                          <a:pt x="128" y="808"/>
                        </a:lnTo>
                        <a:lnTo>
                          <a:pt x="132" y="800"/>
                        </a:lnTo>
                        <a:lnTo>
                          <a:pt x="134" y="790"/>
                        </a:lnTo>
                        <a:lnTo>
                          <a:pt x="134" y="782"/>
                        </a:lnTo>
                        <a:lnTo>
                          <a:pt x="132" y="774"/>
                        </a:lnTo>
                        <a:lnTo>
                          <a:pt x="130" y="768"/>
                        </a:lnTo>
                        <a:lnTo>
                          <a:pt x="122" y="766"/>
                        </a:lnTo>
                        <a:lnTo>
                          <a:pt x="124" y="766"/>
                        </a:lnTo>
                        <a:lnTo>
                          <a:pt x="110" y="766"/>
                        </a:lnTo>
                        <a:lnTo>
                          <a:pt x="86" y="734"/>
                        </a:lnTo>
                        <a:lnTo>
                          <a:pt x="86" y="724"/>
                        </a:lnTo>
                        <a:lnTo>
                          <a:pt x="84" y="720"/>
                        </a:lnTo>
                        <a:lnTo>
                          <a:pt x="86" y="712"/>
                        </a:lnTo>
                        <a:lnTo>
                          <a:pt x="88" y="702"/>
                        </a:lnTo>
                        <a:lnTo>
                          <a:pt x="88" y="690"/>
                        </a:lnTo>
                        <a:lnTo>
                          <a:pt x="88" y="680"/>
                        </a:lnTo>
                        <a:lnTo>
                          <a:pt x="86" y="674"/>
                        </a:lnTo>
                        <a:lnTo>
                          <a:pt x="86" y="664"/>
                        </a:lnTo>
                        <a:lnTo>
                          <a:pt x="92" y="658"/>
                        </a:lnTo>
                        <a:lnTo>
                          <a:pt x="94" y="642"/>
                        </a:lnTo>
                        <a:lnTo>
                          <a:pt x="94" y="640"/>
                        </a:lnTo>
                        <a:lnTo>
                          <a:pt x="98" y="636"/>
                        </a:lnTo>
                        <a:lnTo>
                          <a:pt x="100" y="636"/>
                        </a:lnTo>
                        <a:lnTo>
                          <a:pt x="102" y="636"/>
                        </a:lnTo>
                        <a:lnTo>
                          <a:pt x="104" y="638"/>
                        </a:lnTo>
                        <a:lnTo>
                          <a:pt x="106" y="644"/>
                        </a:lnTo>
                        <a:lnTo>
                          <a:pt x="104" y="654"/>
                        </a:lnTo>
                        <a:lnTo>
                          <a:pt x="102" y="660"/>
                        </a:lnTo>
                        <a:lnTo>
                          <a:pt x="104" y="666"/>
                        </a:lnTo>
                        <a:lnTo>
                          <a:pt x="114" y="676"/>
                        </a:lnTo>
                        <a:lnTo>
                          <a:pt x="116" y="680"/>
                        </a:lnTo>
                        <a:lnTo>
                          <a:pt x="128" y="696"/>
                        </a:lnTo>
                        <a:lnTo>
                          <a:pt x="134" y="698"/>
                        </a:lnTo>
                        <a:lnTo>
                          <a:pt x="136" y="698"/>
                        </a:lnTo>
                        <a:lnTo>
                          <a:pt x="136" y="696"/>
                        </a:lnTo>
                        <a:lnTo>
                          <a:pt x="134" y="690"/>
                        </a:lnTo>
                        <a:lnTo>
                          <a:pt x="130" y="682"/>
                        </a:lnTo>
                        <a:lnTo>
                          <a:pt x="126" y="674"/>
                        </a:lnTo>
                        <a:lnTo>
                          <a:pt x="124" y="666"/>
                        </a:lnTo>
                        <a:lnTo>
                          <a:pt x="126" y="660"/>
                        </a:lnTo>
                        <a:lnTo>
                          <a:pt x="124" y="656"/>
                        </a:lnTo>
                        <a:lnTo>
                          <a:pt x="120" y="650"/>
                        </a:lnTo>
                        <a:lnTo>
                          <a:pt x="120" y="638"/>
                        </a:lnTo>
                        <a:lnTo>
                          <a:pt x="114" y="624"/>
                        </a:lnTo>
                        <a:lnTo>
                          <a:pt x="114" y="616"/>
                        </a:lnTo>
                        <a:lnTo>
                          <a:pt x="120" y="612"/>
                        </a:lnTo>
                        <a:lnTo>
                          <a:pt x="136" y="606"/>
                        </a:lnTo>
                        <a:lnTo>
                          <a:pt x="140" y="610"/>
                        </a:lnTo>
                        <a:lnTo>
                          <a:pt x="144" y="612"/>
                        </a:lnTo>
                        <a:lnTo>
                          <a:pt x="164" y="616"/>
                        </a:lnTo>
                        <a:lnTo>
                          <a:pt x="170" y="616"/>
                        </a:lnTo>
                        <a:lnTo>
                          <a:pt x="178" y="622"/>
                        </a:lnTo>
                        <a:lnTo>
                          <a:pt x="168" y="610"/>
                        </a:lnTo>
                        <a:lnTo>
                          <a:pt x="168" y="602"/>
                        </a:lnTo>
                        <a:lnTo>
                          <a:pt x="158" y="602"/>
                        </a:lnTo>
                        <a:lnTo>
                          <a:pt x="150" y="606"/>
                        </a:lnTo>
                        <a:lnTo>
                          <a:pt x="140" y="606"/>
                        </a:lnTo>
                        <a:lnTo>
                          <a:pt x="136" y="602"/>
                        </a:lnTo>
                        <a:lnTo>
                          <a:pt x="134" y="600"/>
                        </a:lnTo>
                        <a:lnTo>
                          <a:pt x="126" y="592"/>
                        </a:lnTo>
                        <a:lnTo>
                          <a:pt x="122" y="590"/>
                        </a:lnTo>
                        <a:lnTo>
                          <a:pt x="118" y="590"/>
                        </a:lnTo>
                        <a:lnTo>
                          <a:pt x="112" y="590"/>
                        </a:lnTo>
                        <a:lnTo>
                          <a:pt x="110" y="596"/>
                        </a:lnTo>
                        <a:lnTo>
                          <a:pt x="106" y="602"/>
                        </a:lnTo>
                        <a:lnTo>
                          <a:pt x="106" y="626"/>
                        </a:lnTo>
                        <a:lnTo>
                          <a:pt x="104" y="630"/>
                        </a:lnTo>
                        <a:lnTo>
                          <a:pt x="94" y="628"/>
                        </a:lnTo>
                        <a:lnTo>
                          <a:pt x="86" y="616"/>
                        </a:lnTo>
                        <a:lnTo>
                          <a:pt x="84" y="612"/>
                        </a:lnTo>
                        <a:lnTo>
                          <a:pt x="76" y="612"/>
                        </a:lnTo>
                        <a:lnTo>
                          <a:pt x="74" y="608"/>
                        </a:lnTo>
                        <a:lnTo>
                          <a:pt x="70" y="598"/>
                        </a:lnTo>
                        <a:lnTo>
                          <a:pt x="66" y="594"/>
                        </a:lnTo>
                        <a:lnTo>
                          <a:pt x="62" y="590"/>
                        </a:lnTo>
                        <a:lnTo>
                          <a:pt x="58" y="588"/>
                        </a:lnTo>
                        <a:lnTo>
                          <a:pt x="52" y="590"/>
                        </a:lnTo>
                        <a:lnTo>
                          <a:pt x="52" y="588"/>
                        </a:lnTo>
                        <a:lnTo>
                          <a:pt x="52" y="586"/>
                        </a:lnTo>
                        <a:lnTo>
                          <a:pt x="60" y="578"/>
                        </a:lnTo>
                        <a:lnTo>
                          <a:pt x="62" y="572"/>
                        </a:lnTo>
                        <a:lnTo>
                          <a:pt x="62" y="564"/>
                        </a:lnTo>
                        <a:lnTo>
                          <a:pt x="66" y="556"/>
                        </a:lnTo>
                        <a:lnTo>
                          <a:pt x="56" y="544"/>
                        </a:lnTo>
                        <a:lnTo>
                          <a:pt x="56" y="532"/>
                        </a:lnTo>
                        <a:lnTo>
                          <a:pt x="48" y="520"/>
                        </a:lnTo>
                        <a:lnTo>
                          <a:pt x="48" y="516"/>
                        </a:lnTo>
                        <a:lnTo>
                          <a:pt x="46" y="514"/>
                        </a:lnTo>
                        <a:lnTo>
                          <a:pt x="40" y="506"/>
                        </a:lnTo>
                        <a:lnTo>
                          <a:pt x="34" y="496"/>
                        </a:lnTo>
                        <a:lnTo>
                          <a:pt x="32" y="490"/>
                        </a:lnTo>
                        <a:lnTo>
                          <a:pt x="32" y="482"/>
                        </a:lnTo>
                        <a:lnTo>
                          <a:pt x="28" y="470"/>
                        </a:lnTo>
                        <a:lnTo>
                          <a:pt x="22" y="458"/>
                        </a:lnTo>
                        <a:lnTo>
                          <a:pt x="14" y="448"/>
                        </a:lnTo>
                        <a:lnTo>
                          <a:pt x="14" y="446"/>
                        </a:lnTo>
                        <a:lnTo>
                          <a:pt x="14" y="442"/>
                        </a:lnTo>
                        <a:lnTo>
                          <a:pt x="10" y="438"/>
                        </a:lnTo>
                        <a:lnTo>
                          <a:pt x="12" y="436"/>
                        </a:lnTo>
                        <a:lnTo>
                          <a:pt x="22" y="424"/>
                        </a:lnTo>
                        <a:lnTo>
                          <a:pt x="22" y="416"/>
                        </a:lnTo>
                        <a:lnTo>
                          <a:pt x="20" y="394"/>
                        </a:lnTo>
                        <a:lnTo>
                          <a:pt x="20" y="382"/>
                        </a:lnTo>
                        <a:lnTo>
                          <a:pt x="22" y="370"/>
                        </a:lnTo>
                        <a:lnTo>
                          <a:pt x="26" y="358"/>
                        </a:lnTo>
                        <a:lnTo>
                          <a:pt x="32" y="348"/>
                        </a:lnTo>
                        <a:lnTo>
                          <a:pt x="34" y="326"/>
                        </a:lnTo>
                        <a:lnTo>
                          <a:pt x="34" y="306"/>
                        </a:lnTo>
                        <a:lnTo>
                          <a:pt x="30" y="294"/>
                        </a:lnTo>
                        <a:lnTo>
                          <a:pt x="24" y="284"/>
                        </a:lnTo>
                        <a:lnTo>
                          <a:pt x="18" y="278"/>
                        </a:lnTo>
                        <a:lnTo>
                          <a:pt x="18" y="272"/>
                        </a:lnTo>
                        <a:lnTo>
                          <a:pt x="18" y="268"/>
                        </a:lnTo>
                        <a:lnTo>
                          <a:pt x="12" y="260"/>
                        </a:lnTo>
                        <a:lnTo>
                          <a:pt x="6" y="252"/>
                        </a:lnTo>
                        <a:lnTo>
                          <a:pt x="0" y="240"/>
                        </a:lnTo>
                        <a:lnTo>
                          <a:pt x="0" y="232"/>
                        </a:lnTo>
                        <a:lnTo>
                          <a:pt x="0" y="224"/>
                        </a:lnTo>
                        <a:lnTo>
                          <a:pt x="2" y="214"/>
                        </a:lnTo>
                        <a:lnTo>
                          <a:pt x="6" y="204"/>
                        </a:lnTo>
                        <a:lnTo>
                          <a:pt x="12" y="194"/>
                        </a:lnTo>
                        <a:lnTo>
                          <a:pt x="20" y="184"/>
                        </a:lnTo>
                        <a:lnTo>
                          <a:pt x="30" y="172"/>
                        </a:lnTo>
                        <a:lnTo>
                          <a:pt x="44" y="160"/>
                        </a:lnTo>
                        <a:lnTo>
                          <a:pt x="48" y="156"/>
                        </a:lnTo>
                        <a:lnTo>
                          <a:pt x="52" y="146"/>
                        </a:lnTo>
                        <a:lnTo>
                          <a:pt x="56" y="136"/>
                        </a:lnTo>
                        <a:lnTo>
                          <a:pt x="56" y="130"/>
                        </a:lnTo>
                        <a:lnTo>
                          <a:pt x="56" y="122"/>
                        </a:lnTo>
                        <a:lnTo>
                          <a:pt x="60" y="116"/>
                        </a:lnTo>
                        <a:lnTo>
                          <a:pt x="70" y="100"/>
                        </a:lnTo>
                        <a:lnTo>
                          <a:pt x="74" y="90"/>
                        </a:lnTo>
                        <a:lnTo>
                          <a:pt x="78" y="80"/>
                        </a:lnTo>
                        <a:lnTo>
                          <a:pt x="80" y="70"/>
                        </a:lnTo>
                        <a:lnTo>
                          <a:pt x="80" y="60"/>
                        </a:lnTo>
                        <a:lnTo>
                          <a:pt x="80" y="56"/>
                        </a:lnTo>
                        <a:lnTo>
                          <a:pt x="80" y="52"/>
                        </a:lnTo>
                        <a:lnTo>
                          <a:pt x="78" y="50"/>
                        </a:lnTo>
                        <a:lnTo>
                          <a:pt x="78" y="38"/>
                        </a:lnTo>
                        <a:lnTo>
                          <a:pt x="74" y="32"/>
                        </a:lnTo>
                        <a:lnTo>
                          <a:pt x="74" y="28"/>
                        </a:lnTo>
                        <a:lnTo>
                          <a:pt x="84" y="12"/>
                        </a:lnTo>
                        <a:lnTo>
                          <a:pt x="86" y="4"/>
                        </a:lnTo>
                        <a:lnTo>
                          <a:pt x="86" y="0"/>
                        </a:lnTo>
                        <a:close/>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44" name="Freeform 6"/>
                  <p:cNvSpPr>
                    <a:spLocks/>
                  </p:cNvSpPr>
                  <p:nvPr/>
                </p:nvSpPr>
                <p:spPr bwMode="auto">
                  <a:xfrm>
                    <a:off x="1044575" y="2144713"/>
                    <a:ext cx="1036638" cy="1766887"/>
                  </a:xfrm>
                  <a:custGeom>
                    <a:avLst/>
                    <a:gdLst>
                      <a:gd name="T0" fmla="*/ 2147483647 w 718"/>
                      <a:gd name="T1" fmla="*/ 2147483647 h 1113"/>
                      <a:gd name="T2" fmla="*/ 0 w 718"/>
                      <a:gd name="T3" fmla="*/ 2147483647 h 1113"/>
                      <a:gd name="T4" fmla="*/ 2147483647 w 718"/>
                      <a:gd name="T5" fmla="*/ 0 h 1113"/>
                      <a:gd name="T6" fmla="*/ 2147483647 w 718"/>
                      <a:gd name="T7" fmla="*/ 2147483647 h 1113"/>
                      <a:gd name="T8" fmla="*/ 2147483647 w 718"/>
                      <a:gd name="T9" fmla="*/ 2147483647 h 1113"/>
                      <a:gd name="T10" fmla="*/ 2147483647 w 718"/>
                      <a:gd name="T11" fmla="*/ 2147483647 h 1113"/>
                      <a:gd name="T12" fmla="*/ 2147483647 w 718"/>
                      <a:gd name="T13" fmla="*/ 2147483647 h 1113"/>
                      <a:gd name="T14" fmla="*/ 2147483647 w 718"/>
                      <a:gd name="T15" fmla="*/ 2147483647 h 1113"/>
                      <a:gd name="T16" fmla="*/ 2147483647 w 718"/>
                      <a:gd name="T17" fmla="*/ 2147483647 h 1113"/>
                      <a:gd name="T18" fmla="*/ 2147483647 w 718"/>
                      <a:gd name="T19" fmla="*/ 2147483647 h 1113"/>
                      <a:gd name="T20" fmla="*/ 2147483647 w 718"/>
                      <a:gd name="T21" fmla="*/ 2147483647 h 1113"/>
                      <a:gd name="T22" fmla="*/ 2147483647 w 718"/>
                      <a:gd name="T23" fmla="*/ 2147483647 h 1113"/>
                      <a:gd name="T24" fmla="*/ 2147483647 w 718"/>
                      <a:gd name="T25" fmla="*/ 2147483647 h 1113"/>
                      <a:gd name="T26" fmla="*/ 2147483647 w 718"/>
                      <a:gd name="T27" fmla="*/ 2147483647 h 1113"/>
                      <a:gd name="T28" fmla="*/ 2147483647 w 718"/>
                      <a:gd name="T29" fmla="*/ 2147483647 h 1113"/>
                      <a:gd name="T30" fmla="*/ 2147483647 w 718"/>
                      <a:gd name="T31" fmla="*/ 2147483647 h 1113"/>
                      <a:gd name="T32" fmla="*/ 2147483647 w 718"/>
                      <a:gd name="T33" fmla="*/ 2147483647 h 1113"/>
                      <a:gd name="T34" fmla="*/ 2147483647 w 718"/>
                      <a:gd name="T35" fmla="*/ 2147483647 h 1113"/>
                      <a:gd name="T36" fmla="*/ 2147483647 w 718"/>
                      <a:gd name="T37" fmla="*/ 2147483647 h 1113"/>
                      <a:gd name="T38" fmla="*/ 2147483647 w 718"/>
                      <a:gd name="T39" fmla="*/ 2147483647 h 1113"/>
                      <a:gd name="T40" fmla="*/ 2147483647 w 718"/>
                      <a:gd name="T41" fmla="*/ 2147483647 h 1113"/>
                      <a:gd name="T42" fmla="*/ 2147483647 w 718"/>
                      <a:gd name="T43" fmla="*/ 2147483647 h 1113"/>
                      <a:gd name="T44" fmla="*/ 2147483647 w 718"/>
                      <a:gd name="T45" fmla="*/ 2147483647 h 1113"/>
                      <a:gd name="T46" fmla="*/ 2147483647 w 718"/>
                      <a:gd name="T47" fmla="*/ 2147483647 h 1113"/>
                      <a:gd name="T48" fmla="*/ 2147483647 w 718"/>
                      <a:gd name="T49" fmla="*/ 2147483647 h 1113"/>
                      <a:gd name="T50" fmla="*/ 2147483647 w 718"/>
                      <a:gd name="T51" fmla="*/ 2147483647 h 1113"/>
                      <a:gd name="T52" fmla="*/ 2147483647 w 718"/>
                      <a:gd name="T53" fmla="*/ 2147483647 h 1113"/>
                      <a:gd name="T54" fmla="*/ 2147483647 w 718"/>
                      <a:gd name="T55" fmla="*/ 2147483647 h 1113"/>
                      <a:gd name="T56" fmla="*/ 2147483647 w 718"/>
                      <a:gd name="T57" fmla="*/ 2147483647 h 1113"/>
                      <a:gd name="T58" fmla="*/ 2147483647 w 718"/>
                      <a:gd name="T59" fmla="*/ 2147483647 h 1113"/>
                      <a:gd name="T60" fmla="*/ 2147483647 w 718"/>
                      <a:gd name="T61" fmla="*/ 2147483647 h 1113"/>
                      <a:gd name="T62" fmla="*/ 2147483647 w 718"/>
                      <a:gd name="T63" fmla="*/ 2147483647 h 1113"/>
                      <a:gd name="T64" fmla="*/ 2147483647 w 718"/>
                      <a:gd name="T65" fmla="*/ 2147483647 h 1113"/>
                      <a:gd name="T66" fmla="*/ 2147483647 w 718"/>
                      <a:gd name="T67" fmla="*/ 2147483647 h 1113"/>
                      <a:gd name="T68" fmla="*/ 2147483647 w 718"/>
                      <a:gd name="T69" fmla="*/ 2147483647 h 1113"/>
                      <a:gd name="T70" fmla="*/ 2147483647 w 718"/>
                      <a:gd name="T71" fmla="*/ 2147483647 h 1113"/>
                      <a:gd name="T72" fmla="*/ 2147483647 w 718"/>
                      <a:gd name="T73" fmla="*/ 2147483647 h 1113"/>
                      <a:gd name="T74" fmla="*/ 2147483647 w 718"/>
                      <a:gd name="T75" fmla="*/ 2147483647 h 1113"/>
                      <a:gd name="T76" fmla="*/ 2147483647 w 718"/>
                      <a:gd name="T77" fmla="*/ 2147483647 h 1113"/>
                      <a:gd name="T78" fmla="*/ 2147483647 w 718"/>
                      <a:gd name="T79" fmla="*/ 2147483647 h 1113"/>
                      <a:gd name="T80" fmla="*/ 2147483647 w 718"/>
                      <a:gd name="T81" fmla="*/ 2147483647 h 11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18" h="1113">
                        <a:moveTo>
                          <a:pt x="458" y="1113"/>
                        </a:moveTo>
                        <a:lnTo>
                          <a:pt x="0" y="420"/>
                        </a:lnTo>
                        <a:lnTo>
                          <a:pt x="108" y="0"/>
                        </a:lnTo>
                        <a:lnTo>
                          <a:pt x="108" y="2"/>
                        </a:lnTo>
                        <a:lnTo>
                          <a:pt x="410" y="78"/>
                        </a:lnTo>
                        <a:lnTo>
                          <a:pt x="410" y="76"/>
                        </a:lnTo>
                        <a:lnTo>
                          <a:pt x="718" y="144"/>
                        </a:lnTo>
                        <a:lnTo>
                          <a:pt x="582" y="850"/>
                        </a:lnTo>
                        <a:lnTo>
                          <a:pt x="564" y="955"/>
                        </a:lnTo>
                        <a:lnTo>
                          <a:pt x="562" y="961"/>
                        </a:lnTo>
                        <a:lnTo>
                          <a:pt x="556" y="975"/>
                        </a:lnTo>
                        <a:lnTo>
                          <a:pt x="552" y="981"/>
                        </a:lnTo>
                        <a:lnTo>
                          <a:pt x="546" y="985"/>
                        </a:lnTo>
                        <a:lnTo>
                          <a:pt x="538" y="985"/>
                        </a:lnTo>
                        <a:lnTo>
                          <a:pt x="532" y="979"/>
                        </a:lnTo>
                        <a:lnTo>
                          <a:pt x="530" y="977"/>
                        </a:lnTo>
                        <a:lnTo>
                          <a:pt x="530" y="971"/>
                        </a:lnTo>
                        <a:lnTo>
                          <a:pt x="528" y="969"/>
                        </a:lnTo>
                        <a:lnTo>
                          <a:pt x="524" y="967"/>
                        </a:lnTo>
                        <a:lnTo>
                          <a:pt x="520" y="965"/>
                        </a:lnTo>
                        <a:lnTo>
                          <a:pt x="514" y="965"/>
                        </a:lnTo>
                        <a:lnTo>
                          <a:pt x="508" y="959"/>
                        </a:lnTo>
                        <a:lnTo>
                          <a:pt x="502" y="957"/>
                        </a:lnTo>
                        <a:lnTo>
                          <a:pt x="500" y="957"/>
                        </a:lnTo>
                        <a:lnTo>
                          <a:pt x="498" y="961"/>
                        </a:lnTo>
                        <a:lnTo>
                          <a:pt x="494" y="961"/>
                        </a:lnTo>
                        <a:lnTo>
                          <a:pt x="488" y="963"/>
                        </a:lnTo>
                        <a:lnTo>
                          <a:pt x="482" y="963"/>
                        </a:lnTo>
                        <a:lnTo>
                          <a:pt x="480" y="965"/>
                        </a:lnTo>
                        <a:lnTo>
                          <a:pt x="480" y="969"/>
                        </a:lnTo>
                        <a:lnTo>
                          <a:pt x="480" y="979"/>
                        </a:lnTo>
                        <a:lnTo>
                          <a:pt x="482" y="1003"/>
                        </a:lnTo>
                        <a:lnTo>
                          <a:pt x="482" y="1029"/>
                        </a:lnTo>
                        <a:lnTo>
                          <a:pt x="480" y="1043"/>
                        </a:lnTo>
                        <a:lnTo>
                          <a:pt x="476" y="1053"/>
                        </a:lnTo>
                        <a:lnTo>
                          <a:pt x="476" y="1073"/>
                        </a:lnTo>
                        <a:lnTo>
                          <a:pt x="476" y="1089"/>
                        </a:lnTo>
                        <a:lnTo>
                          <a:pt x="474" y="1097"/>
                        </a:lnTo>
                        <a:lnTo>
                          <a:pt x="472" y="1101"/>
                        </a:lnTo>
                        <a:lnTo>
                          <a:pt x="464" y="1109"/>
                        </a:lnTo>
                        <a:lnTo>
                          <a:pt x="460" y="1113"/>
                        </a:lnTo>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45" name="Freeform 7"/>
                  <p:cNvSpPr>
                    <a:spLocks/>
                  </p:cNvSpPr>
                  <p:nvPr/>
                </p:nvSpPr>
                <p:spPr bwMode="auto">
                  <a:xfrm>
                    <a:off x="1884363" y="2373313"/>
                    <a:ext cx="915987" cy="1268412"/>
                  </a:xfrm>
                  <a:custGeom>
                    <a:avLst/>
                    <a:gdLst>
                      <a:gd name="T0" fmla="*/ 2147483647 w 634"/>
                      <a:gd name="T1" fmla="*/ 2147483647 h 799"/>
                      <a:gd name="T2" fmla="*/ 2147483647 w 634"/>
                      <a:gd name="T3" fmla="*/ 2147483647 h 799"/>
                      <a:gd name="T4" fmla="*/ 2147483647 w 634"/>
                      <a:gd name="T5" fmla="*/ 2147483647 h 799"/>
                      <a:gd name="T6" fmla="*/ 2147483647 w 634"/>
                      <a:gd name="T7" fmla="*/ 2147483647 h 799"/>
                      <a:gd name="T8" fmla="*/ 2147483647 w 634"/>
                      <a:gd name="T9" fmla="*/ 0 h 799"/>
                      <a:gd name="T10" fmla="*/ 0 w 634"/>
                      <a:gd name="T11" fmla="*/ 2147483647 h 799"/>
                      <a:gd name="T12" fmla="*/ 2147483647 w 634"/>
                      <a:gd name="T13" fmla="*/ 2147483647 h 7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4" h="799">
                        <a:moveTo>
                          <a:pt x="558" y="799"/>
                        </a:moveTo>
                        <a:lnTo>
                          <a:pt x="634" y="222"/>
                        </a:lnTo>
                        <a:lnTo>
                          <a:pt x="428" y="188"/>
                        </a:lnTo>
                        <a:lnTo>
                          <a:pt x="448" y="54"/>
                        </a:lnTo>
                        <a:lnTo>
                          <a:pt x="136" y="0"/>
                        </a:lnTo>
                        <a:lnTo>
                          <a:pt x="0" y="706"/>
                        </a:lnTo>
                        <a:lnTo>
                          <a:pt x="558" y="799"/>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46" name="Freeform 8"/>
                  <p:cNvSpPr>
                    <a:spLocks/>
                  </p:cNvSpPr>
                  <p:nvPr/>
                </p:nvSpPr>
                <p:spPr bwMode="auto">
                  <a:xfrm>
                    <a:off x="1584325" y="3494088"/>
                    <a:ext cx="1104900" cy="1423987"/>
                  </a:xfrm>
                  <a:custGeom>
                    <a:avLst/>
                    <a:gdLst>
                      <a:gd name="T0" fmla="*/ 2147483647 w 766"/>
                      <a:gd name="T1" fmla="*/ 2147483647 h 897"/>
                      <a:gd name="T2" fmla="*/ 2147483647 w 766"/>
                      <a:gd name="T3" fmla="*/ 2147483647 h 897"/>
                      <a:gd name="T4" fmla="*/ 2147483647 w 766"/>
                      <a:gd name="T5" fmla="*/ 2147483647 h 897"/>
                      <a:gd name="T6" fmla="*/ 2147483647 w 766"/>
                      <a:gd name="T7" fmla="*/ 2147483647 h 897"/>
                      <a:gd name="T8" fmla="*/ 2147483647 w 766"/>
                      <a:gd name="T9" fmla="*/ 2147483647 h 897"/>
                      <a:gd name="T10" fmla="*/ 2147483647 w 766"/>
                      <a:gd name="T11" fmla="*/ 2147483647 h 897"/>
                      <a:gd name="T12" fmla="*/ 2147483647 w 766"/>
                      <a:gd name="T13" fmla="*/ 2147483647 h 897"/>
                      <a:gd name="T14" fmla="*/ 2147483647 w 766"/>
                      <a:gd name="T15" fmla="*/ 2147483647 h 897"/>
                      <a:gd name="T16" fmla="*/ 2147483647 w 766"/>
                      <a:gd name="T17" fmla="*/ 2147483647 h 897"/>
                      <a:gd name="T18" fmla="*/ 2147483647 w 766"/>
                      <a:gd name="T19" fmla="*/ 2147483647 h 897"/>
                      <a:gd name="T20" fmla="*/ 2147483647 w 766"/>
                      <a:gd name="T21" fmla="*/ 2147483647 h 897"/>
                      <a:gd name="T22" fmla="*/ 2147483647 w 766"/>
                      <a:gd name="T23" fmla="*/ 2147483647 h 897"/>
                      <a:gd name="T24" fmla="*/ 2147483647 w 766"/>
                      <a:gd name="T25" fmla="*/ 2147483647 h 897"/>
                      <a:gd name="T26" fmla="*/ 2147483647 w 766"/>
                      <a:gd name="T27" fmla="*/ 2147483647 h 897"/>
                      <a:gd name="T28" fmla="*/ 2147483647 w 766"/>
                      <a:gd name="T29" fmla="*/ 2147483647 h 897"/>
                      <a:gd name="T30" fmla="*/ 2147483647 w 766"/>
                      <a:gd name="T31" fmla="*/ 2147483647 h 897"/>
                      <a:gd name="T32" fmla="*/ 2147483647 w 766"/>
                      <a:gd name="T33" fmla="*/ 2147483647 h 897"/>
                      <a:gd name="T34" fmla="*/ 2147483647 w 766"/>
                      <a:gd name="T35" fmla="*/ 2147483647 h 897"/>
                      <a:gd name="T36" fmla="*/ 2147483647 w 766"/>
                      <a:gd name="T37" fmla="*/ 2147483647 h 897"/>
                      <a:gd name="T38" fmla="*/ 2147483647 w 766"/>
                      <a:gd name="T39" fmla="*/ 2147483647 h 897"/>
                      <a:gd name="T40" fmla="*/ 2147483647 w 766"/>
                      <a:gd name="T41" fmla="*/ 2147483647 h 897"/>
                      <a:gd name="T42" fmla="*/ 2147483647 w 766"/>
                      <a:gd name="T43" fmla="*/ 2147483647 h 897"/>
                      <a:gd name="T44" fmla="*/ 2147483647 w 766"/>
                      <a:gd name="T45" fmla="*/ 2147483647 h 897"/>
                      <a:gd name="T46" fmla="*/ 2147483647 w 766"/>
                      <a:gd name="T47" fmla="*/ 2147483647 h 897"/>
                      <a:gd name="T48" fmla="*/ 2147483647 w 766"/>
                      <a:gd name="T49" fmla="*/ 2147483647 h 897"/>
                      <a:gd name="T50" fmla="*/ 2147483647 w 766"/>
                      <a:gd name="T51" fmla="*/ 2147483647 h 897"/>
                      <a:gd name="T52" fmla="*/ 2147483647 w 766"/>
                      <a:gd name="T53" fmla="*/ 2147483647 h 897"/>
                      <a:gd name="T54" fmla="*/ 2147483647 w 766"/>
                      <a:gd name="T55" fmla="*/ 2147483647 h 897"/>
                      <a:gd name="T56" fmla="*/ 2147483647 w 766"/>
                      <a:gd name="T57" fmla="*/ 2147483647 h 897"/>
                      <a:gd name="T58" fmla="*/ 2147483647 w 766"/>
                      <a:gd name="T59" fmla="*/ 2147483647 h 897"/>
                      <a:gd name="T60" fmla="*/ 2147483647 w 766"/>
                      <a:gd name="T61" fmla="*/ 2147483647 h 897"/>
                      <a:gd name="T62" fmla="*/ 2147483647 w 766"/>
                      <a:gd name="T63" fmla="*/ 2147483647 h 897"/>
                      <a:gd name="T64" fmla="*/ 2147483647 w 766"/>
                      <a:gd name="T65" fmla="*/ 2147483647 h 897"/>
                      <a:gd name="T66" fmla="*/ 2147483647 w 766"/>
                      <a:gd name="T67" fmla="*/ 2147483647 h 897"/>
                      <a:gd name="T68" fmla="*/ 2147483647 w 766"/>
                      <a:gd name="T69" fmla="*/ 2147483647 h 8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66" h="897">
                        <a:moveTo>
                          <a:pt x="16" y="591"/>
                        </a:moveTo>
                        <a:lnTo>
                          <a:pt x="34" y="591"/>
                        </a:lnTo>
                        <a:lnTo>
                          <a:pt x="40" y="589"/>
                        </a:lnTo>
                        <a:lnTo>
                          <a:pt x="44" y="585"/>
                        </a:lnTo>
                        <a:lnTo>
                          <a:pt x="46" y="579"/>
                        </a:lnTo>
                        <a:lnTo>
                          <a:pt x="48" y="571"/>
                        </a:lnTo>
                        <a:lnTo>
                          <a:pt x="48" y="559"/>
                        </a:lnTo>
                        <a:lnTo>
                          <a:pt x="48" y="553"/>
                        </a:lnTo>
                        <a:lnTo>
                          <a:pt x="28" y="543"/>
                        </a:lnTo>
                        <a:lnTo>
                          <a:pt x="34" y="525"/>
                        </a:lnTo>
                        <a:lnTo>
                          <a:pt x="32" y="509"/>
                        </a:lnTo>
                        <a:lnTo>
                          <a:pt x="34" y="499"/>
                        </a:lnTo>
                        <a:lnTo>
                          <a:pt x="52" y="483"/>
                        </a:lnTo>
                        <a:lnTo>
                          <a:pt x="58" y="479"/>
                        </a:lnTo>
                        <a:lnTo>
                          <a:pt x="64" y="471"/>
                        </a:lnTo>
                        <a:lnTo>
                          <a:pt x="66" y="463"/>
                        </a:lnTo>
                        <a:lnTo>
                          <a:pt x="68" y="455"/>
                        </a:lnTo>
                        <a:lnTo>
                          <a:pt x="70" y="443"/>
                        </a:lnTo>
                        <a:lnTo>
                          <a:pt x="70" y="435"/>
                        </a:lnTo>
                        <a:lnTo>
                          <a:pt x="72" y="425"/>
                        </a:lnTo>
                        <a:lnTo>
                          <a:pt x="78" y="415"/>
                        </a:lnTo>
                        <a:lnTo>
                          <a:pt x="84" y="407"/>
                        </a:lnTo>
                        <a:lnTo>
                          <a:pt x="94" y="403"/>
                        </a:lnTo>
                        <a:lnTo>
                          <a:pt x="110" y="397"/>
                        </a:lnTo>
                        <a:lnTo>
                          <a:pt x="118" y="395"/>
                        </a:lnTo>
                        <a:lnTo>
                          <a:pt x="124" y="383"/>
                        </a:lnTo>
                        <a:lnTo>
                          <a:pt x="124" y="375"/>
                        </a:lnTo>
                        <a:lnTo>
                          <a:pt x="106" y="347"/>
                        </a:lnTo>
                        <a:lnTo>
                          <a:pt x="108" y="325"/>
                        </a:lnTo>
                        <a:lnTo>
                          <a:pt x="94" y="297"/>
                        </a:lnTo>
                        <a:lnTo>
                          <a:pt x="88" y="281"/>
                        </a:lnTo>
                        <a:lnTo>
                          <a:pt x="84" y="263"/>
                        </a:lnTo>
                        <a:lnTo>
                          <a:pt x="90" y="259"/>
                        </a:lnTo>
                        <a:lnTo>
                          <a:pt x="98" y="251"/>
                        </a:lnTo>
                        <a:lnTo>
                          <a:pt x="100" y="247"/>
                        </a:lnTo>
                        <a:lnTo>
                          <a:pt x="102" y="239"/>
                        </a:lnTo>
                        <a:lnTo>
                          <a:pt x="102" y="223"/>
                        </a:lnTo>
                        <a:lnTo>
                          <a:pt x="102" y="203"/>
                        </a:lnTo>
                        <a:lnTo>
                          <a:pt x="106" y="193"/>
                        </a:lnTo>
                        <a:lnTo>
                          <a:pt x="108" y="179"/>
                        </a:lnTo>
                        <a:lnTo>
                          <a:pt x="108" y="153"/>
                        </a:lnTo>
                        <a:lnTo>
                          <a:pt x="106" y="129"/>
                        </a:lnTo>
                        <a:lnTo>
                          <a:pt x="106" y="119"/>
                        </a:lnTo>
                        <a:lnTo>
                          <a:pt x="106" y="115"/>
                        </a:lnTo>
                        <a:lnTo>
                          <a:pt x="108" y="113"/>
                        </a:lnTo>
                        <a:lnTo>
                          <a:pt x="114" y="113"/>
                        </a:lnTo>
                        <a:lnTo>
                          <a:pt x="120" y="111"/>
                        </a:lnTo>
                        <a:lnTo>
                          <a:pt x="124" y="111"/>
                        </a:lnTo>
                        <a:lnTo>
                          <a:pt x="126" y="107"/>
                        </a:lnTo>
                        <a:lnTo>
                          <a:pt x="128" y="107"/>
                        </a:lnTo>
                        <a:lnTo>
                          <a:pt x="134" y="109"/>
                        </a:lnTo>
                        <a:lnTo>
                          <a:pt x="140" y="115"/>
                        </a:lnTo>
                        <a:lnTo>
                          <a:pt x="146" y="115"/>
                        </a:lnTo>
                        <a:lnTo>
                          <a:pt x="150" y="117"/>
                        </a:lnTo>
                        <a:lnTo>
                          <a:pt x="154" y="119"/>
                        </a:lnTo>
                        <a:lnTo>
                          <a:pt x="156" y="121"/>
                        </a:lnTo>
                        <a:lnTo>
                          <a:pt x="156" y="127"/>
                        </a:lnTo>
                        <a:lnTo>
                          <a:pt x="158" y="129"/>
                        </a:lnTo>
                        <a:lnTo>
                          <a:pt x="164" y="135"/>
                        </a:lnTo>
                        <a:lnTo>
                          <a:pt x="172" y="135"/>
                        </a:lnTo>
                        <a:lnTo>
                          <a:pt x="178" y="131"/>
                        </a:lnTo>
                        <a:lnTo>
                          <a:pt x="182" y="125"/>
                        </a:lnTo>
                        <a:lnTo>
                          <a:pt x="188" y="111"/>
                        </a:lnTo>
                        <a:lnTo>
                          <a:pt x="190" y="105"/>
                        </a:lnTo>
                        <a:lnTo>
                          <a:pt x="208" y="0"/>
                        </a:lnTo>
                        <a:lnTo>
                          <a:pt x="766" y="93"/>
                        </a:lnTo>
                        <a:lnTo>
                          <a:pt x="656" y="897"/>
                        </a:lnTo>
                        <a:lnTo>
                          <a:pt x="416" y="867"/>
                        </a:lnTo>
                        <a:lnTo>
                          <a:pt x="0" y="623"/>
                        </a:lnTo>
                        <a:lnTo>
                          <a:pt x="16" y="591"/>
                        </a:lnTo>
                        <a:close/>
                      </a:path>
                    </a:pathLst>
                  </a:custGeom>
                  <a:solidFill>
                    <a:schemeClr val="accent1"/>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47" name="Freeform 9"/>
                  <p:cNvSpPr>
                    <a:spLocks/>
                  </p:cNvSpPr>
                  <p:nvPr/>
                </p:nvSpPr>
                <p:spPr bwMode="auto">
                  <a:xfrm>
                    <a:off x="1636713" y="725488"/>
                    <a:ext cx="969962" cy="1743075"/>
                  </a:xfrm>
                  <a:custGeom>
                    <a:avLst/>
                    <a:gdLst>
                      <a:gd name="T0" fmla="*/ 2147483647 w 672"/>
                      <a:gd name="T1" fmla="*/ 2147483647 h 1098"/>
                      <a:gd name="T2" fmla="*/ 2147483647 w 672"/>
                      <a:gd name="T3" fmla="*/ 2147483647 h 1098"/>
                      <a:gd name="T4" fmla="*/ 2147483647 w 672"/>
                      <a:gd name="T5" fmla="*/ 2147483647 h 1098"/>
                      <a:gd name="T6" fmla="*/ 2147483647 w 672"/>
                      <a:gd name="T7" fmla="*/ 2147483647 h 1098"/>
                      <a:gd name="T8" fmla="*/ 2147483647 w 672"/>
                      <a:gd name="T9" fmla="*/ 2147483647 h 1098"/>
                      <a:gd name="T10" fmla="*/ 2147483647 w 672"/>
                      <a:gd name="T11" fmla="*/ 2147483647 h 1098"/>
                      <a:gd name="T12" fmla="*/ 2147483647 w 672"/>
                      <a:gd name="T13" fmla="*/ 2147483647 h 1098"/>
                      <a:gd name="T14" fmla="*/ 2147483647 w 672"/>
                      <a:gd name="T15" fmla="*/ 2147483647 h 1098"/>
                      <a:gd name="T16" fmla="*/ 2147483647 w 672"/>
                      <a:gd name="T17" fmla="*/ 2147483647 h 1098"/>
                      <a:gd name="T18" fmla="*/ 2147483647 w 672"/>
                      <a:gd name="T19" fmla="*/ 2147483647 h 1098"/>
                      <a:gd name="T20" fmla="*/ 2147483647 w 672"/>
                      <a:gd name="T21" fmla="*/ 2147483647 h 1098"/>
                      <a:gd name="T22" fmla="*/ 2147483647 w 672"/>
                      <a:gd name="T23" fmla="*/ 2147483647 h 1098"/>
                      <a:gd name="T24" fmla="*/ 2147483647 w 672"/>
                      <a:gd name="T25" fmla="*/ 2147483647 h 1098"/>
                      <a:gd name="T26" fmla="*/ 2147483647 w 672"/>
                      <a:gd name="T27" fmla="*/ 2147483647 h 1098"/>
                      <a:gd name="T28" fmla="*/ 2147483647 w 672"/>
                      <a:gd name="T29" fmla="*/ 2147483647 h 1098"/>
                      <a:gd name="T30" fmla="*/ 2147483647 w 672"/>
                      <a:gd name="T31" fmla="*/ 2147483647 h 1098"/>
                      <a:gd name="T32" fmla="*/ 2147483647 w 672"/>
                      <a:gd name="T33" fmla="*/ 2147483647 h 1098"/>
                      <a:gd name="T34" fmla="*/ 2147483647 w 672"/>
                      <a:gd name="T35" fmla="*/ 2147483647 h 1098"/>
                      <a:gd name="T36" fmla="*/ 2147483647 w 672"/>
                      <a:gd name="T37" fmla="*/ 2147483647 h 1098"/>
                      <a:gd name="T38" fmla="*/ 2147483647 w 672"/>
                      <a:gd name="T39" fmla="*/ 2147483647 h 1098"/>
                      <a:gd name="T40" fmla="*/ 2147483647 w 672"/>
                      <a:gd name="T41" fmla="*/ 2147483647 h 1098"/>
                      <a:gd name="T42" fmla="*/ 2147483647 w 672"/>
                      <a:gd name="T43" fmla="*/ 2147483647 h 1098"/>
                      <a:gd name="T44" fmla="*/ 2147483647 w 672"/>
                      <a:gd name="T45" fmla="*/ 2147483647 h 1098"/>
                      <a:gd name="T46" fmla="*/ 2147483647 w 672"/>
                      <a:gd name="T47" fmla="*/ 2147483647 h 1098"/>
                      <a:gd name="T48" fmla="*/ 2147483647 w 672"/>
                      <a:gd name="T49" fmla="*/ 2147483647 h 1098"/>
                      <a:gd name="T50" fmla="*/ 2147483647 w 672"/>
                      <a:gd name="T51" fmla="*/ 2147483647 h 1098"/>
                      <a:gd name="T52" fmla="*/ 2147483647 w 672"/>
                      <a:gd name="T53" fmla="*/ 2147483647 h 1098"/>
                      <a:gd name="T54" fmla="*/ 2147483647 w 672"/>
                      <a:gd name="T55" fmla="*/ 2147483647 h 1098"/>
                      <a:gd name="T56" fmla="*/ 2147483647 w 672"/>
                      <a:gd name="T57" fmla="*/ 2147483647 h 1098"/>
                      <a:gd name="T58" fmla="*/ 2147483647 w 672"/>
                      <a:gd name="T59" fmla="*/ 2147483647 h 1098"/>
                      <a:gd name="T60" fmla="*/ 2147483647 w 672"/>
                      <a:gd name="T61" fmla="*/ 2147483647 h 1098"/>
                      <a:gd name="T62" fmla="*/ 2147483647 w 672"/>
                      <a:gd name="T63" fmla="*/ 2147483647 h 1098"/>
                      <a:gd name="T64" fmla="*/ 2147483647 w 672"/>
                      <a:gd name="T65" fmla="*/ 2147483647 h 1098"/>
                      <a:gd name="T66" fmla="*/ 2147483647 w 672"/>
                      <a:gd name="T67" fmla="*/ 2147483647 h 1098"/>
                      <a:gd name="T68" fmla="*/ 2147483647 w 672"/>
                      <a:gd name="T69" fmla="*/ 2147483647 h 1098"/>
                      <a:gd name="T70" fmla="*/ 0 w 672"/>
                      <a:gd name="T71" fmla="*/ 2147483647 h 1098"/>
                      <a:gd name="T72" fmla="*/ 2147483647 w 672"/>
                      <a:gd name="T73" fmla="*/ 2147483647 h 1098"/>
                      <a:gd name="T74" fmla="*/ 2147483647 w 672"/>
                      <a:gd name="T75" fmla="*/ 2147483647 h 1098"/>
                      <a:gd name="T76" fmla="*/ 2147483647 w 672"/>
                      <a:gd name="T77" fmla="*/ 2147483647 h 1098"/>
                      <a:gd name="T78" fmla="*/ 2147483647 w 672"/>
                      <a:gd name="T79" fmla="*/ 2147483647 h 1098"/>
                      <a:gd name="T80" fmla="*/ 2147483647 w 672"/>
                      <a:gd name="T81" fmla="*/ 2147483647 h 1098"/>
                      <a:gd name="T82" fmla="*/ 2147483647 w 672"/>
                      <a:gd name="T83" fmla="*/ 2147483647 h 1098"/>
                      <a:gd name="T84" fmla="*/ 2147483647 w 672"/>
                      <a:gd name="T85" fmla="*/ 2147483647 h 1098"/>
                      <a:gd name="T86" fmla="*/ 2147483647 w 672"/>
                      <a:gd name="T87" fmla="*/ 2147483647 h 1098"/>
                      <a:gd name="T88" fmla="*/ 2147483647 w 672"/>
                      <a:gd name="T89" fmla="*/ 2147483647 h 10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72" h="1098">
                        <a:moveTo>
                          <a:pt x="304" y="18"/>
                        </a:moveTo>
                        <a:lnTo>
                          <a:pt x="274" y="158"/>
                        </a:lnTo>
                        <a:lnTo>
                          <a:pt x="286" y="180"/>
                        </a:lnTo>
                        <a:lnTo>
                          <a:pt x="298" y="210"/>
                        </a:lnTo>
                        <a:lnTo>
                          <a:pt x="298" y="222"/>
                        </a:lnTo>
                        <a:lnTo>
                          <a:pt x="290" y="228"/>
                        </a:lnTo>
                        <a:lnTo>
                          <a:pt x="300" y="236"/>
                        </a:lnTo>
                        <a:lnTo>
                          <a:pt x="292" y="242"/>
                        </a:lnTo>
                        <a:lnTo>
                          <a:pt x="292" y="250"/>
                        </a:lnTo>
                        <a:lnTo>
                          <a:pt x="308" y="254"/>
                        </a:lnTo>
                        <a:lnTo>
                          <a:pt x="308" y="262"/>
                        </a:lnTo>
                        <a:lnTo>
                          <a:pt x="308" y="266"/>
                        </a:lnTo>
                        <a:lnTo>
                          <a:pt x="310" y="268"/>
                        </a:lnTo>
                        <a:lnTo>
                          <a:pt x="316" y="270"/>
                        </a:lnTo>
                        <a:lnTo>
                          <a:pt x="320" y="272"/>
                        </a:lnTo>
                        <a:lnTo>
                          <a:pt x="328" y="280"/>
                        </a:lnTo>
                        <a:lnTo>
                          <a:pt x="336" y="292"/>
                        </a:lnTo>
                        <a:lnTo>
                          <a:pt x="340" y="306"/>
                        </a:lnTo>
                        <a:lnTo>
                          <a:pt x="348" y="332"/>
                        </a:lnTo>
                        <a:lnTo>
                          <a:pt x="352" y="344"/>
                        </a:lnTo>
                        <a:lnTo>
                          <a:pt x="362" y="348"/>
                        </a:lnTo>
                        <a:lnTo>
                          <a:pt x="362" y="362"/>
                        </a:lnTo>
                        <a:lnTo>
                          <a:pt x="374" y="362"/>
                        </a:lnTo>
                        <a:lnTo>
                          <a:pt x="376" y="378"/>
                        </a:lnTo>
                        <a:lnTo>
                          <a:pt x="384" y="378"/>
                        </a:lnTo>
                        <a:lnTo>
                          <a:pt x="406" y="378"/>
                        </a:lnTo>
                        <a:lnTo>
                          <a:pt x="406" y="380"/>
                        </a:lnTo>
                        <a:lnTo>
                          <a:pt x="392" y="404"/>
                        </a:lnTo>
                        <a:lnTo>
                          <a:pt x="392" y="418"/>
                        </a:lnTo>
                        <a:lnTo>
                          <a:pt x="392" y="420"/>
                        </a:lnTo>
                        <a:lnTo>
                          <a:pt x="382" y="430"/>
                        </a:lnTo>
                        <a:lnTo>
                          <a:pt x="384" y="430"/>
                        </a:lnTo>
                        <a:lnTo>
                          <a:pt x="384" y="440"/>
                        </a:lnTo>
                        <a:lnTo>
                          <a:pt x="376" y="446"/>
                        </a:lnTo>
                        <a:lnTo>
                          <a:pt x="374" y="458"/>
                        </a:lnTo>
                        <a:lnTo>
                          <a:pt x="378" y="480"/>
                        </a:lnTo>
                        <a:lnTo>
                          <a:pt x="376" y="484"/>
                        </a:lnTo>
                        <a:lnTo>
                          <a:pt x="374" y="488"/>
                        </a:lnTo>
                        <a:lnTo>
                          <a:pt x="366" y="490"/>
                        </a:lnTo>
                        <a:lnTo>
                          <a:pt x="362" y="492"/>
                        </a:lnTo>
                        <a:lnTo>
                          <a:pt x="360" y="498"/>
                        </a:lnTo>
                        <a:lnTo>
                          <a:pt x="360" y="502"/>
                        </a:lnTo>
                        <a:lnTo>
                          <a:pt x="360" y="514"/>
                        </a:lnTo>
                        <a:lnTo>
                          <a:pt x="362" y="518"/>
                        </a:lnTo>
                        <a:lnTo>
                          <a:pt x="354" y="520"/>
                        </a:lnTo>
                        <a:lnTo>
                          <a:pt x="356" y="530"/>
                        </a:lnTo>
                        <a:lnTo>
                          <a:pt x="364" y="534"/>
                        </a:lnTo>
                        <a:lnTo>
                          <a:pt x="374" y="542"/>
                        </a:lnTo>
                        <a:lnTo>
                          <a:pt x="392" y="536"/>
                        </a:lnTo>
                        <a:lnTo>
                          <a:pt x="410" y="522"/>
                        </a:lnTo>
                        <a:lnTo>
                          <a:pt x="416" y="520"/>
                        </a:lnTo>
                        <a:lnTo>
                          <a:pt x="418" y="518"/>
                        </a:lnTo>
                        <a:lnTo>
                          <a:pt x="420" y="516"/>
                        </a:lnTo>
                        <a:lnTo>
                          <a:pt x="422" y="516"/>
                        </a:lnTo>
                        <a:lnTo>
                          <a:pt x="424" y="518"/>
                        </a:lnTo>
                        <a:lnTo>
                          <a:pt x="424" y="522"/>
                        </a:lnTo>
                        <a:lnTo>
                          <a:pt x="426" y="544"/>
                        </a:lnTo>
                        <a:lnTo>
                          <a:pt x="428" y="570"/>
                        </a:lnTo>
                        <a:lnTo>
                          <a:pt x="432" y="590"/>
                        </a:lnTo>
                        <a:lnTo>
                          <a:pt x="436" y="600"/>
                        </a:lnTo>
                        <a:lnTo>
                          <a:pt x="438" y="604"/>
                        </a:lnTo>
                        <a:lnTo>
                          <a:pt x="444" y="620"/>
                        </a:lnTo>
                        <a:lnTo>
                          <a:pt x="446" y="628"/>
                        </a:lnTo>
                        <a:lnTo>
                          <a:pt x="444" y="632"/>
                        </a:lnTo>
                        <a:lnTo>
                          <a:pt x="442" y="634"/>
                        </a:lnTo>
                        <a:lnTo>
                          <a:pt x="440" y="640"/>
                        </a:lnTo>
                        <a:lnTo>
                          <a:pt x="442" y="646"/>
                        </a:lnTo>
                        <a:lnTo>
                          <a:pt x="444" y="650"/>
                        </a:lnTo>
                        <a:lnTo>
                          <a:pt x="448" y="652"/>
                        </a:lnTo>
                        <a:lnTo>
                          <a:pt x="456" y="656"/>
                        </a:lnTo>
                        <a:lnTo>
                          <a:pt x="460" y="656"/>
                        </a:lnTo>
                        <a:lnTo>
                          <a:pt x="474" y="678"/>
                        </a:lnTo>
                        <a:lnTo>
                          <a:pt x="476" y="698"/>
                        </a:lnTo>
                        <a:lnTo>
                          <a:pt x="478" y="720"/>
                        </a:lnTo>
                        <a:lnTo>
                          <a:pt x="482" y="728"/>
                        </a:lnTo>
                        <a:lnTo>
                          <a:pt x="486" y="730"/>
                        </a:lnTo>
                        <a:lnTo>
                          <a:pt x="488" y="730"/>
                        </a:lnTo>
                        <a:lnTo>
                          <a:pt x="492" y="730"/>
                        </a:lnTo>
                        <a:lnTo>
                          <a:pt x="494" y="724"/>
                        </a:lnTo>
                        <a:lnTo>
                          <a:pt x="496" y="720"/>
                        </a:lnTo>
                        <a:lnTo>
                          <a:pt x="500" y="716"/>
                        </a:lnTo>
                        <a:lnTo>
                          <a:pt x="504" y="712"/>
                        </a:lnTo>
                        <a:lnTo>
                          <a:pt x="508" y="712"/>
                        </a:lnTo>
                        <a:lnTo>
                          <a:pt x="512" y="712"/>
                        </a:lnTo>
                        <a:lnTo>
                          <a:pt x="520" y="718"/>
                        </a:lnTo>
                        <a:lnTo>
                          <a:pt x="526" y="720"/>
                        </a:lnTo>
                        <a:lnTo>
                          <a:pt x="532" y="724"/>
                        </a:lnTo>
                        <a:lnTo>
                          <a:pt x="538" y="724"/>
                        </a:lnTo>
                        <a:lnTo>
                          <a:pt x="542" y="722"/>
                        </a:lnTo>
                        <a:lnTo>
                          <a:pt x="544" y="720"/>
                        </a:lnTo>
                        <a:lnTo>
                          <a:pt x="548" y="714"/>
                        </a:lnTo>
                        <a:lnTo>
                          <a:pt x="550" y="710"/>
                        </a:lnTo>
                        <a:lnTo>
                          <a:pt x="554" y="708"/>
                        </a:lnTo>
                        <a:lnTo>
                          <a:pt x="558" y="710"/>
                        </a:lnTo>
                        <a:lnTo>
                          <a:pt x="562" y="712"/>
                        </a:lnTo>
                        <a:lnTo>
                          <a:pt x="564" y="720"/>
                        </a:lnTo>
                        <a:lnTo>
                          <a:pt x="570" y="720"/>
                        </a:lnTo>
                        <a:lnTo>
                          <a:pt x="592" y="716"/>
                        </a:lnTo>
                        <a:lnTo>
                          <a:pt x="602" y="722"/>
                        </a:lnTo>
                        <a:lnTo>
                          <a:pt x="616" y="722"/>
                        </a:lnTo>
                        <a:lnTo>
                          <a:pt x="632" y="720"/>
                        </a:lnTo>
                        <a:lnTo>
                          <a:pt x="640" y="700"/>
                        </a:lnTo>
                        <a:lnTo>
                          <a:pt x="652" y="702"/>
                        </a:lnTo>
                        <a:lnTo>
                          <a:pt x="660" y="724"/>
                        </a:lnTo>
                        <a:lnTo>
                          <a:pt x="672" y="740"/>
                        </a:lnTo>
                        <a:lnTo>
                          <a:pt x="620" y="1098"/>
                        </a:lnTo>
                        <a:lnTo>
                          <a:pt x="308" y="1044"/>
                        </a:lnTo>
                        <a:lnTo>
                          <a:pt x="0" y="976"/>
                        </a:lnTo>
                        <a:lnTo>
                          <a:pt x="52" y="752"/>
                        </a:lnTo>
                        <a:lnTo>
                          <a:pt x="50" y="738"/>
                        </a:lnTo>
                        <a:lnTo>
                          <a:pt x="72" y="702"/>
                        </a:lnTo>
                        <a:lnTo>
                          <a:pt x="70" y="690"/>
                        </a:lnTo>
                        <a:lnTo>
                          <a:pt x="76" y="680"/>
                        </a:lnTo>
                        <a:lnTo>
                          <a:pt x="80" y="672"/>
                        </a:lnTo>
                        <a:lnTo>
                          <a:pt x="76" y="666"/>
                        </a:lnTo>
                        <a:lnTo>
                          <a:pt x="52" y="652"/>
                        </a:lnTo>
                        <a:lnTo>
                          <a:pt x="56" y="642"/>
                        </a:lnTo>
                        <a:lnTo>
                          <a:pt x="60" y="630"/>
                        </a:lnTo>
                        <a:lnTo>
                          <a:pt x="64" y="618"/>
                        </a:lnTo>
                        <a:lnTo>
                          <a:pt x="72" y="608"/>
                        </a:lnTo>
                        <a:lnTo>
                          <a:pt x="80" y="598"/>
                        </a:lnTo>
                        <a:lnTo>
                          <a:pt x="90" y="588"/>
                        </a:lnTo>
                        <a:lnTo>
                          <a:pt x="106" y="574"/>
                        </a:lnTo>
                        <a:lnTo>
                          <a:pt x="112" y="570"/>
                        </a:lnTo>
                        <a:lnTo>
                          <a:pt x="112" y="558"/>
                        </a:lnTo>
                        <a:lnTo>
                          <a:pt x="166" y="484"/>
                        </a:lnTo>
                        <a:lnTo>
                          <a:pt x="170" y="474"/>
                        </a:lnTo>
                        <a:lnTo>
                          <a:pt x="160" y="458"/>
                        </a:lnTo>
                        <a:lnTo>
                          <a:pt x="148" y="448"/>
                        </a:lnTo>
                        <a:lnTo>
                          <a:pt x="136" y="422"/>
                        </a:lnTo>
                        <a:lnTo>
                          <a:pt x="134" y="410"/>
                        </a:lnTo>
                        <a:lnTo>
                          <a:pt x="140" y="394"/>
                        </a:lnTo>
                        <a:lnTo>
                          <a:pt x="140" y="380"/>
                        </a:lnTo>
                        <a:lnTo>
                          <a:pt x="134" y="366"/>
                        </a:lnTo>
                        <a:lnTo>
                          <a:pt x="140" y="348"/>
                        </a:lnTo>
                        <a:lnTo>
                          <a:pt x="216" y="0"/>
                        </a:lnTo>
                        <a:lnTo>
                          <a:pt x="304" y="18"/>
                        </a:lnTo>
                        <a:close/>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48" name="Freeform 10"/>
                  <p:cNvSpPr>
                    <a:spLocks/>
                  </p:cNvSpPr>
                  <p:nvPr/>
                </p:nvSpPr>
                <p:spPr bwMode="auto">
                  <a:xfrm>
                    <a:off x="2501900" y="1782763"/>
                    <a:ext cx="1131888" cy="1038225"/>
                  </a:xfrm>
                  <a:custGeom>
                    <a:avLst/>
                    <a:gdLst>
                      <a:gd name="T0" fmla="*/ 2147483647 w 784"/>
                      <a:gd name="T1" fmla="*/ 2147483647 h 654"/>
                      <a:gd name="T2" fmla="*/ 2147483647 w 784"/>
                      <a:gd name="T3" fmla="*/ 2147483647 h 654"/>
                      <a:gd name="T4" fmla="*/ 2147483647 w 784"/>
                      <a:gd name="T5" fmla="*/ 2147483647 h 654"/>
                      <a:gd name="T6" fmla="*/ 0 w 784"/>
                      <a:gd name="T7" fmla="*/ 2147483647 h 654"/>
                      <a:gd name="T8" fmla="*/ 2147483647 w 784"/>
                      <a:gd name="T9" fmla="*/ 2147483647 h 654"/>
                      <a:gd name="T10" fmla="*/ 2147483647 w 784"/>
                      <a:gd name="T11" fmla="*/ 2147483647 h 654"/>
                      <a:gd name="T12" fmla="*/ 2147483647 w 784"/>
                      <a:gd name="T13" fmla="*/ 0 h 654"/>
                      <a:gd name="T14" fmla="*/ 2147483647 w 784"/>
                      <a:gd name="T15" fmla="*/ 2147483647 h 654"/>
                      <a:gd name="T16" fmla="*/ 2147483647 w 784"/>
                      <a:gd name="T17" fmla="*/ 2147483647 h 654"/>
                      <a:gd name="T18" fmla="*/ 2147483647 w 784"/>
                      <a:gd name="T19" fmla="*/ 2147483647 h 654"/>
                      <a:gd name="T20" fmla="*/ 2147483647 w 784"/>
                      <a:gd name="T21" fmla="*/ 2147483647 h 654"/>
                      <a:gd name="T22" fmla="*/ 2147483647 w 784"/>
                      <a:gd name="T23" fmla="*/ 2147483647 h 654"/>
                      <a:gd name="T24" fmla="*/ 2147483647 w 784"/>
                      <a:gd name="T25" fmla="*/ 2147483647 h 654"/>
                      <a:gd name="T26" fmla="*/ 2147483647 w 784"/>
                      <a:gd name="T27" fmla="*/ 2147483647 h 654"/>
                      <a:gd name="T28" fmla="*/ 2147483647 w 784"/>
                      <a:gd name="T29" fmla="*/ 2147483647 h 654"/>
                      <a:gd name="T30" fmla="*/ 2147483647 w 784"/>
                      <a:gd name="T31" fmla="*/ 2147483647 h 654"/>
                      <a:gd name="T32" fmla="*/ 2147483647 w 784"/>
                      <a:gd name="T33" fmla="*/ 2147483647 h 654"/>
                      <a:gd name="T34" fmla="*/ 2147483647 w 784"/>
                      <a:gd name="T35" fmla="*/ 2147483647 h 654"/>
                      <a:gd name="T36" fmla="*/ 2147483647 w 784"/>
                      <a:gd name="T37" fmla="*/ 2147483647 h 6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4" h="654">
                        <a:moveTo>
                          <a:pt x="206" y="594"/>
                        </a:moveTo>
                        <a:lnTo>
                          <a:pt x="168" y="588"/>
                        </a:lnTo>
                        <a:lnTo>
                          <a:pt x="98" y="576"/>
                        </a:lnTo>
                        <a:lnTo>
                          <a:pt x="0" y="560"/>
                        </a:lnTo>
                        <a:lnTo>
                          <a:pt x="20" y="426"/>
                        </a:lnTo>
                        <a:lnTo>
                          <a:pt x="72" y="68"/>
                        </a:lnTo>
                        <a:lnTo>
                          <a:pt x="86" y="0"/>
                        </a:lnTo>
                        <a:lnTo>
                          <a:pt x="194" y="16"/>
                        </a:lnTo>
                        <a:lnTo>
                          <a:pt x="310" y="32"/>
                        </a:lnTo>
                        <a:lnTo>
                          <a:pt x="428" y="46"/>
                        </a:lnTo>
                        <a:lnTo>
                          <a:pt x="538" y="58"/>
                        </a:lnTo>
                        <a:lnTo>
                          <a:pt x="714" y="74"/>
                        </a:lnTo>
                        <a:lnTo>
                          <a:pt x="784" y="80"/>
                        </a:lnTo>
                        <a:lnTo>
                          <a:pt x="760" y="366"/>
                        </a:lnTo>
                        <a:lnTo>
                          <a:pt x="734" y="654"/>
                        </a:lnTo>
                        <a:lnTo>
                          <a:pt x="480" y="628"/>
                        </a:lnTo>
                        <a:lnTo>
                          <a:pt x="298" y="606"/>
                        </a:lnTo>
                        <a:lnTo>
                          <a:pt x="236" y="600"/>
                        </a:lnTo>
                        <a:lnTo>
                          <a:pt x="208" y="594"/>
                        </a:lnTo>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49" name="Freeform 11"/>
                  <p:cNvSpPr>
                    <a:spLocks/>
                  </p:cNvSpPr>
                  <p:nvPr/>
                </p:nvSpPr>
                <p:spPr bwMode="auto">
                  <a:xfrm>
                    <a:off x="2530475" y="3641725"/>
                    <a:ext cx="1131888" cy="1304925"/>
                  </a:xfrm>
                  <a:custGeom>
                    <a:avLst/>
                    <a:gdLst>
                      <a:gd name="T0" fmla="*/ 2147483647 w 784"/>
                      <a:gd name="T1" fmla="*/ 2147483647 h 822"/>
                      <a:gd name="T2" fmla="*/ 2147483647 w 784"/>
                      <a:gd name="T3" fmla="*/ 2147483647 h 822"/>
                      <a:gd name="T4" fmla="*/ 2147483647 w 784"/>
                      <a:gd name="T5" fmla="*/ 2147483647 h 822"/>
                      <a:gd name="T6" fmla="*/ 2147483647 w 784"/>
                      <a:gd name="T7" fmla="*/ 2147483647 h 822"/>
                      <a:gd name="T8" fmla="*/ 2147483647 w 784"/>
                      <a:gd name="T9" fmla="*/ 2147483647 h 822"/>
                      <a:gd name="T10" fmla="*/ 2147483647 w 784"/>
                      <a:gd name="T11" fmla="*/ 2147483647 h 822"/>
                      <a:gd name="T12" fmla="*/ 2147483647 w 784"/>
                      <a:gd name="T13" fmla="*/ 2147483647 h 822"/>
                      <a:gd name="T14" fmla="*/ 2147483647 w 784"/>
                      <a:gd name="T15" fmla="*/ 2147483647 h 822"/>
                      <a:gd name="T16" fmla="*/ 2147483647 w 784"/>
                      <a:gd name="T17" fmla="*/ 2147483647 h 822"/>
                      <a:gd name="T18" fmla="*/ 2147483647 w 784"/>
                      <a:gd name="T19" fmla="*/ 2147483647 h 822"/>
                      <a:gd name="T20" fmla="*/ 2147483647 w 784"/>
                      <a:gd name="T21" fmla="*/ 2147483647 h 822"/>
                      <a:gd name="T22" fmla="*/ 2147483647 w 784"/>
                      <a:gd name="T23" fmla="*/ 2147483647 h 822"/>
                      <a:gd name="T24" fmla="*/ 2147483647 w 784"/>
                      <a:gd name="T25" fmla="*/ 2147483647 h 822"/>
                      <a:gd name="T26" fmla="*/ 2147483647 w 784"/>
                      <a:gd name="T27" fmla="*/ 0 h 822"/>
                      <a:gd name="T28" fmla="*/ 0 w 784"/>
                      <a:gd name="T29" fmla="*/ 2147483647 h 822"/>
                      <a:gd name="T30" fmla="*/ 2147483647 w 784"/>
                      <a:gd name="T31" fmla="*/ 2147483647 h 8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84" h="822">
                        <a:moveTo>
                          <a:pt x="100" y="822"/>
                        </a:moveTo>
                        <a:lnTo>
                          <a:pt x="108" y="756"/>
                        </a:lnTo>
                        <a:lnTo>
                          <a:pt x="306" y="782"/>
                        </a:lnTo>
                        <a:lnTo>
                          <a:pt x="300" y="766"/>
                        </a:lnTo>
                        <a:lnTo>
                          <a:pt x="300" y="746"/>
                        </a:lnTo>
                        <a:lnTo>
                          <a:pt x="726" y="788"/>
                        </a:lnTo>
                        <a:lnTo>
                          <a:pt x="778" y="140"/>
                        </a:lnTo>
                        <a:lnTo>
                          <a:pt x="784" y="70"/>
                        </a:lnTo>
                        <a:lnTo>
                          <a:pt x="716" y="68"/>
                        </a:lnTo>
                        <a:lnTo>
                          <a:pt x="622" y="60"/>
                        </a:lnTo>
                        <a:lnTo>
                          <a:pt x="512" y="48"/>
                        </a:lnTo>
                        <a:lnTo>
                          <a:pt x="396" y="36"/>
                        </a:lnTo>
                        <a:lnTo>
                          <a:pt x="196" y="12"/>
                        </a:lnTo>
                        <a:lnTo>
                          <a:pt x="110" y="0"/>
                        </a:lnTo>
                        <a:lnTo>
                          <a:pt x="0" y="804"/>
                        </a:lnTo>
                        <a:lnTo>
                          <a:pt x="100" y="822"/>
                        </a:lnTo>
                        <a:close/>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50" name="Freeform 12"/>
                  <p:cNvSpPr>
                    <a:spLocks/>
                  </p:cNvSpPr>
                  <p:nvPr/>
                </p:nvSpPr>
                <p:spPr bwMode="auto">
                  <a:xfrm>
                    <a:off x="2032000" y="744538"/>
                    <a:ext cx="1668463" cy="1165225"/>
                  </a:xfrm>
                  <a:custGeom>
                    <a:avLst/>
                    <a:gdLst>
                      <a:gd name="T0" fmla="*/ 2147483647 w 1156"/>
                      <a:gd name="T1" fmla="*/ 2147483647 h 734"/>
                      <a:gd name="T2" fmla="*/ 2147483647 w 1156"/>
                      <a:gd name="T3" fmla="*/ 2147483647 h 734"/>
                      <a:gd name="T4" fmla="*/ 2147483647 w 1156"/>
                      <a:gd name="T5" fmla="*/ 2147483647 h 734"/>
                      <a:gd name="T6" fmla="*/ 2147483647 w 1156"/>
                      <a:gd name="T7" fmla="*/ 2147483647 h 734"/>
                      <a:gd name="T8" fmla="*/ 2147483647 w 1156"/>
                      <a:gd name="T9" fmla="*/ 2147483647 h 734"/>
                      <a:gd name="T10" fmla="*/ 2147483647 w 1156"/>
                      <a:gd name="T11" fmla="*/ 2147483647 h 734"/>
                      <a:gd name="T12" fmla="*/ 2147483647 w 1156"/>
                      <a:gd name="T13" fmla="*/ 2147483647 h 734"/>
                      <a:gd name="T14" fmla="*/ 2147483647 w 1156"/>
                      <a:gd name="T15" fmla="*/ 2147483647 h 734"/>
                      <a:gd name="T16" fmla="*/ 0 w 1156"/>
                      <a:gd name="T17" fmla="*/ 2147483647 h 734"/>
                      <a:gd name="T18" fmla="*/ 2147483647 w 1156"/>
                      <a:gd name="T19" fmla="*/ 2147483647 h 734"/>
                      <a:gd name="T20" fmla="*/ 2147483647 w 1156"/>
                      <a:gd name="T21" fmla="*/ 2147483647 h 734"/>
                      <a:gd name="T22" fmla="*/ 2147483647 w 1156"/>
                      <a:gd name="T23" fmla="*/ 2147483647 h 734"/>
                      <a:gd name="T24" fmla="*/ 2147483647 w 1156"/>
                      <a:gd name="T25" fmla="*/ 2147483647 h 734"/>
                      <a:gd name="T26" fmla="*/ 2147483647 w 1156"/>
                      <a:gd name="T27" fmla="*/ 2147483647 h 734"/>
                      <a:gd name="T28" fmla="*/ 2147483647 w 1156"/>
                      <a:gd name="T29" fmla="*/ 2147483647 h 734"/>
                      <a:gd name="T30" fmla="*/ 2147483647 w 1156"/>
                      <a:gd name="T31" fmla="*/ 2147483647 h 734"/>
                      <a:gd name="T32" fmla="*/ 2147483647 w 1156"/>
                      <a:gd name="T33" fmla="*/ 2147483647 h 734"/>
                      <a:gd name="T34" fmla="*/ 2147483647 w 1156"/>
                      <a:gd name="T35" fmla="*/ 2147483647 h 734"/>
                      <a:gd name="T36" fmla="*/ 2147483647 w 1156"/>
                      <a:gd name="T37" fmla="*/ 2147483647 h 734"/>
                      <a:gd name="T38" fmla="*/ 2147483647 w 1156"/>
                      <a:gd name="T39" fmla="*/ 2147483647 h 734"/>
                      <a:gd name="T40" fmla="*/ 2147483647 w 1156"/>
                      <a:gd name="T41" fmla="*/ 2147483647 h 734"/>
                      <a:gd name="T42" fmla="*/ 2147483647 w 1156"/>
                      <a:gd name="T43" fmla="*/ 2147483647 h 734"/>
                      <a:gd name="T44" fmla="*/ 2147483647 w 1156"/>
                      <a:gd name="T45" fmla="*/ 2147483647 h 734"/>
                      <a:gd name="T46" fmla="*/ 2147483647 w 1156"/>
                      <a:gd name="T47" fmla="*/ 2147483647 h 734"/>
                      <a:gd name="T48" fmla="*/ 2147483647 w 1156"/>
                      <a:gd name="T49" fmla="*/ 2147483647 h 734"/>
                      <a:gd name="T50" fmla="*/ 2147483647 w 1156"/>
                      <a:gd name="T51" fmla="*/ 2147483647 h 734"/>
                      <a:gd name="T52" fmla="*/ 2147483647 w 1156"/>
                      <a:gd name="T53" fmla="*/ 2147483647 h 734"/>
                      <a:gd name="T54" fmla="*/ 2147483647 w 1156"/>
                      <a:gd name="T55" fmla="*/ 2147483647 h 734"/>
                      <a:gd name="T56" fmla="*/ 2147483647 w 1156"/>
                      <a:gd name="T57" fmla="*/ 2147483647 h 734"/>
                      <a:gd name="T58" fmla="*/ 2147483647 w 1156"/>
                      <a:gd name="T59" fmla="*/ 2147483647 h 734"/>
                      <a:gd name="T60" fmla="*/ 2147483647 w 1156"/>
                      <a:gd name="T61" fmla="*/ 2147483647 h 734"/>
                      <a:gd name="T62" fmla="*/ 2147483647 w 1156"/>
                      <a:gd name="T63" fmla="*/ 2147483647 h 734"/>
                      <a:gd name="T64" fmla="*/ 2147483647 w 1156"/>
                      <a:gd name="T65" fmla="*/ 2147483647 h 734"/>
                      <a:gd name="T66" fmla="*/ 2147483647 w 1156"/>
                      <a:gd name="T67" fmla="*/ 2147483647 h 734"/>
                      <a:gd name="T68" fmla="*/ 2147483647 w 1156"/>
                      <a:gd name="T69" fmla="*/ 2147483647 h 734"/>
                      <a:gd name="T70" fmla="*/ 2147483647 w 1156"/>
                      <a:gd name="T71" fmla="*/ 2147483647 h 734"/>
                      <a:gd name="T72" fmla="*/ 2147483647 w 1156"/>
                      <a:gd name="T73" fmla="*/ 2147483647 h 734"/>
                      <a:gd name="T74" fmla="*/ 2147483647 w 1156"/>
                      <a:gd name="T75" fmla="*/ 2147483647 h 734"/>
                      <a:gd name="T76" fmla="*/ 2147483647 w 1156"/>
                      <a:gd name="T77" fmla="*/ 2147483647 h 734"/>
                      <a:gd name="T78" fmla="*/ 2147483647 w 1156"/>
                      <a:gd name="T79" fmla="*/ 2147483647 h 734"/>
                      <a:gd name="T80" fmla="*/ 2147483647 w 1156"/>
                      <a:gd name="T81" fmla="*/ 2147483647 h 734"/>
                      <a:gd name="T82" fmla="*/ 2147483647 w 1156"/>
                      <a:gd name="T83" fmla="*/ 2147483647 h 734"/>
                      <a:gd name="T84" fmla="*/ 2147483647 w 1156"/>
                      <a:gd name="T85" fmla="*/ 2147483647 h 734"/>
                      <a:gd name="T86" fmla="*/ 2147483647 w 1156"/>
                      <a:gd name="T87" fmla="*/ 2147483647 h 734"/>
                      <a:gd name="T88" fmla="*/ 2147483647 w 1156"/>
                      <a:gd name="T89" fmla="*/ 2147483647 h 734"/>
                      <a:gd name="T90" fmla="*/ 2147483647 w 1156"/>
                      <a:gd name="T91" fmla="*/ 2147483647 h 734"/>
                      <a:gd name="T92" fmla="*/ 2147483647 w 1156"/>
                      <a:gd name="T93" fmla="*/ 2147483647 h 734"/>
                      <a:gd name="T94" fmla="*/ 2147483647 w 1156"/>
                      <a:gd name="T95" fmla="*/ 2147483647 h 734"/>
                      <a:gd name="T96" fmla="*/ 2147483647 w 1156"/>
                      <a:gd name="T97" fmla="*/ 2147483647 h 734"/>
                      <a:gd name="T98" fmla="*/ 2147483647 w 1156"/>
                      <a:gd name="T99" fmla="*/ 2147483647 h 734"/>
                      <a:gd name="T100" fmla="*/ 2147483647 w 1156"/>
                      <a:gd name="T101" fmla="*/ 2147483647 h 734"/>
                      <a:gd name="T102" fmla="*/ 2147483647 w 1156"/>
                      <a:gd name="T103" fmla="*/ 2147483647 h 734"/>
                      <a:gd name="T104" fmla="*/ 2147483647 w 1156"/>
                      <a:gd name="T105" fmla="*/ 2147483647 h 734"/>
                      <a:gd name="T106" fmla="*/ 2147483647 w 1156"/>
                      <a:gd name="T107" fmla="*/ 2147483647 h 734"/>
                      <a:gd name="T108" fmla="*/ 2147483647 w 1156"/>
                      <a:gd name="T109" fmla="*/ 2147483647 h 734"/>
                      <a:gd name="T110" fmla="*/ 2147483647 w 1156"/>
                      <a:gd name="T111" fmla="*/ 2147483647 h 734"/>
                      <a:gd name="T112" fmla="*/ 2147483647 w 1156"/>
                      <a:gd name="T113" fmla="*/ 2147483647 h 734"/>
                      <a:gd name="T114" fmla="*/ 2147483647 w 1156"/>
                      <a:gd name="T115" fmla="*/ 2147483647 h 734"/>
                      <a:gd name="T116" fmla="*/ 2147483647 w 1156"/>
                      <a:gd name="T117" fmla="*/ 2147483647 h 734"/>
                      <a:gd name="T118" fmla="*/ 2147483647 w 1156"/>
                      <a:gd name="T119" fmla="*/ 2147483647 h 734"/>
                      <a:gd name="T120" fmla="*/ 2147483647 w 1156"/>
                      <a:gd name="T121" fmla="*/ 2147483647 h 7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56" h="734">
                        <a:moveTo>
                          <a:pt x="412" y="654"/>
                        </a:moveTo>
                        <a:lnTo>
                          <a:pt x="520" y="670"/>
                        </a:lnTo>
                        <a:lnTo>
                          <a:pt x="636" y="686"/>
                        </a:lnTo>
                        <a:lnTo>
                          <a:pt x="754" y="700"/>
                        </a:lnTo>
                        <a:lnTo>
                          <a:pt x="864" y="712"/>
                        </a:lnTo>
                        <a:lnTo>
                          <a:pt x="1040" y="728"/>
                        </a:lnTo>
                        <a:lnTo>
                          <a:pt x="1110" y="734"/>
                        </a:lnTo>
                        <a:lnTo>
                          <a:pt x="1156" y="166"/>
                        </a:lnTo>
                        <a:lnTo>
                          <a:pt x="1082" y="162"/>
                        </a:lnTo>
                        <a:lnTo>
                          <a:pt x="1000" y="156"/>
                        </a:lnTo>
                        <a:lnTo>
                          <a:pt x="912" y="146"/>
                        </a:lnTo>
                        <a:lnTo>
                          <a:pt x="822" y="136"/>
                        </a:lnTo>
                        <a:lnTo>
                          <a:pt x="634" y="108"/>
                        </a:lnTo>
                        <a:lnTo>
                          <a:pt x="452" y="78"/>
                        </a:lnTo>
                        <a:lnTo>
                          <a:pt x="288" y="50"/>
                        </a:lnTo>
                        <a:lnTo>
                          <a:pt x="154" y="24"/>
                        </a:lnTo>
                        <a:lnTo>
                          <a:pt x="30" y="0"/>
                        </a:lnTo>
                        <a:lnTo>
                          <a:pt x="0" y="140"/>
                        </a:lnTo>
                        <a:lnTo>
                          <a:pt x="12" y="162"/>
                        </a:lnTo>
                        <a:lnTo>
                          <a:pt x="24" y="192"/>
                        </a:lnTo>
                        <a:lnTo>
                          <a:pt x="24" y="204"/>
                        </a:lnTo>
                        <a:lnTo>
                          <a:pt x="16" y="210"/>
                        </a:lnTo>
                        <a:lnTo>
                          <a:pt x="26" y="218"/>
                        </a:lnTo>
                        <a:lnTo>
                          <a:pt x="18" y="224"/>
                        </a:lnTo>
                        <a:lnTo>
                          <a:pt x="18" y="232"/>
                        </a:lnTo>
                        <a:lnTo>
                          <a:pt x="34" y="236"/>
                        </a:lnTo>
                        <a:lnTo>
                          <a:pt x="34" y="244"/>
                        </a:lnTo>
                        <a:lnTo>
                          <a:pt x="34" y="248"/>
                        </a:lnTo>
                        <a:lnTo>
                          <a:pt x="36" y="250"/>
                        </a:lnTo>
                        <a:lnTo>
                          <a:pt x="42" y="252"/>
                        </a:lnTo>
                        <a:lnTo>
                          <a:pt x="46" y="254"/>
                        </a:lnTo>
                        <a:lnTo>
                          <a:pt x="54" y="262"/>
                        </a:lnTo>
                        <a:lnTo>
                          <a:pt x="62" y="274"/>
                        </a:lnTo>
                        <a:lnTo>
                          <a:pt x="66" y="288"/>
                        </a:lnTo>
                        <a:lnTo>
                          <a:pt x="74" y="314"/>
                        </a:lnTo>
                        <a:lnTo>
                          <a:pt x="78" y="326"/>
                        </a:lnTo>
                        <a:lnTo>
                          <a:pt x="88" y="330"/>
                        </a:lnTo>
                        <a:lnTo>
                          <a:pt x="88" y="344"/>
                        </a:lnTo>
                        <a:lnTo>
                          <a:pt x="100" y="344"/>
                        </a:lnTo>
                        <a:lnTo>
                          <a:pt x="102" y="360"/>
                        </a:lnTo>
                        <a:lnTo>
                          <a:pt x="110" y="360"/>
                        </a:lnTo>
                        <a:lnTo>
                          <a:pt x="132" y="360"/>
                        </a:lnTo>
                        <a:lnTo>
                          <a:pt x="132" y="362"/>
                        </a:lnTo>
                        <a:lnTo>
                          <a:pt x="118" y="386"/>
                        </a:lnTo>
                        <a:lnTo>
                          <a:pt x="118" y="400"/>
                        </a:lnTo>
                        <a:lnTo>
                          <a:pt x="118" y="402"/>
                        </a:lnTo>
                        <a:lnTo>
                          <a:pt x="108" y="412"/>
                        </a:lnTo>
                        <a:lnTo>
                          <a:pt x="110" y="412"/>
                        </a:lnTo>
                        <a:lnTo>
                          <a:pt x="110" y="422"/>
                        </a:lnTo>
                        <a:lnTo>
                          <a:pt x="102" y="428"/>
                        </a:lnTo>
                        <a:lnTo>
                          <a:pt x="100" y="440"/>
                        </a:lnTo>
                        <a:lnTo>
                          <a:pt x="104" y="462"/>
                        </a:lnTo>
                        <a:lnTo>
                          <a:pt x="102" y="466"/>
                        </a:lnTo>
                        <a:lnTo>
                          <a:pt x="100" y="470"/>
                        </a:lnTo>
                        <a:lnTo>
                          <a:pt x="92" y="472"/>
                        </a:lnTo>
                        <a:lnTo>
                          <a:pt x="88" y="474"/>
                        </a:lnTo>
                        <a:lnTo>
                          <a:pt x="86" y="480"/>
                        </a:lnTo>
                        <a:lnTo>
                          <a:pt x="86" y="484"/>
                        </a:lnTo>
                        <a:lnTo>
                          <a:pt x="86" y="496"/>
                        </a:lnTo>
                        <a:lnTo>
                          <a:pt x="88" y="500"/>
                        </a:lnTo>
                        <a:lnTo>
                          <a:pt x="80" y="502"/>
                        </a:lnTo>
                        <a:lnTo>
                          <a:pt x="82" y="512"/>
                        </a:lnTo>
                        <a:lnTo>
                          <a:pt x="90" y="516"/>
                        </a:lnTo>
                        <a:lnTo>
                          <a:pt x="100" y="524"/>
                        </a:lnTo>
                        <a:lnTo>
                          <a:pt x="118" y="518"/>
                        </a:lnTo>
                        <a:lnTo>
                          <a:pt x="136" y="504"/>
                        </a:lnTo>
                        <a:lnTo>
                          <a:pt x="142" y="502"/>
                        </a:lnTo>
                        <a:lnTo>
                          <a:pt x="144" y="500"/>
                        </a:lnTo>
                        <a:lnTo>
                          <a:pt x="146" y="498"/>
                        </a:lnTo>
                        <a:lnTo>
                          <a:pt x="148" y="498"/>
                        </a:lnTo>
                        <a:lnTo>
                          <a:pt x="150" y="500"/>
                        </a:lnTo>
                        <a:lnTo>
                          <a:pt x="150" y="504"/>
                        </a:lnTo>
                        <a:lnTo>
                          <a:pt x="152" y="526"/>
                        </a:lnTo>
                        <a:lnTo>
                          <a:pt x="154" y="552"/>
                        </a:lnTo>
                        <a:lnTo>
                          <a:pt x="158" y="572"/>
                        </a:lnTo>
                        <a:lnTo>
                          <a:pt x="162" y="582"/>
                        </a:lnTo>
                        <a:lnTo>
                          <a:pt x="164" y="586"/>
                        </a:lnTo>
                        <a:lnTo>
                          <a:pt x="170" y="602"/>
                        </a:lnTo>
                        <a:lnTo>
                          <a:pt x="172" y="610"/>
                        </a:lnTo>
                        <a:lnTo>
                          <a:pt x="170" y="614"/>
                        </a:lnTo>
                        <a:lnTo>
                          <a:pt x="168" y="616"/>
                        </a:lnTo>
                        <a:lnTo>
                          <a:pt x="166" y="622"/>
                        </a:lnTo>
                        <a:lnTo>
                          <a:pt x="168" y="628"/>
                        </a:lnTo>
                        <a:lnTo>
                          <a:pt x="170" y="632"/>
                        </a:lnTo>
                        <a:lnTo>
                          <a:pt x="174" y="634"/>
                        </a:lnTo>
                        <a:lnTo>
                          <a:pt x="182" y="638"/>
                        </a:lnTo>
                        <a:lnTo>
                          <a:pt x="186" y="638"/>
                        </a:lnTo>
                        <a:lnTo>
                          <a:pt x="200" y="660"/>
                        </a:lnTo>
                        <a:lnTo>
                          <a:pt x="202" y="680"/>
                        </a:lnTo>
                        <a:lnTo>
                          <a:pt x="204" y="702"/>
                        </a:lnTo>
                        <a:lnTo>
                          <a:pt x="208" y="710"/>
                        </a:lnTo>
                        <a:lnTo>
                          <a:pt x="212" y="712"/>
                        </a:lnTo>
                        <a:lnTo>
                          <a:pt x="214" y="712"/>
                        </a:lnTo>
                        <a:lnTo>
                          <a:pt x="218" y="712"/>
                        </a:lnTo>
                        <a:lnTo>
                          <a:pt x="220" y="706"/>
                        </a:lnTo>
                        <a:lnTo>
                          <a:pt x="222" y="702"/>
                        </a:lnTo>
                        <a:lnTo>
                          <a:pt x="226" y="698"/>
                        </a:lnTo>
                        <a:lnTo>
                          <a:pt x="230" y="694"/>
                        </a:lnTo>
                        <a:lnTo>
                          <a:pt x="234" y="694"/>
                        </a:lnTo>
                        <a:lnTo>
                          <a:pt x="238" y="694"/>
                        </a:lnTo>
                        <a:lnTo>
                          <a:pt x="246" y="700"/>
                        </a:lnTo>
                        <a:lnTo>
                          <a:pt x="252" y="702"/>
                        </a:lnTo>
                        <a:lnTo>
                          <a:pt x="258" y="706"/>
                        </a:lnTo>
                        <a:lnTo>
                          <a:pt x="264" y="706"/>
                        </a:lnTo>
                        <a:lnTo>
                          <a:pt x="268" y="704"/>
                        </a:lnTo>
                        <a:lnTo>
                          <a:pt x="270" y="702"/>
                        </a:lnTo>
                        <a:lnTo>
                          <a:pt x="274" y="696"/>
                        </a:lnTo>
                        <a:lnTo>
                          <a:pt x="276" y="692"/>
                        </a:lnTo>
                        <a:lnTo>
                          <a:pt x="280" y="690"/>
                        </a:lnTo>
                        <a:lnTo>
                          <a:pt x="284" y="692"/>
                        </a:lnTo>
                        <a:lnTo>
                          <a:pt x="288" y="694"/>
                        </a:lnTo>
                        <a:lnTo>
                          <a:pt x="290" y="702"/>
                        </a:lnTo>
                        <a:lnTo>
                          <a:pt x="296" y="702"/>
                        </a:lnTo>
                        <a:lnTo>
                          <a:pt x="318" y="698"/>
                        </a:lnTo>
                        <a:lnTo>
                          <a:pt x="328" y="704"/>
                        </a:lnTo>
                        <a:lnTo>
                          <a:pt x="342" y="704"/>
                        </a:lnTo>
                        <a:lnTo>
                          <a:pt x="358" y="702"/>
                        </a:lnTo>
                        <a:lnTo>
                          <a:pt x="366" y="682"/>
                        </a:lnTo>
                        <a:lnTo>
                          <a:pt x="378" y="684"/>
                        </a:lnTo>
                        <a:lnTo>
                          <a:pt x="386" y="706"/>
                        </a:lnTo>
                        <a:lnTo>
                          <a:pt x="398" y="722"/>
                        </a:lnTo>
                        <a:lnTo>
                          <a:pt x="412" y="654"/>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51" name="Freeform 13"/>
                  <p:cNvSpPr>
                    <a:spLocks/>
                  </p:cNvSpPr>
                  <p:nvPr/>
                </p:nvSpPr>
                <p:spPr bwMode="auto">
                  <a:xfrm>
                    <a:off x="2689225" y="2725738"/>
                    <a:ext cx="1187450" cy="1039812"/>
                  </a:xfrm>
                  <a:custGeom>
                    <a:avLst/>
                    <a:gdLst>
                      <a:gd name="T0" fmla="*/ 2147483647 w 822"/>
                      <a:gd name="T1" fmla="*/ 2147483647 h 655"/>
                      <a:gd name="T2" fmla="*/ 2147483647 w 822"/>
                      <a:gd name="T3" fmla="*/ 2147483647 h 655"/>
                      <a:gd name="T4" fmla="*/ 2147483647 w 822"/>
                      <a:gd name="T5" fmla="*/ 2147483647 h 655"/>
                      <a:gd name="T6" fmla="*/ 2147483647 w 822"/>
                      <a:gd name="T7" fmla="*/ 2147483647 h 655"/>
                      <a:gd name="T8" fmla="*/ 2147483647 w 822"/>
                      <a:gd name="T9" fmla="*/ 2147483647 h 655"/>
                      <a:gd name="T10" fmla="*/ 2147483647 w 822"/>
                      <a:gd name="T11" fmla="*/ 2147483647 h 655"/>
                      <a:gd name="T12" fmla="*/ 0 w 822"/>
                      <a:gd name="T13" fmla="*/ 2147483647 h 655"/>
                      <a:gd name="T14" fmla="*/ 2147483647 w 822"/>
                      <a:gd name="T15" fmla="*/ 0 h 655"/>
                      <a:gd name="T16" fmla="*/ 2147483647 w 822"/>
                      <a:gd name="T17" fmla="*/ 2147483647 h 655"/>
                      <a:gd name="T18" fmla="*/ 2147483647 w 822"/>
                      <a:gd name="T19" fmla="*/ 2147483647 h 655"/>
                      <a:gd name="T20" fmla="*/ 2147483647 w 822"/>
                      <a:gd name="T21" fmla="*/ 2147483647 h 655"/>
                      <a:gd name="T22" fmla="*/ 2147483647 w 822"/>
                      <a:gd name="T23" fmla="*/ 2147483647 h 655"/>
                      <a:gd name="T24" fmla="*/ 2147483647 w 822"/>
                      <a:gd name="T25" fmla="*/ 2147483647 h 655"/>
                      <a:gd name="T26" fmla="*/ 2147483647 w 822"/>
                      <a:gd name="T27" fmla="*/ 2147483647 h 655"/>
                      <a:gd name="T28" fmla="*/ 2147483647 w 822"/>
                      <a:gd name="T29" fmla="*/ 2147483647 h 655"/>
                      <a:gd name="T30" fmla="*/ 2147483647 w 822"/>
                      <a:gd name="T31" fmla="*/ 2147483647 h 655"/>
                      <a:gd name="T32" fmla="*/ 2147483647 w 822"/>
                      <a:gd name="T33" fmla="*/ 2147483647 h 6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22" h="655">
                        <a:moveTo>
                          <a:pt x="674" y="647"/>
                        </a:moveTo>
                        <a:lnTo>
                          <a:pt x="606" y="645"/>
                        </a:lnTo>
                        <a:lnTo>
                          <a:pt x="512" y="637"/>
                        </a:lnTo>
                        <a:lnTo>
                          <a:pt x="402" y="625"/>
                        </a:lnTo>
                        <a:lnTo>
                          <a:pt x="286" y="613"/>
                        </a:lnTo>
                        <a:lnTo>
                          <a:pt x="86" y="589"/>
                        </a:lnTo>
                        <a:lnTo>
                          <a:pt x="0" y="577"/>
                        </a:lnTo>
                        <a:lnTo>
                          <a:pt x="76" y="0"/>
                        </a:lnTo>
                        <a:lnTo>
                          <a:pt x="106" y="6"/>
                        </a:lnTo>
                        <a:lnTo>
                          <a:pt x="168" y="12"/>
                        </a:lnTo>
                        <a:lnTo>
                          <a:pt x="350" y="34"/>
                        </a:lnTo>
                        <a:lnTo>
                          <a:pt x="604" y="60"/>
                        </a:lnTo>
                        <a:lnTo>
                          <a:pt x="602" y="60"/>
                        </a:lnTo>
                        <a:lnTo>
                          <a:pt x="822" y="74"/>
                        </a:lnTo>
                        <a:lnTo>
                          <a:pt x="816" y="218"/>
                        </a:lnTo>
                        <a:lnTo>
                          <a:pt x="784" y="655"/>
                        </a:lnTo>
                        <a:lnTo>
                          <a:pt x="674" y="647"/>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52" name="Freeform 14"/>
                  <p:cNvSpPr>
                    <a:spLocks/>
                  </p:cNvSpPr>
                  <p:nvPr/>
                </p:nvSpPr>
                <p:spPr bwMode="auto">
                  <a:xfrm>
                    <a:off x="3651250" y="1008063"/>
                    <a:ext cx="1074738" cy="739775"/>
                  </a:xfrm>
                  <a:custGeom>
                    <a:avLst/>
                    <a:gdLst>
                      <a:gd name="T0" fmla="*/ 0 w 745"/>
                      <a:gd name="T1" fmla="*/ 2147483647 h 466"/>
                      <a:gd name="T2" fmla="*/ 0 w 745"/>
                      <a:gd name="T3" fmla="*/ 2147483647 h 466"/>
                      <a:gd name="T4" fmla="*/ 2147483647 w 745"/>
                      <a:gd name="T5" fmla="*/ 2147483647 h 466"/>
                      <a:gd name="T6" fmla="*/ 2147483647 w 745"/>
                      <a:gd name="T7" fmla="*/ 2147483647 h 466"/>
                      <a:gd name="T8" fmla="*/ 2147483647 w 745"/>
                      <a:gd name="T9" fmla="*/ 0 h 466"/>
                      <a:gd name="T10" fmla="*/ 2147483647 w 745"/>
                      <a:gd name="T11" fmla="*/ 2147483647 h 466"/>
                      <a:gd name="T12" fmla="*/ 2147483647 w 745"/>
                      <a:gd name="T13" fmla="*/ 2147483647 h 466"/>
                      <a:gd name="T14" fmla="*/ 2147483647 w 745"/>
                      <a:gd name="T15" fmla="*/ 2147483647 h 466"/>
                      <a:gd name="T16" fmla="*/ 2147483647 w 745"/>
                      <a:gd name="T17" fmla="*/ 2147483647 h 466"/>
                      <a:gd name="T18" fmla="*/ 2147483647 w 745"/>
                      <a:gd name="T19" fmla="*/ 2147483647 h 466"/>
                      <a:gd name="T20" fmla="*/ 2147483647 w 745"/>
                      <a:gd name="T21" fmla="*/ 2147483647 h 466"/>
                      <a:gd name="T22" fmla="*/ 2147483647 w 745"/>
                      <a:gd name="T23" fmla="*/ 2147483647 h 466"/>
                      <a:gd name="T24" fmla="*/ 2147483647 w 745"/>
                      <a:gd name="T25" fmla="*/ 2147483647 h 466"/>
                      <a:gd name="T26" fmla="*/ 2147483647 w 745"/>
                      <a:gd name="T27" fmla="*/ 2147483647 h 466"/>
                      <a:gd name="T28" fmla="*/ 2147483647 w 745"/>
                      <a:gd name="T29" fmla="*/ 2147483647 h 466"/>
                      <a:gd name="T30" fmla="*/ 2147483647 w 745"/>
                      <a:gd name="T31" fmla="*/ 2147483647 h 466"/>
                      <a:gd name="T32" fmla="*/ 2147483647 w 745"/>
                      <a:gd name="T33" fmla="*/ 2147483647 h 466"/>
                      <a:gd name="T34" fmla="*/ 2147483647 w 745"/>
                      <a:gd name="T35" fmla="*/ 2147483647 h 466"/>
                      <a:gd name="T36" fmla="*/ 2147483647 w 745"/>
                      <a:gd name="T37" fmla="*/ 2147483647 h 466"/>
                      <a:gd name="T38" fmla="*/ 2147483647 w 745"/>
                      <a:gd name="T39" fmla="*/ 2147483647 h 466"/>
                      <a:gd name="T40" fmla="*/ 2147483647 w 745"/>
                      <a:gd name="T41" fmla="*/ 2147483647 h 466"/>
                      <a:gd name="T42" fmla="*/ 2147483647 w 745"/>
                      <a:gd name="T43" fmla="*/ 2147483647 h 466"/>
                      <a:gd name="T44" fmla="*/ 2147483647 w 745"/>
                      <a:gd name="T45" fmla="*/ 2147483647 h 466"/>
                      <a:gd name="T46" fmla="*/ 2147483647 w 745"/>
                      <a:gd name="T47" fmla="*/ 2147483647 h 466"/>
                      <a:gd name="T48" fmla="*/ 2147483647 w 745"/>
                      <a:gd name="T49" fmla="*/ 2147483647 h 466"/>
                      <a:gd name="T50" fmla="*/ 2147483647 w 745"/>
                      <a:gd name="T51" fmla="*/ 2147483647 h 466"/>
                      <a:gd name="T52" fmla="*/ 2147483647 w 745"/>
                      <a:gd name="T53" fmla="*/ 2147483647 h 466"/>
                      <a:gd name="T54" fmla="*/ 2147483647 w 745"/>
                      <a:gd name="T55" fmla="*/ 2147483647 h 466"/>
                      <a:gd name="T56" fmla="*/ 2147483647 w 745"/>
                      <a:gd name="T57" fmla="*/ 2147483647 h 466"/>
                      <a:gd name="T58" fmla="*/ 2147483647 w 745"/>
                      <a:gd name="T59" fmla="*/ 2147483647 h 466"/>
                      <a:gd name="T60" fmla="*/ 2147483647 w 745"/>
                      <a:gd name="T61" fmla="*/ 2147483647 h 466"/>
                      <a:gd name="T62" fmla="*/ 2147483647 w 745"/>
                      <a:gd name="T63" fmla="*/ 2147483647 h 466"/>
                      <a:gd name="T64" fmla="*/ 2147483647 w 745"/>
                      <a:gd name="T65" fmla="*/ 2147483647 h 466"/>
                      <a:gd name="T66" fmla="*/ 2147483647 w 745"/>
                      <a:gd name="T67" fmla="*/ 2147483647 h 4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45" h="466">
                        <a:moveTo>
                          <a:pt x="0" y="434"/>
                        </a:moveTo>
                        <a:lnTo>
                          <a:pt x="0" y="416"/>
                        </a:lnTo>
                        <a:lnTo>
                          <a:pt x="4" y="366"/>
                        </a:lnTo>
                        <a:lnTo>
                          <a:pt x="16" y="218"/>
                        </a:lnTo>
                        <a:lnTo>
                          <a:pt x="34" y="0"/>
                        </a:lnTo>
                        <a:lnTo>
                          <a:pt x="34" y="2"/>
                        </a:lnTo>
                        <a:lnTo>
                          <a:pt x="322" y="16"/>
                        </a:lnTo>
                        <a:lnTo>
                          <a:pt x="540" y="26"/>
                        </a:lnTo>
                        <a:lnTo>
                          <a:pt x="626" y="28"/>
                        </a:lnTo>
                        <a:lnTo>
                          <a:pt x="682" y="28"/>
                        </a:lnTo>
                        <a:lnTo>
                          <a:pt x="690" y="72"/>
                        </a:lnTo>
                        <a:lnTo>
                          <a:pt x="688" y="88"/>
                        </a:lnTo>
                        <a:lnTo>
                          <a:pt x="688" y="126"/>
                        </a:lnTo>
                        <a:lnTo>
                          <a:pt x="688" y="148"/>
                        </a:lnTo>
                        <a:lnTo>
                          <a:pt x="692" y="170"/>
                        </a:lnTo>
                        <a:lnTo>
                          <a:pt x="698" y="188"/>
                        </a:lnTo>
                        <a:lnTo>
                          <a:pt x="702" y="196"/>
                        </a:lnTo>
                        <a:lnTo>
                          <a:pt x="707" y="202"/>
                        </a:lnTo>
                        <a:lnTo>
                          <a:pt x="713" y="224"/>
                        </a:lnTo>
                        <a:lnTo>
                          <a:pt x="715" y="244"/>
                        </a:lnTo>
                        <a:lnTo>
                          <a:pt x="717" y="268"/>
                        </a:lnTo>
                        <a:lnTo>
                          <a:pt x="719" y="314"/>
                        </a:lnTo>
                        <a:lnTo>
                          <a:pt x="727" y="332"/>
                        </a:lnTo>
                        <a:lnTo>
                          <a:pt x="725" y="356"/>
                        </a:lnTo>
                        <a:lnTo>
                          <a:pt x="727" y="390"/>
                        </a:lnTo>
                        <a:lnTo>
                          <a:pt x="739" y="406"/>
                        </a:lnTo>
                        <a:lnTo>
                          <a:pt x="745" y="422"/>
                        </a:lnTo>
                        <a:lnTo>
                          <a:pt x="743" y="464"/>
                        </a:lnTo>
                        <a:lnTo>
                          <a:pt x="743" y="466"/>
                        </a:lnTo>
                        <a:lnTo>
                          <a:pt x="394" y="456"/>
                        </a:lnTo>
                        <a:lnTo>
                          <a:pt x="142" y="446"/>
                        </a:lnTo>
                        <a:lnTo>
                          <a:pt x="50" y="440"/>
                        </a:lnTo>
                        <a:lnTo>
                          <a:pt x="18" y="438"/>
                        </a:lnTo>
                        <a:lnTo>
                          <a:pt x="2" y="434"/>
                        </a:lnTo>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53" name="Freeform 15"/>
                  <p:cNvSpPr>
                    <a:spLocks/>
                  </p:cNvSpPr>
                  <p:nvPr/>
                </p:nvSpPr>
                <p:spPr bwMode="auto">
                  <a:xfrm>
                    <a:off x="3598863" y="1697038"/>
                    <a:ext cx="1144587" cy="869950"/>
                  </a:xfrm>
                  <a:custGeom>
                    <a:avLst/>
                    <a:gdLst>
                      <a:gd name="T0" fmla="*/ 2147483647 w 793"/>
                      <a:gd name="T1" fmla="*/ 2147483647 h 548"/>
                      <a:gd name="T2" fmla="*/ 2147483647 w 793"/>
                      <a:gd name="T3" fmla="*/ 2147483647 h 548"/>
                      <a:gd name="T4" fmla="*/ 2147483647 w 793"/>
                      <a:gd name="T5" fmla="*/ 2147483647 h 548"/>
                      <a:gd name="T6" fmla="*/ 2147483647 w 793"/>
                      <a:gd name="T7" fmla="*/ 2147483647 h 548"/>
                      <a:gd name="T8" fmla="*/ 2147483647 w 793"/>
                      <a:gd name="T9" fmla="*/ 2147483647 h 548"/>
                      <a:gd name="T10" fmla="*/ 2147483647 w 793"/>
                      <a:gd name="T11" fmla="*/ 2147483647 h 548"/>
                      <a:gd name="T12" fmla="*/ 2147483647 w 793"/>
                      <a:gd name="T13" fmla="*/ 2147483647 h 548"/>
                      <a:gd name="T14" fmla="*/ 2147483647 w 793"/>
                      <a:gd name="T15" fmla="*/ 2147483647 h 548"/>
                      <a:gd name="T16" fmla="*/ 2147483647 w 793"/>
                      <a:gd name="T17" fmla="*/ 2147483647 h 548"/>
                      <a:gd name="T18" fmla="*/ 2147483647 w 793"/>
                      <a:gd name="T19" fmla="*/ 2147483647 h 548"/>
                      <a:gd name="T20" fmla="*/ 2147483647 w 793"/>
                      <a:gd name="T21" fmla="*/ 2147483647 h 548"/>
                      <a:gd name="T22" fmla="*/ 2147483647 w 793"/>
                      <a:gd name="T23" fmla="*/ 2147483647 h 548"/>
                      <a:gd name="T24" fmla="*/ 2147483647 w 793"/>
                      <a:gd name="T25" fmla="*/ 2147483647 h 548"/>
                      <a:gd name="T26" fmla="*/ 2147483647 w 793"/>
                      <a:gd name="T27" fmla="*/ 2147483647 h 548"/>
                      <a:gd name="T28" fmla="*/ 2147483647 w 793"/>
                      <a:gd name="T29" fmla="*/ 2147483647 h 548"/>
                      <a:gd name="T30" fmla="*/ 2147483647 w 793"/>
                      <a:gd name="T31" fmla="*/ 2147483647 h 548"/>
                      <a:gd name="T32" fmla="*/ 2147483647 w 793"/>
                      <a:gd name="T33" fmla="*/ 2147483647 h 548"/>
                      <a:gd name="T34" fmla="*/ 2147483647 w 793"/>
                      <a:gd name="T35" fmla="*/ 2147483647 h 548"/>
                      <a:gd name="T36" fmla="*/ 2147483647 w 793"/>
                      <a:gd name="T37" fmla="*/ 2147483647 h 548"/>
                      <a:gd name="T38" fmla="*/ 2147483647 w 793"/>
                      <a:gd name="T39" fmla="*/ 2147483647 h 548"/>
                      <a:gd name="T40" fmla="*/ 2147483647 w 793"/>
                      <a:gd name="T41" fmla="*/ 2147483647 h 548"/>
                      <a:gd name="T42" fmla="*/ 2147483647 w 793"/>
                      <a:gd name="T43" fmla="*/ 2147483647 h 548"/>
                      <a:gd name="T44" fmla="*/ 2147483647 w 793"/>
                      <a:gd name="T45" fmla="*/ 2147483647 h 548"/>
                      <a:gd name="T46" fmla="*/ 2147483647 w 793"/>
                      <a:gd name="T47" fmla="*/ 2147483647 h 548"/>
                      <a:gd name="T48" fmla="*/ 2147483647 w 793"/>
                      <a:gd name="T49" fmla="*/ 2147483647 h 548"/>
                      <a:gd name="T50" fmla="*/ 2147483647 w 793"/>
                      <a:gd name="T51" fmla="*/ 2147483647 h 548"/>
                      <a:gd name="T52" fmla="*/ 2147483647 w 793"/>
                      <a:gd name="T53" fmla="*/ 2147483647 h 548"/>
                      <a:gd name="T54" fmla="*/ 2147483647 w 793"/>
                      <a:gd name="T55" fmla="*/ 2147483647 h 548"/>
                      <a:gd name="T56" fmla="*/ 2147483647 w 793"/>
                      <a:gd name="T57" fmla="*/ 2147483647 h 548"/>
                      <a:gd name="T58" fmla="*/ 2147483647 w 793"/>
                      <a:gd name="T59" fmla="*/ 2147483647 h 548"/>
                      <a:gd name="T60" fmla="*/ 2147483647 w 793"/>
                      <a:gd name="T61" fmla="*/ 2147483647 h 548"/>
                      <a:gd name="T62" fmla="*/ 2147483647 w 793"/>
                      <a:gd name="T63" fmla="*/ 2147483647 h 548"/>
                      <a:gd name="T64" fmla="*/ 2147483647 w 793"/>
                      <a:gd name="T65" fmla="*/ 2147483647 h 548"/>
                      <a:gd name="T66" fmla="*/ 2147483647 w 793"/>
                      <a:gd name="T67" fmla="*/ 2147483647 h 548"/>
                      <a:gd name="T68" fmla="*/ 2147483647 w 793"/>
                      <a:gd name="T69" fmla="*/ 2147483647 h 548"/>
                      <a:gd name="T70" fmla="*/ 2147483647 w 793"/>
                      <a:gd name="T71" fmla="*/ 2147483647 h 548"/>
                      <a:gd name="T72" fmla="*/ 2147483647 w 793"/>
                      <a:gd name="T73" fmla="*/ 2147483647 h 548"/>
                      <a:gd name="T74" fmla="*/ 2147483647 w 793"/>
                      <a:gd name="T75" fmla="*/ 2147483647 h 548"/>
                      <a:gd name="T76" fmla="*/ 2147483647 w 793"/>
                      <a:gd name="T77" fmla="*/ 2147483647 h 548"/>
                      <a:gd name="T78" fmla="*/ 2147483647 w 793"/>
                      <a:gd name="T79" fmla="*/ 2147483647 h 548"/>
                      <a:gd name="T80" fmla="*/ 2147483647 w 793"/>
                      <a:gd name="T81" fmla="*/ 2147483647 h 548"/>
                      <a:gd name="T82" fmla="*/ 2147483647 w 793"/>
                      <a:gd name="T83" fmla="*/ 2147483647 h 548"/>
                      <a:gd name="T84" fmla="*/ 2147483647 w 793"/>
                      <a:gd name="T85" fmla="*/ 2147483647 h 548"/>
                      <a:gd name="T86" fmla="*/ 2147483647 w 793"/>
                      <a:gd name="T87" fmla="*/ 2147483647 h 548"/>
                      <a:gd name="T88" fmla="*/ 2147483647 w 793"/>
                      <a:gd name="T89" fmla="*/ 2147483647 h 548"/>
                      <a:gd name="T90" fmla="*/ 2147483647 w 793"/>
                      <a:gd name="T91" fmla="*/ 2147483647 h 548"/>
                      <a:gd name="T92" fmla="*/ 2147483647 w 793"/>
                      <a:gd name="T93" fmla="*/ 2147483647 h 548"/>
                      <a:gd name="T94" fmla="*/ 2147483647 w 793"/>
                      <a:gd name="T95" fmla="*/ 0 h 548"/>
                      <a:gd name="T96" fmla="*/ 2147483647 w 793"/>
                      <a:gd name="T97" fmla="*/ 2147483647 h 548"/>
                      <a:gd name="T98" fmla="*/ 2147483647 w 793"/>
                      <a:gd name="T99" fmla="*/ 2147483647 h 548"/>
                      <a:gd name="T100" fmla="*/ 0 w 793"/>
                      <a:gd name="T101" fmla="*/ 2147483647 h 548"/>
                      <a:gd name="T102" fmla="*/ 2147483647 w 793"/>
                      <a:gd name="T103" fmla="*/ 2147483647 h 548"/>
                      <a:gd name="T104" fmla="*/ 2147483647 w 793"/>
                      <a:gd name="T105" fmla="*/ 2147483647 h 548"/>
                      <a:gd name="T106" fmla="*/ 2147483647 w 793"/>
                      <a:gd name="T107" fmla="*/ 2147483647 h 548"/>
                      <a:gd name="T108" fmla="*/ 2147483647 w 793"/>
                      <a:gd name="T109" fmla="*/ 2147483647 h 5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93" h="548">
                        <a:moveTo>
                          <a:pt x="570" y="450"/>
                        </a:moveTo>
                        <a:lnTo>
                          <a:pt x="616" y="480"/>
                        </a:lnTo>
                        <a:lnTo>
                          <a:pt x="620" y="484"/>
                        </a:lnTo>
                        <a:lnTo>
                          <a:pt x="624" y="486"/>
                        </a:lnTo>
                        <a:lnTo>
                          <a:pt x="628" y="484"/>
                        </a:lnTo>
                        <a:lnTo>
                          <a:pt x="634" y="482"/>
                        </a:lnTo>
                        <a:lnTo>
                          <a:pt x="640" y="476"/>
                        </a:lnTo>
                        <a:lnTo>
                          <a:pt x="642" y="472"/>
                        </a:lnTo>
                        <a:lnTo>
                          <a:pt x="702" y="472"/>
                        </a:lnTo>
                        <a:lnTo>
                          <a:pt x="716" y="482"/>
                        </a:lnTo>
                        <a:lnTo>
                          <a:pt x="726" y="484"/>
                        </a:lnTo>
                        <a:lnTo>
                          <a:pt x="738" y="490"/>
                        </a:lnTo>
                        <a:lnTo>
                          <a:pt x="747" y="492"/>
                        </a:lnTo>
                        <a:lnTo>
                          <a:pt x="755" y="496"/>
                        </a:lnTo>
                        <a:lnTo>
                          <a:pt x="761" y="500"/>
                        </a:lnTo>
                        <a:lnTo>
                          <a:pt x="765" y="506"/>
                        </a:lnTo>
                        <a:lnTo>
                          <a:pt x="769" y="518"/>
                        </a:lnTo>
                        <a:lnTo>
                          <a:pt x="773" y="524"/>
                        </a:lnTo>
                        <a:lnTo>
                          <a:pt x="793" y="548"/>
                        </a:lnTo>
                        <a:lnTo>
                          <a:pt x="793" y="530"/>
                        </a:lnTo>
                        <a:lnTo>
                          <a:pt x="785" y="506"/>
                        </a:lnTo>
                        <a:lnTo>
                          <a:pt x="773" y="494"/>
                        </a:lnTo>
                        <a:lnTo>
                          <a:pt x="775" y="482"/>
                        </a:lnTo>
                        <a:lnTo>
                          <a:pt x="791" y="420"/>
                        </a:lnTo>
                        <a:lnTo>
                          <a:pt x="775" y="420"/>
                        </a:lnTo>
                        <a:lnTo>
                          <a:pt x="777" y="412"/>
                        </a:lnTo>
                        <a:lnTo>
                          <a:pt x="781" y="404"/>
                        </a:lnTo>
                        <a:lnTo>
                          <a:pt x="779" y="396"/>
                        </a:lnTo>
                        <a:lnTo>
                          <a:pt x="775" y="386"/>
                        </a:lnTo>
                        <a:lnTo>
                          <a:pt x="779" y="380"/>
                        </a:lnTo>
                        <a:lnTo>
                          <a:pt x="791" y="380"/>
                        </a:lnTo>
                        <a:lnTo>
                          <a:pt x="791" y="116"/>
                        </a:lnTo>
                        <a:lnTo>
                          <a:pt x="757" y="92"/>
                        </a:lnTo>
                        <a:lnTo>
                          <a:pt x="753" y="88"/>
                        </a:lnTo>
                        <a:lnTo>
                          <a:pt x="751" y="84"/>
                        </a:lnTo>
                        <a:lnTo>
                          <a:pt x="751" y="80"/>
                        </a:lnTo>
                        <a:lnTo>
                          <a:pt x="753" y="74"/>
                        </a:lnTo>
                        <a:lnTo>
                          <a:pt x="759" y="68"/>
                        </a:lnTo>
                        <a:lnTo>
                          <a:pt x="761" y="64"/>
                        </a:lnTo>
                        <a:lnTo>
                          <a:pt x="779" y="42"/>
                        </a:lnTo>
                        <a:lnTo>
                          <a:pt x="779" y="32"/>
                        </a:lnTo>
                        <a:lnTo>
                          <a:pt x="779" y="30"/>
                        </a:lnTo>
                        <a:lnTo>
                          <a:pt x="779" y="32"/>
                        </a:lnTo>
                        <a:lnTo>
                          <a:pt x="430" y="22"/>
                        </a:lnTo>
                        <a:lnTo>
                          <a:pt x="178" y="12"/>
                        </a:lnTo>
                        <a:lnTo>
                          <a:pt x="86" y="6"/>
                        </a:lnTo>
                        <a:lnTo>
                          <a:pt x="54" y="4"/>
                        </a:lnTo>
                        <a:lnTo>
                          <a:pt x="36" y="0"/>
                        </a:lnTo>
                        <a:lnTo>
                          <a:pt x="24" y="138"/>
                        </a:lnTo>
                        <a:lnTo>
                          <a:pt x="24" y="134"/>
                        </a:lnTo>
                        <a:lnTo>
                          <a:pt x="0" y="420"/>
                        </a:lnTo>
                        <a:lnTo>
                          <a:pt x="40" y="426"/>
                        </a:lnTo>
                        <a:lnTo>
                          <a:pt x="112" y="430"/>
                        </a:lnTo>
                        <a:lnTo>
                          <a:pt x="306" y="440"/>
                        </a:lnTo>
                        <a:lnTo>
                          <a:pt x="568" y="450"/>
                        </a:lnTo>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54" name="Freeform 16"/>
                  <p:cNvSpPr>
                    <a:spLocks/>
                  </p:cNvSpPr>
                  <p:nvPr/>
                </p:nvSpPr>
                <p:spPr bwMode="auto">
                  <a:xfrm>
                    <a:off x="3559175" y="2363788"/>
                    <a:ext cx="1343025" cy="736600"/>
                  </a:xfrm>
                  <a:custGeom>
                    <a:avLst/>
                    <a:gdLst>
                      <a:gd name="T0" fmla="*/ 2147483647 w 931"/>
                      <a:gd name="T1" fmla="*/ 2147483647 h 464"/>
                      <a:gd name="T2" fmla="*/ 2147483647 w 931"/>
                      <a:gd name="T3" fmla="*/ 2147483647 h 464"/>
                      <a:gd name="T4" fmla="*/ 2147483647 w 931"/>
                      <a:gd name="T5" fmla="*/ 2147483647 h 464"/>
                      <a:gd name="T6" fmla="*/ 2147483647 w 931"/>
                      <a:gd name="T7" fmla="*/ 2147483647 h 464"/>
                      <a:gd name="T8" fmla="*/ 2147483647 w 931"/>
                      <a:gd name="T9" fmla="*/ 2147483647 h 464"/>
                      <a:gd name="T10" fmla="*/ 2147483647 w 931"/>
                      <a:gd name="T11" fmla="*/ 2147483647 h 464"/>
                      <a:gd name="T12" fmla="*/ 2147483647 w 931"/>
                      <a:gd name="T13" fmla="*/ 2147483647 h 464"/>
                      <a:gd name="T14" fmla="*/ 2147483647 w 931"/>
                      <a:gd name="T15" fmla="*/ 2147483647 h 464"/>
                      <a:gd name="T16" fmla="*/ 2147483647 w 931"/>
                      <a:gd name="T17" fmla="*/ 2147483647 h 464"/>
                      <a:gd name="T18" fmla="*/ 2147483647 w 931"/>
                      <a:gd name="T19" fmla="*/ 2147483647 h 464"/>
                      <a:gd name="T20" fmla="*/ 2147483647 w 931"/>
                      <a:gd name="T21" fmla="*/ 2147483647 h 464"/>
                      <a:gd name="T22" fmla="*/ 2147483647 w 931"/>
                      <a:gd name="T23" fmla="*/ 2147483647 h 464"/>
                      <a:gd name="T24" fmla="*/ 2147483647 w 931"/>
                      <a:gd name="T25" fmla="*/ 2147483647 h 464"/>
                      <a:gd name="T26" fmla="*/ 2147483647 w 931"/>
                      <a:gd name="T27" fmla="*/ 2147483647 h 464"/>
                      <a:gd name="T28" fmla="*/ 2147483647 w 931"/>
                      <a:gd name="T29" fmla="*/ 2147483647 h 464"/>
                      <a:gd name="T30" fmla="*/ 2147483647 w 931"/>
                      <a:gd name="T31" fmla="*/ 2147483647 h 464"/>
                      <a:gd name="T32" fmla="*/ 2147483647 w 931"/>
                      <a:gd name="T33" fmla="*/ 2147483647 h 464"/>
                      <a:gd name="T34" fmla="*/ 2147483647 w 931"/>
                      <a:gd name="T35" fmla="*/ 2147483647 h 464"/>
                      <a:gd name="T36" fmla="*/ 2147483647 w 931"/>
                      <a:gd name="T37" fmla="*/ 2147483647 h 464"/>
                      <a:gd name="T38" fmla="*/ 2147483647 w 931"/>
                      <a:gd name="T39" fmla="*/ 2147483647 h 464"/>
                      <a:gd name="T40" fmla="*/ 2147483647 w 931"/>
                      <a:gd name="T41" fmla="*/ 2147483647 h 464"/>
                      <a:gd name="T42" fmla="*/ 2147483647 w 931"/>
                      <a:gd name="T43" fmla="*/ 2147483647 h 464"/>
                      <a:gd name="T44" fmla="*/ 2147483647 w 931"/>
                      <a:gd name="T45" fmla="*/ 2147483647 h 464"/>
                      <a:gd name="T46" fmla="*/ 2147483647 w 931"/>
                      <a:gd name="T47" fmla="*/ 2147483647 h 464"/>
                      <a:gd name="T48" fmla="*/ 2147483647 w 931"/>
                      <a:gd name="T49" fmla="*/ 2147483647 h 464"/>
                      <a:gd name="T50" fmla="*/ 2147483647 w 931"/>
                      <a:gd name="T51" fmla="*/ 2147483647 h 464"/>
                      <a:gd name="T52" fmla="*/ 2147483647 w 931"/>
                      <a:gd name="T53" fmla="*/ 2147483647 h 464"/>
                      <a:gd name="T54" fmla="*/ 2147483647 w 931"/>
                      <a:gd name="T55" fmla="*/ 2147483647 h 464"/>
                      <a:gd name="T56" fmla="*/ 2147483647 w 931"/>
                      <a:gd name="T57" fmla="*/ 2147483647 h 464"/>
                      <a:gd name="T58" fmla="*/ 2147483647 w 931"/>
                      <a:gd name="T59" fmla="*/ 2147483647 h 464"/>
                      <a:gd name="T60" fmla="*/ 2147483647 w 931"/>
                      <a:gd name="T61" fmla="*/ 2147483647 h 464"/>
                      <a:gd name="T62" fmla="*/ 2147483647 w 931"/>
                      <a:gd name="T63" fmla="*/ 2147483647 h 4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31" h="464">
                        <a:moveTo>
                          <a:pt x="931" y="464"/>
                        </a:moveTo>
                        <a:lnTo>
                          <a:pt x="917" y="432"/>
                        </a:lnTo>
                        <a:lnTo>
                          <a:pt x="903" y="420"/>
                        </a:lnTo>
                        <a:lnTo>
                          <a:pt x="899" y="404"/>
                        </a:lnTo>
                        <a:lnTo>
                          <a:pt x="887" y="380"/>
                        </a:lnTo>
                        <a:lnTo>
                          <a:pt x="881" y="372"/>
                        </a:lnTo>
                        <a:lnTo>
                          <a:pt x="879" y="362"/>
                        </a:lnTo>
                        <a:lnTo>
                          <a:pt x="877" y="348"/>
                        </a:lnTo>
                        <a:lnTo>
                          <a:pt x="879" y="336"/>
                        </a:lnTo>
                        <a:lnTo>
                          <a:pt x="881" y="314"/>
                        </a:lnTo>
                        <a:lnTo>
                          <a:pt x="881" y="304"/>
                        </a:lnTo>
                        <a:lnTo>
                          <a:pt x="875" y="294"/>
                        </a:lnTo>
                        <a:lnTo>
                          <a:pt x="873" y="258"/>
                        </a:lnTo>
                        <a:lnTo>
                          <a:pt x="867" y="252"/>
                        </a:lnTo>
                        <a:lnTo>
                          <a:pt x="861" y="248"/>
                        </a:lnTo>
                        <a:lnTo>
                          <a:pt x="857" y="242"/>
                        </a:lnTo>
                        <a:lnTo>
                          <a:pt x="855" y="236"/>
                        </a:lnTo>
                        <a:lnTo>
                          <a:pt x="855" y="230"/>
                        </a:lnTo>
                        <a:lnTo>
                          <a:pt x="855" y="220"/>
                        </a:lnTo>
                        <a:lnTo>
                          <a:pt x="855" y="216"/>
                        </a:lnTo>
                        <a:lnTo>
                          <a:pt x="853" y="196"/>
                        </a:lnTo>
                        <a:lnTo>
                          <a:pt x="849" y="184"/>
                        </a:lnTo>
                        <a:lnTo>
                          <a:pt x="845" y="178"/>
                        </a:lnTo>
                        <a:lnTo>
                          <a:pt x="841" y="174"/>
                        </a:lnTo>
                        <a:lnTo>
                          <a:pt x="835" y="170"/>
                        </a:lnTo>
                        <a:lnTo>
                          <a:pt x="831" y="166"/>
                        </a:lnTo>
                        <a:lnTo>
                          <a:pt x="829" y="156"/>
                        </a:lnTo>
                        <a:lnTo>
                          <a:pt x="827" y="146"/>
                        </a:lnTo>
                        <a:lnTo>
                          <a:pt x="827" y="142"/>
                        </a:lnTo>
                        <a:lnTo>
                          <a:pt x="821" y="126"/>
                        </a:lnTo>
                        <a:lnTo>
                          <a:pt x="821" y="128"/>
                        </a:lnTo>
                        <a:lnTo>
                          <a:pt x="801" y="104"/>
                        </a:lnTo>
                        <a:lnTo>
                          <a:pt x="797" y="98"/>
                        </a:lnTo>
                        <a:lnTo>
                          <a:pt x="793" y="86"/>
                        </a:lnTo>
                        <a:lnTo>
                          <a:pt x="789" y="80"/>
                        </a:lnTo>
                        <a:lnTo>
                          <a:pt x="783" y="76"/>
                        </a:lnTo>
                        <a:lnTo>
                          <a:pt x="775" y="72"/>
                        </a:lnTo>
                        <a:lnTo>
                          <a:pt x="766" y="70"/>
                        </a:lnTo>
                        <a:lnTo>
                          <a:pt x="754" y="64"/>
                        </a:lnTo>
                        <a:lnTo>
                          <a:pt x="744" y="62"/>
                        </a:lnTo>
                        <a:lnTo>
                          <a:pt x="730" y="52"/>
                        </a:lnTo>
                        <a:lnTo>
                          <a:pt x="670" y="52"/>
                        </a:lnTo>
                        <a:lnTo>
                          <a:pt x="668" y="56"/>
                        </a:lnTo>
                        <a:lnTo>
                          <a:pt x="662" y="62"/>
                        </a:lnTo>
                        <a:lnTo>
                          <a:pt x="656" y="64"/>
                        </a:lnTo>
                        <a:lnTo>
                          <a:pt x="652" y="66"/>
                        </a:lnTo>
                        <a:lnTo>
                          <a:pt x="648" y="64"/>
                        </a:lnTo>
                        <a:lnTo>
                          <a:pt x="644" y="60"/>
                        </a:lnTo>
                        <a:lnTo>
                          <a:pt x="598" y="30"/>
                        </a:lnTo>
                        <a:lnTo>
                          <a:pt x="334" y="20"/>
                        </a:lnTo>
                        <a:lnTo>
                          <a:pt x="140" y="10"/>
                        </a:lnTo>
                        <a:lnTo>
                          <a:pt x="68" y="6"/>
                        </a:lnTo>
                        <a:lnTo>
                          <a:pt x="28" y="0"/>
                        </a:lnTo>
                        <a:lnTo>
                          <a:pt x="2" y="288"/>
                        </a:lnTo>
                        <a:lnTo>
                          <a:pt x="0" y="288"/>
                        </a:lnTo>
                        <a:lnTo>
                          <a:pt x="220" y="302"/>
                        </a:lnTo>
                        <a:lnTo>
                          <a:pt x="214" y="446"/>
                        </a:lnTo>
                        <a:lnTo>
                          <a:pt x="238" y="450"/>
                        </a:lnTo>
                        <a:lnTo>
                          <a:pt x="274" y="452"/>
                        </a:lnTo>
                        <a:lnTo>
                          <a:pt x="370" y="456"/>
                        </a:lnTo>
                        <a:lnTo>
                          <a:pt x="486" y="460"/>
                        </a:lnTo>
                        <a:lnTo>
                          <a:pt x="610" y="462"/>
                        </a:lnTo>
                        <a:lnTo>
                          <a:pt x="833" y="464"/>
                        </a:lnTo>
                        <a:lnTo>
                          <a:pt x="929" y="464"/>
                        </a:lnTo>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55" name="Freeform 17"/>
                  <p:cNvSpPr>
                    <a:spLocks/>
                  </p:cNvSpPr>
                  <p:nvPr/>
                </p:nvSpPr>
                <p:spPr bwMode="auto">
                  <a:xfrm>
                    <a:off x="3821113" y="3071813"/>
                    <a:ext cx="1208087" cy="719137"/>
                  </a:xfrm>
                  <a:custGeom>
                    <a:avLst/>
                    <a:gdLst>
                      <a:gd name="T0" fmla="*/ 0 w 837"/>
                      <a:gd name="T1" fmla="*/ 2147483647 h 453"/>
                      <a:gd name="T2" fmla="*/ 2147483647 w 837"/>
                      <a:gd name="T3" fmla="*/ 0 h 453"/>
                      <a:gd name="T4" fmla="*/ 2147483647 w 837"/>
                      <a:gd name="T5" fmla="*/ 2147483647 h 453"/>
                      <a:gd name="T6" fmla="*/ 2147483647 w 837"/>
                      <a:gd name="T7" fmla="*/ 2147483647 h 453"/>
                      <a:gd name="T8" fmla="*/ 2147483647 w 837"/>
                      <a:gd name="T9" fmla="*/ 2147483647 h 453"/>
                      <a:gd name="T10" fmla="*/ 2147483647 w 837"/>
                      <a:gd name="T11" fmla="*/ 2147483647 h 453"/>
                      <a:gd name="T12" fmla="*/ 2147483647 w 837"/>
                      <a:gd name="T13" fmla="*/ 2147483647 h 453"/>
                      <a:gd name="T14" fmla="*/ 2147483647 w 837"/>
                      <a:gd name="T15" fmla="*/ 2147483647 h 453"/>
                      <a:gd name="T16" fmla="*/ 2147483647 w 837"/>
                      <a:gd name="T17" fmla="*/ 2147483647 h 453"/>
                      <a:gd name="T18" fmla="*/ 2147483647 w 837"/>
                      <a:gd name="T19" fmla="*/ 2147483647 h 453"/>
                      <a:gd name="T20" fmla="*/ 2147483647 w 837"/>
                      <a:gd name="T21" fmla="*/ 2147483647 h 453"/>
                      <a:gd name="T22" fmla="*/ 2147483647 w 837"/>
                      <a:gd name="T23" fmla="*/ 2147483647 h 453"/>
                      <a:gd name="T24" fmla="*/ 2147483647 w 837"/>
                      <a:gd name="T25" fmla="*/ 2147483647 h 453"/>
                      <a:gd name="T26" fmla="*/ 2147483647 w 837"/>
                      <a:gd name="T27" fmla="*/ 2147483647 h 453"/>
                      <a:gd name="T28" fmla="*/ 2147483647 w 837"/>
                      <a:gd name="T29" fmla="*/ 2147483647 h 453"/>
                      <a:gd name="T30" fmla="*/ 2147483647 w 837"/>
                      <a:gd name="T31" fmla="*/ 2147483647 h 453"/>
                      <a:gd name="T32" fmla="*/ 2147483647 w 837"/>
                      <a:gd name="T33" fmla="*/ 2147483647 h 453"/>
                      <a:gd name="T34" fmla="*/ 2147483647 w 837"/>
                      <a:gd name="T35" fmla="*/ 2147483647 h 453"/>
                      <a:gd name="T36" fmla="*/ 2147483647 w 837"/>
                      <a:gd name="T37" fmla="*/ 2147483647 h 453"/>
                      <a:gd name="T38" fmla="*/ 2147483647 w 837"/>
                      <a:gd name="T39" fmla="*/ 2147483647 h 453"/>
                      <a:gd name="T40" fmla="*/ 2147483647 w 837"/>
                      <a:gd name="T41" fmla="*/ 2147483647 h 453"/>
                      <a:gd name="T42" fmla="*/ 2147483647 w 837"/>
                      <a:gd name="T43" fmla="*/ 2147483647 h 453"/>
                      <a:gd name="T44" fmla="*/ 2147483647 w 837"/>
                      <a:gd name="T45" fmla="*/ 2147483647 h 453"/>
                      <a:gd name="T46" fmla="*/ 2147483647 w 837"/>
                      <a:gd name="T47" fmla="*/ 2147483647 h 453"/>
                      <a:gd name="T48" fmla="*/ 2147483647 w 837"/>
                      <a:gd name="T49" fmla="*/ 2147483647 h 453"/>
                      <a:gd name="T50" fmla="*/ 2147483647 w 837"/>
                      <a:gd name="T51" fmla="*/ 2147483647 h 453"/>
                      <a:gd name="T52" fmla="*/ 2147483647 w 837"/>
                      <a:gd name="T53" fmla="*/ 2147483647 h 453"/>
                      <a:gd name="T54" fmla="*/ 2147483647 w 837"/>
                      <a:gd name="T55" fmla="*/ 2147483647 h 453"/>
                      <a:gd name="T56" fmla="*/ 2147483647 w 837"/>
                      <a:gd name="T57" fmla="*/ 2147483647 h 453"/>
                      <a:gd name="T58" fmla="*/ 2147483647 w 837"/>
                      <a:gd name="T59" fmla="*/ 2147483647 h 453"/>
                      <a:gd name="T60" fmla="*/ 2147483647 w 837"/>
                      <a:gd name="T61" fmla="*/ 2147483647 h 453"/>
                      <a:gd name="T62" fmla="*/ 2147483647 w 837"/>
                      <a:gd name="T63" fmla="*/ 2147483647 h 4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37" h="453">
                        <a:moveTo>
                          <a:pt x="0" y="437"/>
                        </a:moveTo>
                        <a:lnTo>
                          <a:pt x="32" y="0"/>
                        </a:lnTo>
                        <a:lnTo>
                          <a:pt x="56" y="4"/>
                        </a:lnTo>
                        <a:lnTo>
                          <a:pt x="92" y="6"/>
                        </a:lnTo>
                        <a:lnTo>
                          <a:pt x="188" y="10"/>
                        </a:lnTo>
                        <a:lnTo>
                          <a:pt x="304" y="14"/>
                        </a:lnTo>
                        <a:lnTo>
                          <a:pt x="428" y="16"/>
                        </a:lnTo>
                        <a:lnTo>
                          <a:pt x="651" y="18"/>
                        </a:lnTo>
                        <a:lnTo>
                          <a:pt x="749" y="18"/>
                        </a:lnTo>
                        <a:lnTo>
                          <a:pt x="747" y="18"/>
                        </a:lnTo>
                        <a:lnTo>
                          <a:pt x="761" y="26"/>
                        </a:lnTo>
                        <a:lnTo>
                          <a:pt x="775" y="36"/>
                        </a:lnTo>
                        <a:lnTo>
                          <a:pt x="787" y="36"/>
                        </a:lnTo>
                        <a:lnTo>
                          <a:pt x="791" y="36"/>
                        </a:lnTo>
                        <a:lnTo>
                          <a:pt x="797" y="40"/>
                        </a:lnTo>
                        <a:lnTo>
                          <a:pt x="801" y="44"/>
                        </a:lnTo>
                        <a:lnTo>
                          <a:pt x="801" y="48"/>
                        </a:lnTo>
                        <a:lnTo>
                          <a:pt x="801" y="52"/>
                        </a:lnTo>
                        <a:lnTo>
                          <a:pt x="795" y="58"/>
                        </a:lnTo>
                        <a:lnTo>
                          <a:pt x="781" y="80"/>
                        </a:lnTo>
                        <a:lnTo>
                          <a:pt x="781" y="88"/>
                        </a:lnTo>
                        <a:lnTo>
                          <a:pt x="795" y="102"/>
                        </a:lnTo>
                        <a:lnTo>
                          <a:pt x="799" y="108"/>
                        </a:lnTo>
                        <a:lnTo>
                          <a:pt x="803" y="122"/>
                        </a:lnTo>
                        <a:lnTo>
                          <a:pt x="817" y="138"/>
                        </a:lnTo>
                        <a:lnTo>
                          <a:pt x="835" y="138"/>
                        </a:lnTo>
                        <a:lnTo>
                          <a:pt x="837" y="453"/>
                        </a:lnTo>
                        <a:lnTo>
                          <a:pt x="729" y="453"/>
                        </a:lnTo>
                        <a:lnTo>
                          <a:pt x="480" y="451"/>
                        </a:lnTo>
                        <a:lnTo>
                          <a:pt x="200" y="445"/>
                        </a:lnTo>
                        <a:lnTo>
                          <a:pt x="84" y="441"/>
                        </a:lnTo>
                        <a:lnTo>
                          <a:pt x="2" y="437"/>
                        </a:lnTo>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56" name="Freeform 18"/>
                  <p:cNvSpPr>
                    <a:spLocks/>
                  </p:cNvSpPr>
                  <p:nvPr/>
                </p:nvSpPr>
                <p:spPr bwMode="auto">
                  <a:xfrm>
                    <a:off x="3654425" y="3752850"/>
                    <a:ext cx="1412875" cy="803275"/>
                  </a:xfrm>
                  <a:custGeom>
                    <a:avLst/>
                    <a:gdLst>
                      <a:gd name="T0" fmla="*/ 2147483647 w 979"/>
                      <a:gd name="T1" fmla="*/ 2147483647 h 506"/>
                      <a:gd name="T2" fmla="*/ 2147483647 w 979"/>
                      <a:gd name="T3" fmla="*/ 2147483647 h 506"/>
                      <a:gd name="T4" fmla="*/ 2147483647 w 979"/>
                      <a:gd name="T5" fmla="*/ 2147483647 h 506"/>
                      <a:gd name="T6" fmla="*/ 2147483647 w 979"/>
                      <a:gd name="T7" fmla="*/ 2147483647 h 506"/>
                      <a:gd name="T8" fmla="*/ 2147483647 w 979"/>
                      <a:gd name="T9" fmla="*/ 2147483647 h 506"/>
                      <a:gd name="T10" fmla="*/ 2147483647 w 979"/>
                      <a:gd name="T11" fmla="*/ 2147483647 h 506"/>
                      <a:gd name="T12" fmla="*/ 2147483647 w 979"/>
                      <a:gd name="T13" fmla="*/ 2147483647 h 506"/>
                      <a:gd name="T14" fmla="*/ 2147483647 w 979"/>
                      <a:gd name="T15" fmla="*/ 2147483647 h 506"/>
                      <a:gd name="T16" fmla="*/ 2147483647 w 979"/>
                      <a:gd name="T17" fmla="*/ 2147483647 h 506"/>
                      <a:gd name="T18" fmla="*/ 2147483647 w 979"/>
                      <a:gd name="T19" fmla="*/ 2147483647 h 506"/>
                      <a:gd name="T20" fmla="*/ 2147483647 w 979"/>
                      <a:gd name="T21" fmla="*/ 2147483647 h 506"/>
                      <a:gd name="T22" fmla="*/ 2147483647 w 979"/>
                      <a:gd name="T23" fmla="*/ 2147483647 h 506"/>
                      <a:gd name="T24" fmla="*/ 2147483647 w 979"/>
                      <a:gd name="T25" fmla="*/ 2147483647 h 506"/>
                      <a:gd name="T26" fmla="*/ 2147483647 w 979"/>
                      <a:gd name="T27" fmla="*/ 2147483647 h 506"/>
                      <a:gd name="T28" fmla="*/ 2147483647 w 979"/>
                      <a:gd name="T29" fmla="*/ 2147483647 h 506"/>
                      <a:gd name="T30" fmla="*/ 2147483647 w 979"/>
                      <a:gd name="T31" fmla="*/ 2147483647 h 506"/>
                      <a:gd name="T32" fmla="*/ 2147483647 w 979"/>
                      <a:gd name="T33" fmla="*/ 2147483647 h 506"/>
                      <a:gd name="T34" fmla="*/ 2147483647 w 979"/>
                      <a:gd name="T35" fmla="*/ 2147483647 h 506"/>
                      <a:gd name="T36" fmla="*/ 2147483647 w 979"/>
                      <a:gd name="T37" fmla="*/ 2147483647 h 506"/>
                      <a:gd name="T38" fmla="*/ 2147483647 w 979"/>
                      <a:gd name="T39" fmla="*/ 2147483647 h 506"/>
                      <a:gd name="T40" fmla="*/ 2147483647 w 979"/>
                      <a:gd name="T41" fmla="*/ 2147483647 h 506"/>
                      <a:gd name="T42" fmla="*/ 2147483647 w 979"/>
                      <a:gd name="T43" fmla="*/ 2147483647 h 506"/>
                      <a:gd name="T44" fmla="*/ 2147483647 w 979"/>
                      <a:gd name="T45" fmla="*/ 2147483647 h 506"/>
                      <a:gd name="T46" fmla="*/ 2147483647 w 979"/>
                      <a:gd name="T47" fmla="*/ 2147483647 h 506"/>
                      <a:gd name="T48" fmla="*/ 2147483647 w 979"/>
                      <a:gd name="T49" fmla="*/ 2147483647 h 506"/>
                      <a:gd name="T50" fmla="*/ 2147483647 w 979"/>
                      <a:gd name="T51" fmla="*/ 2147483647 h 506"/>
                      <a:gd name="T52" fmla="*/ 2147483647 w 979"/>
                      <a:gd name="T53" fmla="*/ 2147483647 h 506"/>
                      <a:gd name="T54" fmla="*/ 2147483647 w 979"/>
                      <a:gd name="T55" fmla="*/ 2147483647 h 506"/>
                      <a:gd name="T56" fmla="*/ 2147483647 w 979"/>
                      <a:gd name="T57" fmla="*/ 2147483647 h 506"/>
                      <a:gd name="T58" fmla="*/ 2147483647 w 979"/>
                      <a:gd name="T59" fmla="*/ 2147483647 h 506"/>
                      <a:gd name="T60" fmla="*/ 2147483647 w 979"/>
                      <a:gd name="T61" fmla="*/ 2147483647 h 506"/>
                      <a:gd name="T62" fmla="*/ 2147483647 w 979"/>
                      <a:gd name="T63" fmla="*/ 2147483647 h 506"/>
                      <a:gd name="T64" fmla="*/ 2147483647 w 979"/>
                      <a:gd name="T65" fmla="*/ 2147483647 h 506"/>
                      <a:gd name="T66" fmla="*/ 2147483647 w 979"/>
                      <a:gd name="T67" fmla="*/ 2147483647 h 506"/>
                      <a:gd name="T68" fmla="*/ 2147483647 w 979"/>
                      <a:gd name="T69" fmla="*/ 2147483647 h 506"/>
                      <a:gd name="T70" fmla="*/ 2147483647 w 979"/>
                      <a:gd name="T71" fmla="*/ 2147483647 h 506"/>
                      <a:gd name="T72" fmla="*/ 2147483647 w 979"/>
                      <a:gd name="T73" fmla="*/ 2147483647 h 506"/>
                      <a:gd name="T74" fmla="*/ 2147483647 w 979"/>
                      <a:gd name="T75" fmla="*/ 2147483647 h 506"/>
                      <a:gd name="T76" fmla="*/ 2147483647 w 979"/>
                      <a:gd name="T77" fmla="*/ 2147483647 h 506"/>
                      <a:gd name="T78" fmla="*/ 2147483647 w 979"/>
                      <a:gd name="T79" fmla="*/ 2147483647 h 506"/>
                      <a:gd name="T80" fmla="*/ 2147483647 w 979"/>
                      <a:gd name="T81" fmla="*/ 2147483647 h 506"/>
                      <a:gd name="T82" fmla="*/ 2147483647 w 979"/>
                      <a:gd name="T83" fmla="*/ 2147483647 h 506"/>
                      <a:gd name="T84" fmla="*/ 2147483647 w 979"/>
                      <a:gd name="T85" fmla="*/ 2147483647 h 506"/>
                      <a:gd name="T86" fmla="*/ 2147483647 w 979"/>
                      <a:gd name="T87" fmla="*/ 2147483647 h 506"/>
                      <a:gd name="T88" fmla="*/ 2147483647 w 979"/>
                      <a:gd name="T89" fmla="*/ 2147483647 h 506"/>
                      <a:gd name="T90" fmla="*/ 2147483647 w 979"/>
                      <a:gd name="T91" fmla="*/ 2147483647 h 506"/>
                      <a:gd name="T92" fmla="*/ 2147483647 w 979"/>
                      <a:gd name="T93" fmla="*/ 2147483647 h 506"/>
                      <a:gd name="T94" fmla="*/ 2147483647 w 979"/>
                      <a:gd name="T95" fmla="*/ 2147483647 h 506"/>
                      <a:gd name="T96" fmla="*/ 0 w 979"/>
                      <a:gd name="T97" fmla="*/ 2147483647 h 5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79" h="506">
                        <a:moveTo>
                          <a:pt x="346" y="92"/>
                        </a:moveTo>
                        <a:lnTo>
                          <a:pt x="338" y="368"/>
                        </a:lnTo>
                        <a:lnTo>
                          <a:pt x="346" y="370"/>
                        </a:lnTo>
                        <a:lnTo>
                          <a:pt x="376" y="396"/>
                        </a:lnTo>
                        <a:lnTo>
                          <a:pt x="386" y="388"/>
                        </a:lnTo>
                        <a:lnTo>
                          <a:pt x="402" y="398"/>
                        </a:lnTo>
                        <a:lnTo>
                          <a:pt x="412" y="384"/>
                        </a:lnTo>
                        <a:lnTo>
                          <a:pt x="436" y="422"/>
                        </a:lnTo>
                        <a:lnTo>
                          <a:pt x="458" y="422"/>
                        </a:lnTo>
                        <a:lnTo>
                          <a:pt x="468" y="430"/>
                        </a:lnTo>
                        <a:lnTo>
                          <a:pt x="476" y="434"/>
                        </a:lnTo>
                        <a:lnTo>
                          <a:pt x="482" y="434"/>
                        </a:lnTo>
                        <a:lnTo>
                          <a:pt x="488" y="430"/>
                        </a:lnTo>
                        <a:lnTo>
                          <a:pt x="496" y="428"/>
                        </a:lnTo>
                        <a:lnTo>
                          <a:pt x="502" y="430"/>
                        </a:lnTo>
                        <a:lnTo>
                          <a:pt x="508" y="432"/>
                        </a:lnTo>
                        <a:lnTo>
                          <a:pt x="516" y="442"/>
                        </a:lnTo>
                        <a:lnTo>
                          <a:pt x="520" y="446"/>
                        </a:lnTo>
                        <a:lnTo>
                          <a:pt x="526" y="434"/>
                        </a:lnTo>
                        <a:lnTo>
                          <a:pt x="538" y="440"/>
                        </a:lnTo>
                        <a:lnTo>
                          <a:pt x="556" y="432"/>
                        </a:lnTo>
                        <a:lnTo>
                          <a:pt x="556" y="448"/>
                        </a:lnTo>
                        <a:lnTo>
                          <a:pt x="570" y="452"/>
                        </a:lnTo>
                        <a:lnTo>
                          <a:pt x="572" y="466"/>
                        </a:lnTo>
                        <a:lnTo>
                          <a:pt x="586" y="472"/>
                        </a:lnTo>
                        <a:lnTo>
                          <a:pt x="594" y="460"/>
                        </a:lnTo>
                        <a:lnTo>
                          <a:pt x="608" y="456"/>
                        </a:lnTo>
                        <a:lnTo>
                          <a:pt x="620" y="468"/>
                        </a:lnTo>
                        <a:lnTo>
                          <a:pt x="630" y="472"/>
                        </a:lnTo>
                        <a:lnTo>
                          <a:pt x="630" y="476"/>
                        </a:lnTo>
                        <a:lnTo>
                          <a:pt x="630" y="480"/>
                        </a:lnTo>
                        <a:lnTo>
                          <a:pt x="632" y="482"/>
                        </a:lnTo>
                        <a:lnTo>
                          <a:pt x="634" y="484"/>
                        </a:lnTo>
                        <a:lnTo>
                          <a:pt x="638" y="482"/>
                        </a:lnTo>
                        <a:lnTo>
                          <a:pt x="644" y="478"/>
                        </a:lnTo>
                        <a:lnTo>
                          <a:pt x="650" y="472"/>
                        </a:lnTo>
                        <a:lnTo>
                          <a:pt x="654" y="468"/>
                        </a:lnTo>
                        <a:lnTo>
                          <a:pt x="656" y="464"/>
                        </a:lnTo>
                        <a:lnTo>
                          <a:pt x="658" y="468"/>
                        </a:lnTo>
                        <a:lnTo>
                          <a:pt x="662" y="482"/>
                        </a:lnTo>
                        <a:lnTo>
                          <a:pt x="664" y="490"/>
                        </a:lnTo>
                        <a:lnTo>
                          <a:pt x="668" y="494"/>
                        </a:lnTo>
                        <a:lnTo>
                          <a:pt x="670" y="496"/>
                        </a:lnTo>
                        <a:lnTo>
                          <a:pt x="670" y="494"/>
                        </a:lnTo>
                        <a:lnTo>
                          <a:pt x="672" y="486"/>
                        </a:lnTo>
                        <a:lnTo>
                          <a:pt x="674" y="482"/>
                        </a:lnTo>
                        <a:lnTo>
                          <a:pt x="692" y="466"/>
                        </a:lnTo>
                        <a:lnTo>
                          <a:pt x="707" y="478"/>
                        </a:lnTo>
                        <a:lnTo>
                          <a:pt x="727" y="468"/>
                        </a:lnTo>
                        <a:lnTo>
                          <a:pt x="725" y="470"/>
                        </a:lnTo>
                        <a:lnTo>
                          <a:pt x="725" y="474"/>
                        </a:lnTo>
                        <a:lnTo>
                          <a:pt x="727" y="476"/>
                        </a:lnTo>
                        <a:lnTo>
                          <a:pt x="729" y="480"/>
                        </a:lnTo>
                        <a:lnTo>
                          <a:pt x="743" y="488"/>
                        </a:lnTo>
                        <a:lnTo>
                          <a:pt x="757" y="496"/>
                        </a:lnTo>
                        <a:lnTo>
                          <a:pt x="765" y="500"/>
                        </a:lnTo>
                        <a:lnTo>
                          <a:pt x="767" y="500"/>
                        </a:lnTo>
                        <a:lnTo>
                          <a:pt x="771" y="498"/>
                        </a:lnTo>
                        <a:lnTo>
                          <a:pt x="785" y="484"/>
                        </a:lnTo>
                        <a:lnTo>
                          <a:pt x="793" y="478"/>
                        </a:lnTo>
                        <a:lnTo>
                          <a:pt x="801" y="474"/>
                        </a:lnTo>
                        <a:lnTo>
                          <a:pt x="807" y="474"/>
                        </a:lnTo>
                        <a:lnTo>
                          <a:pt x="813" y="476"/>
                        </a:lnTo>
                        <a:lnTo>
                          <a:pt x="817" y="478"/>
                        </a:lnTo>
                        <a:lnTo>
                          <a:pt x="819" y="482"/>
                        </a:lnTo>
                        <a:lnTo>
                          <a:pt x="821" y="484"/>
                        </a:lnTo>
                        <a:lnTo>
                          <a:pt x="821" y="486"/>
                        </a:lnTo>
                        <a:lnTo>
                          <a:pt x="823" y="486"/>
                        </a:lnTo>
                        <a:lnTo>
                          <a:pt x="825" y="482"/>
                        </a:lnTo>
                        <a:lnTo>
                          <a:pt x="833" y="472"/>
                        </a:lnTo>
                        <a:lnTo>
                          <a:pt x="835" y="468"/>
                        </a:lnTo>
                        <a:lnTo>
                          <a:pt x="837" y="464"/>
                        </a:lnTo>
                        <a:lnTo>
                          <a:pt x="837" y="460"/>
                        </a:lnTo>
                        <a:lnTo>
                          <a:pt x="841" y="464"/>
                        </a:lnTo>
                        <a:lnTo>
                          <a:pt x="851" y="472"/>
                        </a:lnTo>
                        <a:lnTo>
                          <a:pt x="863" y="484"/>
                        </a:lnTo>
                        <a:lnTo>
                          <a:pt x="867" y="488"/>
                        </a:lnTo>
                        <a:lnTo>
                          <a:pt x="869" y="486"/>
                        </a:lnTo>
                        <a:lnTo>
                          <a:pt x="875" y="476"/>
                        </a:lnTo>
                        <a:lnTo>
                          <a:pt x="881" y="470"/>
                        </a:lnTo>
                        <a:lnTo>
                          <a:pt x="887" y="466"/>
                        </a:lnTo>
                        <a:lnTo>
                          <a:pt x="891" y="466"/>
                        </a:lnTo>
                        <a:lnTo>
                          <a:pt x="897" y="466"/>
                        </a:lnTo>
                        <a:lnTo>
                          <a:pt x="905" y="468"/>
                        </a:lnTo>
                        <a:lnTo>
                          <a:pt x="907" y="470"/>
                        </a:lnTo>
                        <a:lnTo>
                          <a:pt x="939" y="496"/>
                        </a:lnTo>
                        <a:lnTo>
                          <a:pt x="955" y="500"/>
                        </a:lnTo>
                        <a:lnTo>
                          <a:pt x="977" y="506"/>
                        </a:lnTo>
                        <a:lnTo>
                          <a:pt x="979" y="256"/>
                        </a:lnTo>
                        <a:lnTo>
                          <a:pt x="955" y="96"/>
                        </a:lnTo>
                        <a:lnTo>
                          <a:pt x="953" y="24"/>
                        </a:lnTo>
                        <a:lnTo>
                          <a:pt x="845" y="24"/>
                        </a:lnTo>
                        <a:lnTo>
                          <a:pt x="596" y="22"/>
                        </a:lnTo>
                        <a:lnTo>
                          <a:pt x="316" y="16"/>
                        </a:lnTo>
                        <a:lnTo>
                          <a:pt x="200" y="12"/>
                        </a:lnTo>
                        <a:lnTo>
                          <a:pt x="116" y="8"/>
                        </a:lnTo>
                        <a:lnTo>
                          <a:pt x="6" y="0"/>
                        </a:lnTo>
                        <a:lnTo>
                          <a:pt x="0" y="70"/>
                        </a:lnTo>
                        <a:lnTo>
                          <a:pt x="346" y="92"/>
                        </a:lnTo>
                        <a:close/>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57" name="Freeform 19"/>
                  <p:cNvSpPr>
                    <a:spLocks/>
                  </p:cNvSpPr>
                  <p:nvPr/>
                </p:nvSpPr>
                <p:spPr bwMode="auto">
                  <a:xfrm>
                    <a:off x="2963863" y="3867348"/>
                    <a:ext cx="2273300" cy="2470150"/>
                  </a:xfrm>
                  <a:custGeom>
                    <a:avLst/>
                    <a:gdLst>
                      <a:gd name="T0" fmla="*/ 2147483647 w 1575"/>
                      <a:gd name="T1" fmla="*/ 2147483647 h 1556"/>
                      <a:gd name="T2" fmla="*/ 2147483647 w 1575"/>
                      <a:gd name="T3" fmla="*/ 2147483647 h 1556"/>
                      <a:gd name="T4" fmla="*/ 2147483647 w 1575"/>
                      <a:gd name="T5" fmla="*/ 2147483647 h 1556"/>
                      <a:gd name="T6" fmla="*/ 2147483647 w 1575"/>
                      <a:gd name="T7" fmla="*/ 2147483647 h 1556"/>
                      <a:gd name="T8" fmla="*/ 2147483647 w 1575"/>
                      <a:gd name="T9" fmla="*/ 2147483647 h 1556"/>
                      <a:gd name="T10" fmla="*/ 2147483647 w 1575"/>
                      <a:gd name="T11" fmla="*/ 2147483647 h 1556"/>
                      <a:gd name="T12" fmla="*/ 2147483647 w 1575"/>
                      <a:gd name="T13" fmla="*/ 2147483647 h 1556"/>
                      <a:gd name="T14" fmla="*/ 2147483647 w 1575"/>
                      <a:gd name="T15" fmla="*/ 2147483647 h 1556"/>
                      <a:gd name="T16" fmla="*/ 2147483647 w 1575"/>
                      <a:gd name="T17" fmla="*/ 2147483647 h 1556"/>
                      <a:gd name="T18" fmla="*/ 2147483647 w 1575"/>
                      <a:gd name="T19" fmla="*/ 2147483647 h 1556"/>
                      <a:gd name="T20" fmla="*/ 2147483647 w 1575"/>
                      <a:gd name="T21" fmla="*/ 2147483647 h 1556"/>
                      <a:gd name="T22" fmla="*/ 2147483647 w 1575"/>
                      <a:gd name="T23" fmla="*/ 2147483647 h 1556"/>
                      <a:gd name="T24" fmla="*/ 2147483647 w 1575"/>
                      <a:gd name="T25" fmla="*/ 2147483647 h 1556"/>
                      <a:gd name="T26" fmla="*/ 2147483647 w 1575"/>
                      <a:gd name="T27" fmla="*/ 2147483647 h 1556"/>
                      <a:gd name="T28" fmla="*/ 2147483647 w 1575"/>
                      <a:gd name="T29" fmla="*/ 2147483647 h 1556"/>
                      <a:gd name="T30" fmla="*/ 2147483647 w 1575"/>
                      <a:gd name="T31" fmla="*/ 2147483647 h 1556"/>
                      <a:gd name="T32" fmla="*/ 2147483647 w 1575"/>
                      <a:gd name="T33" fmla="*/ 2147483647 h 1556"/>
                      <a:gd name="T34" fmla="*/ 2147483647 w 1575"/>
                      <a:gd name="T35" fmla="*/ 2147483647 h 1556"/>
                      <a:gd name="T36" fmla="*/ 2147483647 w 1575"/>
                      <a:gd name="T37" fmla="*/ 2147483647 h 1556"/>
                      <a:gd name="T38" fmla="*/ 2147483647 w 1575"/>
                      <a:gd name="T39" fmla="*/ 2147483647 h 1556"/>
                      <a:gd name="T40" fmla="*/ 2147483647 w 1575"/>
                      <a:gd name="T41" fmla="*/ 2147483647 h 1556"/>
                      <a:gd name="T42" fmla="*/ 2147483647 w 1575"/>
                      <a:gd name="T43" fmla="*/ 2147483647 h 1556"/>
                      <a:gd name="T44" fmla="*/ 2147483647 w 1575"/>
                      <a:gd name="T45" fmla="*/ 2147483647 h 1556"/>
                      <a:gd name="T46" fmla="*/ 2147483647 w 1575"/>
                      <a:gd name="T47" fmla="*/ 2147483647 h 1556"/>
                      <a:gd name="T48" fmla="*/ 2147483647 w 1575"/>
                      <a:gd name="T49" fmla="*/ 2147483647 h 1556"/>
                      <a:gd name="T50" fmla="*/ 2147483647 w 1575"/>
                      <a:gd name="T51" fmla="*/ 2147483647 h 1556"/>
                      <a:gd name="T52" fmla="*/ 2147483647 w 1575"/>
                      <a:gd name="T53" fmla="*/ 2147483647 h 1556"/>
                      <a:gd name="T54" fmla="*/ 2147483647 w 1575"/>
                      <a:gd name="T55" fmla="*/ 2147483647 h 1556"/>
                      <a:gd name="T56" fmla="*/ 2147483647 w 1575"/>
                      <a:gd name="T57" fmla="*/ 2147483647 h 1556"/>
                      <a:gd name="T58" fmla="*/ 2147483647 w 1575"/>
                      <a:gd name="T59" fmla="*/ 2147483647 h 1556"/>
                      <a:gd name="T60" fmla="*/ 2147483647 w 1575"/>
                      <a:gd name="T61" fmla="*/ 2147483647 h 1556"/>
                      <a:gd name="T62" fmla="*/ 2147483647 w 1575"/>
                      <a:gd name="T63" fmla="*/ 2147483647 h 1556"/>
                      <a:gd name="T64" fmla="*/ 2147483647 w 1575"/>
                      <a:gd name="T65" fmla="*/ 2147483647 h 1556"/>
                      <a:gd name="T66" fmla="*/ 2147483647 w 1575"/>
                      <a:gd name="T67" fmla="*/ 2147483647 h 1556"/>
                      <a:gd name="T68" fmla="*/ 2147483647 w 1575"/>
                      <a:gd name="T69" fmla="*/ 2147483647 h 1556"/>
                      <a:gd name="T70" fmla="*/ 2147483647 w 1575"/>
                      <a:gd name="T71" fmla="*/ 2147483647 h 1556"/>
                      <a:gd name="T72" fmla="*/ 2147483647 w 1575"/>
                      <a:gd name="T73" fmla="*/ 2147483647 h 1556"/>
                      <a:gd name="T74" fmla="*/ 2147483647 w 1575"/>
                      <a:gd name="T75" fmla="*/ 2147483647 h 1556"/>
                      <a:gd name="T76" fmla="*/ 2147483647 w 1575"/>
                      <a:gd name="T77" fmla="*/ 2147483647 h 1556"/>
                      <a:gd name="T78" fmla="*/ 2147483647 w 1575"/>
                      <a:gd name="T79" fmla="*/ 2147483647 h 1556"/>
                      <a:gd name="T80" fmla="*/ 2147483647 w 1575"/>
                      <a:gd name="T81" fmla="*/ 2147483647 h 1556"/>
                      <a:gd name="T82" fmla="*/ 2147483647 w 1575"/>
                      <a:gd name="T83" fmla="*/ 2147483647 h 1556"/>
                      <a:gd name="T84" fmla="*/ 2147483647 w 1575"/>
                      <a:gd name="T85" fmla="*/ 2147483647 h 1556"/>
                      <a:gd name="T86" fmla="*/ 2147483647 w 1575"/>
                      <a:gd name="T87" fmla="*/ 2147483647 h 1556"/>
                      <a:gd name="T88" fmla="*/ 2147483647 w 1575"/>
                      <a:gd name="T89" fmla="*/ 2147483647 h 1556"/>
                      <a:gd name="T90" fmla="*/ 2147483647 w 1575"/>
                      <a:gd name="T91" fmla="*/ 2147483647 h 1556"/>
                      <a:gd name="T92" fmla="*/ 2147483647 w 1575"/>
                      <a:gd name="T93" fmla="*/ 2147483647 h 1556"/>
                      <a:gd name="T94" fmla="*/ 2147483647 w 1575"/>
                      <a:gd name="T95" fmla="*/ 2147483647 h 1556"/>
                      <a:gd name="T96" fmla="*/ 2147483647 w 1575"/>
                      <a:gd name="T97" fmla="*/ 2147483647 h 1556"/>
                      <a:gd name="T98" fmla="*/ 2147483647 w 1575"/>
                      <a:gd name="T99" fmla="*/ 2147483647 h 1556"/>
                      <a:gd name="T100" fmla="*/ 2147483647 w 1575"/>
                      <a:gd name="T101" fmla="*/ 2147483647 h 1556"/>
                      <a:gd name="T102" fmla="*/ 2147483647 w 1575"/>
                      <a:gd name="T103" fmla="*/ 2147483647 h 1556"/>
                      <a:gd name="T104" fmla="*/ 2147483647 w 1575"/>
                      <a:gd name="T105" fmla="*/ 2147483647 h 1556"/>
                      <a:gd name="T106" fmla="*/ 2147483647 w 1575"/>
                      <a:gd name="T107" fmla="*/ 2147483647 h 1556"/>
                      <a:gd name="T108" fmla="*/ 2147483647 w 1575"/>
                      <a:gd name="T109" fmla="*/ 2147483647 h 1556"/>
                      <a:gd name="T110" fmla="*/ 2147483647 w 1575"/>
                      <a:gd name="T111" fmla="*/ 2147483647 h 15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575" h="1556">
                        <a:moveTo>
                          <a:pt x="6" y="642"/>
                        </a:moveTo>
                        <a:lnTo>
                          <a:pt x="0" y="626"/>
                        </a:lnTo>
                        <a:lnTo>
                          <a:pt x="0" y="606"/>
                        </a:lnTo>
                        <a:lnTo>
                          <a:pt x="426" y="648"/>
                        </a:lnTo>
                        <a:lnTo>
                          <a:pt x="478" y="0"/>
                        </a:lnTo>
                        <a:lnTo>
                          <a:pt x="824" y="22"/>
                        </a:lnTo>
                        <a:lnTo>
                          <a:pt x="816" y="298"/>
                        </a:lnTo>
                        <a:lnTo>
                          <a:pt x="824" y="300"/>
                        </a:lnTo>
                        <a:lnTo>
                          <a:pt x="854" y="326"/>
                        </a:lnTo>
                        <a:lnTo>
                          <a:pt x="864" y="318"/>
                        </a:lnTo>
                        <a:lnTo>
                          <a:pt x="880" y="328"/>
                        </a:lnTo>
                        <a:lnTo>
                          <a:pt x="890" y="314"/>
                        </a:lnTo>
                        <a:lnTo>
                          <a:pt x="914" y="352"/>
                        </a:lnTo>
                        <a:lnTo>
                          <a:pt x="936" y="352"/>
                        </a:lnTo>
                        <a:lnTo>
                          <a:pt x="946" y="360"/>
                        </a:lnTo>
                        <a:lnTo>
                          <a:pt x="954" y="364"/>
                        </a:lnTo>
                        <a:lnTo>
                          <a:pt x="960" y="364"/>
                        </a:lnTo>
                        <a:lnTo>
                          <a:pt x="966" y="360"/>
                        </a:lnTo>
                        <a:lnTo>
                          <a:pt x="974" y="358"/>
                        </a:lnTo>
                        <a:lnTo>
                          <a:pt x="980" y="360"/>
                        </a:lnTo>
                        <a:lnTo>
                          <a:pt x="986" y="362"/>
                        </a:lnTo>
                        <a:lnTo>
                          <a:pt x="994" y="372"/>
                        </a:lnTo>
                        <a:lnTo>
                          <a:pt x="998" y="376"/>
                        </a:lnTo>
                        <a:lnTo>
                          <a:pt x="1004" y="364"/>
                        </a:lnTo>
                        <a:lnTo>
                          <a:pt x="1016" y="370"/>
                        </a:lnTo>
                        <a:lnTo>
                          <a:pt x="1034" y="362"/>
                        </a:lnTo>
                        <a:lnTo>
                          <a:pt x="1034" y="378"/>
                        </a:lnTo>
                        <a:lnTo>
                          <a:pt x="1048" y="382"/>
                        </a:lnTo>
                        <a:lnTo>
                          <a:pt x="1050" y="396"/>
                        </a:lnTo>
                        <a:lnTo>
                          <a:pt x="1064" y="402"/>
                        </a:lnTo>
                        <a:lnTo>
                          <a:pt x="1072" y="390"/>
                        </a:lnTo>
                        <a:lnTo>
                          <a:pt x="1086" y="386"/>
                        </a:lnTo>
                        <a:lnTo>
                          <a:pt x="1098" y="398"/>
                        </a:lnTo>
                        <a:lnTo>
                          <a:pt x="1108" y="402"/>
                        </a:lnTo>
                        <a:lnTo>
                          <a:pt x="1108" y="406"/>
                        </a:lnTo>
                        <a:lnTo>
                          <a:pt x="1108" y="410"/>
                        </a:lnTo>
                        <a:lnTo>
                          <a:pt x="1110" y="412"/>
                        </a:lnTo>
                        <a:lnTo>
                          <a:pt x="1112" y="414"/>
                        </a:lnTo>
                        <a:lnTo>
                          <a:pt x="1116" y="412"/>
                        </a:lnTo>
                        <a:lnTo>
                          <a:pt x="1122" y="408"/>
                        </a:lnTo>
                        <a:lnTo>
                          <a:pt x="1128" y="402"/>
                        </a:lnTo>
                        <a:lnTo>
                          <a:pt x="1132" y="398"/>
                        </a:lnTo>
                        <a:lnTo>
                          <a:pt x="1134" y="394"/>
                        </a:lnTo>
                        <a:lnTo>
                          <a:pt x="1136" y="398"/>
                        </a:lnTo>
                        <a:lnTo>
                          <a:pt x="1140" y="412"/>
                        </a:lnTo>
                        <a:lnTo>
                          <a:pt x="1142" y="420"/>
                        </a:lnTo>
                        <a:lnTo>
                          <a:pt x="1146" y="424"/>
                        </a:lnTo>
                        <a:lnTo>
                          <a:pt x="1148" y="426"/>
                        </a:lnTo>
                        <a:lnTo>
                          <a:pt x="1148" y="424"/>
                        </a:lnTo>
                        <a:lnTo>
                          <a:pt x="1150" y="416"/>
                        </a:lnTo>
                        <a:lnTo>
                          <a:pt x="1152" y="412"/>
                        </a:lnTo>
                        <a:lnTo>
                          <a:pt x="1170" y="396"/>
                        </a:lnTo>
                        <a:lnTo>
                          <a:pt x="1185" y="408"/>
                        </a:lnTo>
                        <a:lnTo>
                          <a:pt x="1205" y="398"/>
                        </a:lnTo>
                        <a:lnTo>
                          <a:pt x="1203" y="400"/>
                        </a:lnTo>
                        <a:lnTo>
                          <a:pt x="1203" y="404"/>
                        </a:lnTo>
                        <a:lnTo>
                          <a:pt x="1205" y="406"/>
                        </a:lnTo>
                        <a:lnTo>
                          <a:pt x="1207" y="410"/>
                        </a:lnTo>
                        <a:lnTo>
                          <a:pt x="1221" y="418"/>
                        </a:lnTo>
                        <a:lnTo>
                          <a:pt x="1235" y="426"/>
                        </a:lnTo>
                        <a:lnTo>
                          <a:pt x="1243" y="430"/>
                        </a:lnTo>
                        <a:lnTo>
                          <a:pt x="1245" y="430"/>
                        </a:lnTo>
                        <a:lnTo>
                          <a:pt x="1249" y="428"/>
                        </a:lnTo>
                        <a:lnTo>
                          <a:pt x="1263" y="414"/>
                        </a:lnTo>
                        <a:lnTo>
                          <a:pt x="1271" y="408"/>
                        </a:lnTo>
                        <a:lnTo>
                          <a:pt x="1279" y="404"/>
                        </a:lnTo>
                        <a:lnTo>
                          <a:pt x="1285" y="404"/>
                        </a:lnTo>
                        <a:lnTo>
                          <a:pt x="1291" y="406"/>
                        </a:lnTo>
                        <a:lnTo>
                          <a:pt x="1295" y="408"/>
                        </a:lnTo>
                        <a:lnTo>
                          <a:pt x="1297" y="412"/>
                        </a:lnTo>
                        <a:lnTo>
                          <a:pt x="1299" y="414"/>
                        </a:lnTo>
                        <a:lnTo>
                          <a:pt x="1299" y="416"/>
                        </a:lnTo>
                        <a:lnTo>
                          <a:pt x="1301" y="416"/>
                        </a:lnTo>
                        <a:lnTo>
                          <a:pt x="1303" y="412"/>
                        </a:lnTo>
                        <a:lnTo>
                          <a:pt x="1311" y="402"/>
                        </a:lnTo>
                        <a:lnTo>
                          <a:pt x="1313" y="398"/>
                        </a:lnTo>
                        <a:lnTo>
                          <a:pt x="1315" y="394"/>
                        </a:lnTo>
                        <a:lnTo>
                          <a:pt x="1315" y="390"/>
                        </a:lnTo>
                        <a:lnTo>
                          <a:pt x="1319" y="394"/>
                        </a:lnTo>
                        <a:lnTo>
                          <a:pt x="1329" y="402"/>
                        </a:lnTo>
                        <a:lnTo>
                          <a:pt x="1341" y="414"/>
                        </a:lnTo>
                        <a:lnTo>
                          <a:pt x="1345" y="418"/>
                        </a:lnTo>
                        <a:lnTo>
                          <a:pt x="1347" y="416"/>
                        </a:lnTo>
                        <a:lnTo>
                          <a:pt x="1353" y="406"/>
                        </a:lnTo>
                        <a:lnTo>
                          <a:pt x="1359" y="400"/>
                        </a:lnTo>
                        <a:lnTo>
                          <a:pt x="1365" y="396"/>
                        </a:lnTo>
                        <a:lnTo>
                          <a:pt x="1369" y="396"/>
                        </a:lnTo>
                        <a:lnTo>
                          <a:pt x="1375" y="396"/>
                        </a:lnTo>
                        <a:lnTo>
                          <a:pt x="1383" y="398"/>
                        </a:lnTo>
                        <a:lnTo>
                          <a:pt x="1385" y="400"/>
                        </a:lnTo>
                        <a:lnTo>
                          <a:pt x="1417" y="426"/>
                        </a:lnTo>
                        <a:lnTo>
                          <a:pt x="1433" y="430"/>
                        </a:lnTo>
                        <a:lnTo>
                          <a:pt x="1455" y="436"/>
                        </a:lnTo>
                        <a:lnTo>
                          <a:pt x="1453" y="434"/>
                        </a:lnTo>
                        <a:lnTo>
                          <a:pt x="1467" y="450"/>
                        </a:lnTo>
                        <a:lnTo>
                          <a:pt x="1495" y="446"/>
                        </a:lnTo>
                        <a:lnTo>
                          <a:pt x="1507" y="448"/>
                        </a:lnTo>
                        <a:lnTo>
                          <a:pt x="1507" y="522"/>
                        </a:lnTo>
                        <a:lnTo>
                          <a:pt x="1513" y="666"/>
                        </a:lnTo>
                        <a:lnTo>
                          <a:pt x="1541" y="700"/>
                        </a:lnTo>
                        <a:lnTo>
                          <a:pt x="1541" y="736"/>
                        </a:lnTo>
                        <a:lnTo>
                          <a:pt x="1555" y="750"/>
                        </a:lnTo>
                        <a:lnTo>
                          <a:pt x="1563" y="774"/>
                        </a:lnTo>
                        <a:lnTo>
                          <a:pt x="1567" y="784"/>
                        </a:lnTo>
                        <a:lnTo>
                          <a:pt x="1573" y="804"/>
                        </a:lnTo>
                        <a:lnTo>
                          <a:pt x="1575" y="816"/>
                        </a:lnTo>
                        <a:lnTo>
                          <a:pt x="1575" y="830"/>
                        </a:lnTo>
                        <a:lnTo>
                          <a:pt x="1571" y="842"/>
                        </a:lnTo>
                        <a:lnTo>
                          <a:pt x="1565" y="854"/>
                        </a:lnTo>
                        <a:lnTo>
                          <a:pt x="1557" y="864"/>
                        </a:lnTo>
                        <a:lnTo>
                          <a:pt x="1553" y="872"/>
                        </a:lnTo>
                        <a:lnTo>
                          <a:pt x="1553" y="878"/>
                        </a:lnTo>
                        <a:lnTo>
                          <a:pt x="1553" y="882"/>
                        </a:lnTo>
                        <a:lnTo>
                          <a:pt x="1555" y="888"/>
                        </a:lnTo>
                        <a:lnTo>
                          <a:pt x="1557" y="890"/>
                        </a:lnTo>
                        <a:lnTo>
                          <a:pt x="1553" y="914"/>
                        </a:lnTo>
                        <a:lnTo>
                          <a:pt x="1557" y="918"/>
                        </a:lnTo>
                        <a:lnTo>
                          <a:pt x="1561" y="922"/>
                        </a:lnTo>
                        <a:lnTo>
                          <a:pt x="1563" y="926"/>
                        </a:lnTo>
                        <a:lnTo>
                          <a:pt x="1565" y="934"/>
                        </a:lnTo>
                        <a:lnTo>
                          <a:pt x="1565" y="942"/>
                        </a:lnTo>
                        <a:lnTo>
                          <a:pt x="1561" y="950"/>
                        </a:lnTo>
                        <a:lnTo>
                          <a:pt x="1553" y="960"/>
                        </a:lnTo>
                        <a:lnTo>
                          <a:pt x="1551" y="960"/>
                        </a:lnTo>
                        <a:lnTo>
                          <a:pt x="1549" y="960"/>
                        </a:lnTo>
                        <a:lnTo>
                          <a:pt x="1545" y="960"/>
                        </a:lnTo>
                        <a:lnTo>
                          <a:pt x="1527" y="982"/>
                        </a:lnTo>
                        <a:lnTo>
                          <a:pt x="1537" y="994"/>
                        </a:lnTo>
                        <a:lnTo>
                          <a:pt x="1539" y="1004"/>
                        </a:lnTo>
                        <a:lnTo>
                          <a:pt x="1535" y="1004"/>
                        </a:lnTo>
                        <a:lnTo>
                          <a:pt x="1529" y="1004"/>
                        </a:lnTo>
                        <a:lnTo>
                          <a:pt x="1521" y="1006"/>
                        </a:lnTo>
                        <a:lnTo>
                          <a:pt x="1507" y="1012"/>
                        </a:lnTo>
                        <a:lnTo>
                          <a:pt x="1487" y="1020"/>
                        </a:lnTo>
                        <a:lnTo>
                          <a:pt x="1463" y="1032"/>
                        </a:lnTo>
                        <a:lnTo>
                          <a:pt x="1431" y="1050"/>
                        </a:lnTo>
                        <a:lnTo>
                          <a:pt x="1437" y="1038"/>
                        </a:lnTo>
                        <a:lnTo>
                          <a:pt x="1443" y="1036"/>
                        </a:lnTo>
                        <a:lnTo>
                          <a:pt x="1457" y="1028"/>
                        </a:lnTo>
                        <a:lnTo>
                          <a:pt x="1461" y="1026"/>
                        </a:lnTo>
                        <a:lnTo>
                          <a:pt x="1461" y="1024"/>
                        </a:lnTo>
                        <a:lnTo>
                          <a:pt x="1457" y="1022"/>
                        </a:lnTo>
                        <a:lnTo>
                          <a:pt x="1451" y="1022"/>
                        </a:lnTo>
                        <a:lnTo>
                          <a:pt x="1447" y="1022"/>
                        </a:lnTo>
                        <a:lnTo>
                          <a:pt x="1443" y="1024"/>
                        </a:lnTo>
                        <a:lnTo>
                          <a:pt x="1437" y="1026"/>
                        </a:lnTo>
                        <a:lnTo>
                          <a:pt x="1435" y="1028"/>
                        </a:lnTo>
                        <a:lnTo>
                          <a:pt x="1431" y="1028"/>
                        </a:lnTo>
                        <a:lnTo>
                          <a:pt x="1429" y="1028"/>
                        </a:lnTo>
                        <a:lnTo>
                          <a:pt x="1427" y="1026"/>
                        </a:lnTo>
                        <a:lnTo>
                          <a:pt x="1429" y="1022"/>
                        </a:lnTo>
                        <a:lnTo>
                          <a:pt x="1431" y="1018"/>
                        </a:lnTo>
                        <a:lnTo>
                          <a:pt x="1439" y="1004"/>
                        </a:lnTo>
                        <a:lnTo>
                          <a:pt x="1441" y="1000"/>
                        </a:lnTo>
                        <a:lnTo>
                          <a:pt x="1439" y="996"/>
                        </a:lnTo>
                        <a:lnTo>
                          <a:pt x="1437" y="994"/>
                        </a:lnTo>
                        <a:lnTo>
                          <a:pt x="1435" y="992"/>
                        </a:lnTo>
                        <a:lnTo>
                          <a:pt x="1427" y="996"/>
                        </a:lnTo>
                        <a:lnTo>
                          <a:pt x="1417" y="1000"/>
                        </a:lnTo>
                        <a:lnTo>
                          <a:pt x="1417" y="1002"/>
                        </a:lnTo>
                        <a:lnTo>
                          <a:pt x="1415" y="1008"/>
                        </a:lnTo>
                        <a:lnTo>
                          <a:pt x="1413" y="1010"/>
                        </a:lnTo>
                        <a:lnTo>
                          <a:pt x="1407" y="1008"/>
                        </a:lnTo>
                        <a:lnTo>
                          <a:pt x="1397" y="998"/>
                        </a:lnTo>
                        <a:lnTo>
                          <a:pt x="1397" y="1000"/>
                        </a:lnTo>
                        <a:lnTo>
                          <a:pt x="1399" y="1008"/>
                        </a:lnTo>
                        <a:lnTo>
                          <a:pt x="1399" y="1012"/>
                        </a:lnTo>
                        <a:lnTo>
                          <a:pt x="1399" y="1016"/>
                        </a:lnTo>
                        <a:lnTo>
                          <a:pt x="1397" y="1022"/>
                        </a:lnTo>
                        <a:lnTo>
                          <a:pt x="1397" y="1024"/>
                        </a:lnTo>
                        <a:lnTo>
                          <a:pt x="1397" y="1028"/>
                        </a:lnTo>
                        <a:lnTo>
                          <a:pt x="1401" y="1032"/>
                        </a:lnTo>
                        <a:lnTo>
                          <a:pt x="1407" y="1036"/>
                        </a:lnTo>
                        <a:lnTo>
                          <a:pt x="1415" y="1042"/>
                        </a:lnTo>
                        <a:lnTo>
                          <a:pt x="1417" y="1046"/>
                        </a:lnTo>
                        <a:lnTo>
                          <a:pt x="1419" y="1048"/>
                        </a:lnTo>
                        <a:lnTo>
                          <a:pt x="1419" y="1052"/>
                        </a:lnTo>
                        <a:lnTo>
                          <a:pt x="1415" y="1054"/>
                        </a:lnTo>
                        <a:lnTo>
                          <a:pt x="1413" y="1056"/>
                        </a:lnTo>
                        <a:lnTo>
                          <a:pt x="1393" y="1078"/>
                        </a:lnTo>
                        <a:lnTo>
                          <a:pt x="1381" y="1078"/>
                        </a:lnTo>
                        <a:lnTo>
                          <a:pt x="1369" y="1102"/>
                        </a:lnTo>
                        <a:lnTo>
                          <a:pt x="1381" y="1100"/>
                        </a:lnTo>
                        <a:lnTo>
                          <a:pt x="1375" y="1106"/>
                        </a:lnTo>
                        <a:lnTo>
                          <a:pt x="1357" y="1122"/>
                        </a:lnTo>
                        <a:lnTo>
                          <a:pt x="1333" y="1140"/>
                        </a:lnTo>
                        <a:lnTo>
                          <a:pt x="1319" y="1146"/>
                        </a:lnTo>
                        <a:lnTo>
                          <a:pt x="1305" y="1150"/>
                        </a:lnTo>
                        <a:lnTo>
                          <a:pt x="1283" y="1164"/>
                        </a:lnTo>
                        <a:lnTo>
                          <a:pt x="1265" y="1176"/>
                        </a:lnTo>
                        <a:lnTo>
                          <a:pt x="1243" y="1186"/>
                        </a:lnTo>
                        <a:lnTo>
                          <a:pt x="1239" y="1188"/>
                        </a:lnTo>
                        <a:lnTo>
                          <a:pt x="1239" y="1186"/>
                        </a:lnTo>
                        <a:lnTo>
                          <a:pt x="1261" y="1170"/>
                        </a:lnTo>
                        <a:lnTo>
                          <a:pt x="1305" y="1146"/>
                        </a:lnTo>
                        <a:lnTo>
                          <a:pt x="1311" y="1140"/>
                        </a:lnTo>
                        <a:lnTo>
                          <a:pt x="1313" y="1140"/>
                        </a:lnTo>
                        <a:lnTo>
                          <a:pt x="1311" y="1140"/>
                        </a:lnTo>
                        <a:lnTo>
                          <a:pt x="1269" y="1158"/>
                        </a:lnTo>
                        <a:lnTo>
                          <a:pt x="1259" y="1164"/>
                        </a:lnTo>
                        <a:lnTo>
                          <a:pt x="1257" y="1166"/>
                        </a:lnTo>
                        <a:lnTo>
                          <a:pt x="1255" y="1164"/>
                        </a:lnTo>
                        <a:lnTo>
                          <a:pt x="1255" y="1162"/>
                        </a:lnTo>
                        <a:lnTo>
                          <a:pt x="1257" y="1158"/>
                        </a:lnTo>
                        <a:lnTo>
                          <a:pt x="1263" y="1140"/>
                        </a:lnTo>
                        <a:lnTo>
                          <a:pt x="1249" y="1154"/>
                        </a:lnTo>
                        <a:lnTo>
                          <a:pt x="1239" y="1156"/>
                        </a:lnTo>
                        <a:lnTo>
                          <a:pt x="1235" y="1150"/>
                        </a:lnTo>
                        <a:lnTo>
                          <a:pt x="1237" y="1162"/>
                        </a:lnTo>
                        <a:lnTo>
                          <a:pt x="1225" y="1164"/>
                        </a:lnTo>
                        <a:lnTo>
                          <a:pt x="1219" y="1158"/>
                        </a:lnTo>
                        <a:lnTo>
                          <a:pt x="1209" y="1148"/>
                        </a:lnTo>
                        <a:lnTo>
                          <a:pt x="1205" y="1146"/>
                        </a:lnTo>
                        <a:lnTo>
                          <a:pt x="1203" y="1146"/>
                        </a:lnTo>
                        <a:lnTo>
                          <a:pt x="1203" y="1148"/>
                        </a:lnTo>
                        <a:lnTo>
                          <a:pt x="1207" y="1156"/>
                        </a:lnTo>
                        <a:lnTo>
                          <a:pt x="1215" y="1170"/>
                        </a:lnTo>
                        <a:lnTo>
                          <a:pt x="1221" y="1174"/>
                        </a:lnTo>
                        <a:lnTo>
                          <a:pt x="1227" y="1176"/>
                        </a:lnTo>
                        <a:lnTo>
                          <a:pt x="1229" y="1182"/>
                        </a:lnTo>
                        <a:lnTo>
                          <a:pt x="1229" y="1186"/>
                        </a:lnTo>
                        <a:lnTo>
                          <a:pt x="1225" y="1188"/>
                        </a:lnTo>
                        <a:lnTo>
                          <a:pt x="1207" y="1200"/>
                        </a:lnTo>
                        <a:lnTo>
                          <a:pt x="1205" y="1202"/>
                        </a:lnTo>
                        <a:lnTo>
                          <a:pt x="1201" y="1204"/>
                        </a:lnTo>
                        <a:lnTo>
                          <a:pt x="1199" y="1204"/>
                        </a:lnTo>
                        <a:lnTo>
                          <a:pt x="1197" y="1202"/>
                        </a:lnTo>
                        <a:lnTo>
                          <a:pt x="1195" y="1192"/>
                        </a:lnTo>
                        <a:lnTo>
                          <a:pt x="1191" y="1182"/>
                        </a:lnTo>
                        <a:lnTo>
                          <a:pt x="1187" y="1178"/>
                        </a:lnTo>
                        <a:lnTo>
                          <a:pt x="1183" y="1178"/>
                        </a:lnTo>
                        <a:lnTo>
                          <a:pt x="1170" y="1164"/>
                        </a:lnTo>
                        <a:lnTo>
                          <a:pt x="1172" y="1180"/>
                        </a:lnTo>
                        <a:lnTo>
                          <a:pt x="1185" y="1190"/>
                        </a:lnTo>
                        <a:lnTo>
                          <a:pt x="1178" y="1194"/>
                        </a:lnTo>
                        <a:lnTo>
                          <a:pt x="1183" y="1212"/>
                        </a:lnTo>
                        <a:lnTo>
                          <a:pt x="1170" y="1228"/>
                        </a:lnTo>
                        <a:lnTo>
                          <a:pt x="1166" y="1214"/>
                        </a:lnTo>
                        <a:lnTo>
                          <a:pt x="1160" y="1224"/>
                        </a:lnTo>
                        <a:lnTo>
                          <a:pt x="1154" y="1222"/>
                        </a:lnTo>
                        <a:lnTo>
                          <a:pt x="1128" y="1238"/>
                        </a:lnTo>
                        <a:lnTo>
                          <a:pt x="1138" y="1248"/>
                        </a:lnTo>
                        <a:lnTo>
                          <a:pt x="1148" y="1238"/>
                        </a:lnTo>
                        <a:lnTo>
                          <a:pt x="1150" y="1236"/>
                        </a:lnTo>
                        <a:lnTo>
                          <a:pt x="1152" y="1238"/>
                        </a:lnTo>
                        <a:lnTo>
                          <a:pt x="1152" y="1242"/>
                        </a:lnTo>
                        <a:lnTo>
                          <a:pt x="1148" y="1250"/>
                        </a:lnTo>
                        <a:lnTo>
                          <a:pt x="1138" y="1270"/>
                        </a:lnTo>
                        <a:lnTo>
                          <a:pt x="1130" y="1274"/>
                        </a:lnTo>
                        <a:lnTo>
                          <a:pt x="1128" y="1266"/>
                        </a:lnTo>
                        <a:lnTo>
                          <a:pt x="1092" y="1266"/>
                        </a:lnTo>
                        <a:lnTo>
                          <a:pt x="1098" y="1276"/>
                        </a:lnTo>
                        <a:lnTo>
                          <a:pt x="1104" y="1276"/>
                        </a:lnTo>
                        <a:lnTo>
                          <a:pt x="1106" y="1286"/>
                        </a:lnTo>
                        <a:lnTo>
                          <a:pt x="1116" y="1292"/>
                        </a:lnTo>
                        <a:lnTo>
                          <a:pt x="1122" y="1290"/>
                        </a:lnTo>
                        <a:lnTo>
                          <a:pt x="1106" y="1342"/>
                        </a:lnTo>
                        <a:lnTo>
                          <a:pt x="1104" y="1344"/>
                        </a:lnTo>
                        <a:lnTo>
                          <a:pt x="1100" y="1348"/>
                        </a:lnTo>
                        <a:lnTo>
                          <a:pt x="1098" y="1348"/>
                        </a:lnTo>
                        <a:lnTo>
                          <a:pt x="1098" y="1346"/>
                        </a:lnTo>
                        <a:lnTo>
                          <a:pt x="1096" y="1342"/>
                        </a:lnTo>
                        <a:lnTo>
                          <a:pt x="1096" y="1336"/>
                        </a:lnTo>
                        <a:lnTo>
                          <a:pt x="1092" y="1324"/>
                        </a:lnTo>
                        <a:lnTo>
                          <a:pt x="1090" y="1324"/>
                        </a:lnTo>
                        <a:lnTo>
                          <a:pt x="1088" y="1324"/>
                        </a:lnTo>
                        <a:lnTo>
                          <a:pt x="1088" y="1336"/>
                        </a:lnTo>
                        <a:lnTo>
                          <a:pt x="1080" y="1348"/>
                        </a:lnTo>
                        <a:lnTo>
                          <a:pt x="1066" y="1338"/>
                        </a:lnTo>
                        <a:lnTo>
                          <a:pt x="1068" y="1348"/>
                        </a:lnTo>
                        <a:lnTo>
                          <a:pt x="1064" y="1354"/>
                        </a:lnTo>
                        <a:lnTo>
                          <a:pt x="1076" y="1360"/>
                        </a:lnTo>
                        <a:lnTo>
                          <a:pt x="1098" y="1356"/>
                        </a:lnTo>
                        <a:lnTo>
                          <a:pt x="1100" y="1376"/>
                        </a:lnTo>
                        <a:lnTo>
                          <a:pt x="1088" y="1404"/>
                        </a:lnTo>
                        <a:lnTo>
                          <a:pt x="1088" y="1416"/>
                        </a:lnTo>
                        <a:lnTo>
                          <a:pt x="1104" y="1458"/>
                        </a:lnTo>
                        <a:lnTo>
                          <a:pt x="1102" y="1482"/>
                        </a:lnTo>
                        <a:lnTo>
                          <a:pt x="1114" y="1498"/>
                        </a:lnTo>
                        <a:lnTo>
                          <a:pt x="1120" y="1520"/>
                        </a:lnTo>
                        <a:lnTo>
                          <a:pt x="1126" y="1534"/>
                        </a:lnTo>
                        <a:lnTo>
                          <a:pt x="1110" y="1546"/>
                        </a:lnTo>
                        <a:lnTo>
                          <a:pt x="1104" y="1556"/>
                        </a:lnTo>
                        <a:lnTo>
                          <a:pt x="1098" y="1550"/>
                        </a:lnTo>
                        <a:lnTo>
                          <a:pt x="1092" y="1544"/>
                        </a:lnTo>
                        <a:lnTo>
                          <a:pt x="1082" y="1536"/>
                        </a:lnTo>
                        <a:lnTo>
                          <a:pt x="1070" y="1530"/>
                        </a:lnTo>
                        <a:lnTo>
                          <a:pt x="1056" y="1524"/>
                        </a:lnTo>
                        <a:lnTo>
                          <a:pt x="1038" y="1520"/>
                        </a:lnTo>
                        <a:lnTo>
                          <a:pt x="1018" y="1522"/>
                        </a:lnTo>
                        <a:lnTo>
                          <a:pt x="1002" y="1522"/>
                        </a:lnTo>
                        <a:lnTo>
                          <a:pt x="960" y="1498"/>
                        </a:lnTo>
                        <a:lnTo>
                          <a:pt x="942" y="1498"/>
                        </a:lnTo>
                        <a:lnTo>
                          <a:pt x="942" y="1494"/>
                        </a:lnTo>
                        <a:lnTo>
                          <a:pt x="936" y="1486"/>
                        </a:lnTo>
                        <a:lnTo>
                          <a:pt x="932" y="1482"/>
                        </a:lnTo>
                        <a:lnTo>
                          <a:pt x="924" y="1478"/>
                        </a:lnTo>
                        <a:lnTo>
                          <a:pt x="914" y="1476"/>
                        </a:lnTo>
                        <a:lnTo>
                          <a:pt x="902" y="1474"/>
                        </a:lnTo>
                        <a:lnTo>
                          <a:pt x="888" y="1474"/>
                        </a:lnTo>
                        <a:lnTo>
                          <a:pt x="888" y="1458"/>
                        </a:lnTo>
                        <a:lnTo>
                          <a:pt x="882" y="1456"/>
                        </a:lnTo>
                        <a:lnTo>
                          <a:pt x="878" y="1444"/>
                        </a:lnTo>
                        <a:lnTo>
                          <a:pt x="872" y="1420"/>
                        </a:lnTo>
                        <a:lnTo>
                          <a:pt x="866" y="1406"/>
                        </a:lnTo>
                        <a:lnTo>
                          <a:pt x="862" y="1396"/>
                        </a:lnTo>
                        <a:lnTo>
                          <a:pt x="856" y="1390"/>
                        </a:lnTo>
                        <a:lnTo>
                          <a:pt x="852" y="1388"/>
                        </a:lnTo>
                        <a:lnTo>
                          <a:pt x="848" y="1388"/>
                        </a:lnTo>
                        <a:lnTo>
                          <a:pt x="848" y="1386"/>
                        </a:lnTo>
                        <a:lnTo>
                          <a:pt x="846" y="1382"/>
                        </a:lnTo>
                        <a:lnTo>
                          <a:pt x="846" y="1370"/>
                        </a:lnTo>
                        <a:lnTo>
                          <a:pt x="846" y="1350"/>
                        </a:lnTo>
                        <a:lnTo>
                          <a:pt x="836" y="1338"/>
                        </a:lnTo>
                        <a:lnTo>
                          <a:pt x="836" y="1332"/>
                        </a:lnTo>
                        <a:lnTo>
                          <a:pt x="838" y="1318"/>
                        </a:lnTo>
                        <a:lnTo>
                          <a:pt x="836" y="1310"/>
                        </a:lnTo>
                        <a:lnTo>
                          <a:pt x="834" y="1302"/>
                        </a:lnTo>
                        <a:lnTo>
                          <a:pt x="832" y="1296"/>
                        </a:lnTo>
                        <a:lnTo>
                          <a:pt x="826" y="1294"/>
                        </a:lnTo>
                        <a:lnTo>
                          <a:pt x="820" y="1292"/>
                        </a:lnTo>
                        <a:lnTo>
                          <a:pt x="812" y="1288"/>
                        </a:lnTo>
                        <a:lnTo>
                          <a:pt x="806" y="1280"/>
                        </a:lnTo>
                        <a:lnTo>
                          <a:pt x="798" y="1272"/>
                        </a:lnTo>
                        <a:lnTo>
                          <a:pt x="784" y="1248"/>
                        </a:lnTo>
                        <a:lnTo>
                          <a:pt x="768" y="1220"/>
                        </a:lnTo>
                        <a:lnTo>
                          <a:pt x="748" y="1198"/>
                        </a:lnTo>
                        <a:lnTo>
                          <a:pt x="698" y="1090"/>
                        </a:lnTo>
                        <a:lnTo>
                          <a:pt x="694" y="1074"/>
                        </a:lnTo>
                        <a:lnTo>
                          <a:pt x="678" y="1050"/>
                        </a:lnTo>
                        <a:lnTo>
                          <a:pt x="648" y="1024"/>
                        </a:lnTo>
                        <a:lnTo>
                          <a:pt x="630" y="1004"/>
                        </a:lnTo>
                        <a:lnTo>
                          <a:pt x="614" y="988"/>
                        </a:lnTo>
                        <a:lnTo>
                          <a:pt x="606" y="984"/>
                        </a:lnTo>
                        <a:lnTo>
                          <a:pt x="600" y="982"/>
                        </a:lnTo>
                        <a:lnTo>
                          <a:pt x="556" y="976"/>
                        </a:lnTo>
                        <a:lnTo>
                          <a:pt x="530" y="970"/>
                        </a:lnTo>
                        <a:lnTo>
                          <a:pt x="518" y="966"/>
                        </a:lnTo>
                        <a:lnTo>
                          <a:pt x="510" y="960"/>
                        </a:lnTo>
                        <a:lnTo>
                          <a:pt x="504" y="958"/>
                        </a:lnTo>
                        <a:lnTo>
                          <a:pt x="500" y="960"/>
                        </a:lnTo>
                        <a:lnTo>
                          <a:pt x="488" y="970"/>
                        </a:lnTo>
                        <a:lnTo>
                          <a:pt x="482" y="974"/>
                        </a:lnTo>
                        <a:lnTo>
                          <a:pt x="478" y="974"/>
                        </a:lnTo>
                        <a:lnTo>
                          <a:pt x="474" y="972"/>
                        </a:lnTo>
                        <a:lnTo>
                          <a:pt x="474" y="970"/>
                        </a:lnTo>
                        <a:lnTo>
                          <a:pt x="468" y="970"/>
                        </a:lnTo>
                        <a:lnTo>
                          <a:pt x="464" y="972"/>
                        </a:lnTo>
                        <a:lnTo>
                          <a:pt x="456" y="974"/>
                        </a:lnTo>
                        <a:lnTo>
                          <a:pt x="450" y="980"/>
                        </a:lnTo>
                        <a:lnTo>
                          <a:pt x="442" y="990"/>
                        </a:lnTo>
                        <a:lnTo>
                          <a:pt x="436" y="1004"/>
                        </a:lnTo>
                        <a:lnTo>
                          <a:pt x="428" y="1024"/>
                        </a:lnTo>
                        <a:lnTo>
                          <a:pt x="422" y="1036"/>
                        </a:lnTo>
                        <a:lnTo>
                          <a:pt x="420" y="1038"/>
                        </a:lnTo>
                        <a:lnTo>
                          <a:pt x="410" y="1050"/>
                        </a:lnTo>
                        <a:lnTo>
                          <a:pt x="396" y="1064"/>
                        </a:lnTo>
                        <a:lnTo>
                          <a:pt x="396" y="1068"/>
                        </a:lnTo>
                        <a:lnTo>
                          <a:pt x="396" y="1072"/>
                        </a:lnTo>
                        <a:lnTo>
                          <a:pt x="392" y="1074"/>
                        </a:lnTo>
                        <a:lnTo>
                          <a:pt x="388" y="1076"/>
                        </a:lnTo>
                        <a:lnTo>
                          <a:pt x="382" y="1078"/>
                        </a:lnTo>
                        <a:lnTo>
                          <a:pt x="374" y="1076"/>
                        </a:lnTo>
                        <a:lnTo>
                          <a:pt x="360" y="1070"/>
                        </a:lnTo>
                        <a:lnTo>
                          <a:pt x="340" y="1054"/>
                        </a:lnTo>
                        <a:lnTo>
                          <a:pt x="320" y="1042"/>
                        </a:lnTo>
                        <a:lnTo>
                          <a:pt x="300" y="1028"/>
                        </a:lnTo>
                        <a:lnTo>
                          <a:pt x="296" y="1028"/>
                        </a:lnTo>
                        <a:lnTo>
                          <a:pt x="288" y="1026"/>
                        </a:lnTo>
                        <a:lnTo>
                          <a:pt x="282" y="1022"/>
                        </a:lnTo>
                        <a:lnTo>
                          <a:pt x="274" y="1016"/>
                        </a:lnTo>
                        <a:lnTo>
                          <a:pt x="268" y="1010"/>
                        </a:lnTo>
                        <a:lnTo>
                          <a:pt x="260" y="1000"/>
                        </a:lnTo>
                        <a:lnTo>
                          <a:pt x="256" y="996"/>
                        </a:lnTo>
                        <a:lnTo>
                          <a:pt x="252" y="992"/>
                        </a:lnTo>
                        <a:lnTo>
                          <a:pt x="244" y="986"/>
                        </a:lnTo>
                        <a:lnTo>
                          <a:pt x="238" y="980"/>
                        </a:lnTo>
                        <a:lnTo>
                          <a:pt x="232" y="972"/>
                        </a:lnTo>
                        <a:lnTo>
                          <a:pt x="224" y="958"/>
                        </a:lnTo>
                        <a:lnTo>
                          <a:pt x="214" y="940"/>
                        </a:lnTo>
                        <a:lnTo>
                          <a:pt x="212" y="928"/>
                        </a:lnTo>
                        <a:lnTo>
                          <a:pt x="212" y="910"/>
                        </a:lnTo>
                        <a:lnTo>
                          <a:pt x="210" y="884"/>
                        </a:lnTo>
                        <a:lnTo>
                          <a:pt x="196" y="864"/>
                        </a:lnTo>
                        <a:lnTo>
                          <a:pt x="196" y="860"/>
                        </a:lnTo>
                        <a:lnTo>
                          <a:pt x="196" y="856"/>
                        </a:lnTo>
                        <a:lnTo>
                          <a:pt x="194" y="850"/>
                        </a:lnTo>
                        <a:lnTo>
                          <a:pt x="190" y="842"/>
                        </a:lnTo>
                        <a:lnTo>
                          <a:pt x="182" y="830"/>
                        </a:lnTo>
                        <a:lnTo>
                          <a:pt x="170" y="816"/>
                        </a:lnTo>
                        <a:lnTo>
                          <a:pt x="154" y="798"/>
                        </a:lnTo>
                        <a:lnTo>
                          <a:pt x="120" y="768"/>
                        </a:lnTo>
                        <a:lnTo>
                          <a:pt x="106" y="744"/>
                        </a:lnTo>
                        <a:lnTo>
                          <a:pt x="68" y="700"/>
                        </a:lnTo>
                        <a:lnTo>
                          <a:pt x="48" y="694"/>
                        </a:lnTo>
                        <a:lnTo>
                          <a:pt x="20" y="644"/>
                        </a:lnTo>
                        <a:lnTo>
                          <a:pt x="6" y="642"/>
                        </a:lnTo>
                        <a:close/>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58" name="Freeform 20"/>
                  <p:cNvSpPr>
                    <a:spLocks/>
                  </p:cNvSpPr>
                  <p:nvPr/>
                </p:nvSpPr>
                <p:spPr bwMode="auto">
                  <a:xfrm>
                    <a:off x="4635500" y="966788"/>
                    <a:ext cx="1063625" cy="1333500"/>
                  </a:xfrm>
                  <a:custGeom>
                    <a:avLst/>
                    <a:gdLst>
                      <a:gd name="T0" fmla="*/ 2147483647 w 737"/>
                      <a:gd name="T1" fmla="*/ 2147483647 h 840"/>
                      <a:gd name="T2" fmla="*/ 2147483647 w 737"/>
                      <a:gd name="T3" fmla="*/ 2147483647 h 840"/>
                      <a:gd name="T4" fmla="*/ 2147483647 w 737"/>
                      <a:gd name="T5" fmla="*/ 2147483647 h 840"/>
                      <a:gd name="T6" fmla="*/ 2147483647 w 737"/>
                      <a:gd name="T7" fmla="*/ 2147483647 h 840"/>
                      <a:gd name="T8" fmla="*/ 2147483647 w 737"/>
                      <a:gd name="T9" fmla="*/ 2147483647 h 840"/>
                      <a:gd name="T10" fmla="*/ 2147483647 w 737"/>
                      <a:gd name="T11" fmla="*/ 2147483647 h 840"/>
                      <a:gd name="T12" fmla="*/ 2147483647 w 737"/>
                      <a:gd name="T13" fmla="*/ 2147483647 h 840"/>
                      <a:gd name="T14" fmla="*/ 2147483647 w 737"/>
                      <a:gd name="T15" fmla="*/ 2147483647 h 840"/>
                      <a:gd name="T16" fmla="*/ 2147483647 w 737"/>
                      <a:gd name="T17" fmla="*/ 2147483647 h 840"/>
                      <a:gd name="T18" fmla="*/ 2147483647 w 737"/>
                      <a:gd name="T19" fmla="*/ 2147483647 h 840"/>
                      <a:gd name="T20" fmla="*/ 2147483647 w 737"/>
                      <a:gd name="T21" fmla="*/ 2147483647 h 840"/>
                      <a:gd name="T22" fmla="*/ 2147483647 w 737"/>
                      <a:gd name="T23" fmla="*/ 2147483647 h 840"/>
                      <a:gd name="T24" fmla="*/ 2147483647 w 737"/>
                      <a:gd name="T25" fmla="*/ 2147483647 h 840"/>
                      <a:gd name="T26" fmla="*/ 2147483647 w 737"/>
                      <a:gd name="T27" fmla="*/ 2147483647 h 840"/>
                      <a:gd name="T28" fmla="*/ 2147483647 w 737"/>
                      <a:gd name="T29" fmla="*/ 2147483647 h 840"/>
                      <a:gd name="T30" fmla="*/ 2147483647 w 737"/>
                      <a:gd name="T31" fmla="*/ 2147483647 h 840"/>
                      <a:gd name="T32" fmla="*/ 2147483647 w 737"/>
                      <a:gd name="T33" fmla="*/ 2147483647 h 840"/>
                      <a:gd name="T34" fmla="*/ 2147483647 w 737"/>
                      <a:gd name="T35" fmla="*/ 2147483647 h 840"/>
                      <a:gd name="T36" fmla="*/ 2147483647 w 737"/>
                      <a:gd name="T37" fmla="*/ 2147483647 h 840"/>
                      <a:gd name="T38" fmla="*/ 2147483647 w 737"/>
                      <a:gd name="T39" fmla="*/ 2147483647 h 840"/>
                      <a:gd name="T40" fmla="*/ 2147483647 w 737"/>
                      <a:gd name="T41" fmla="*/ 2147483647 h 840"/>
                      <a:gd name="T42" fmla="*/ 2147483647 w 737"/>
                      <a:gd name="T43" fmla="*/ 2147483647 h 840"/>
                      <a:gd name="T44" fmla="*/ 2147483647 w 737"/>
                      <a:gd name="T45" fmla="*/ 2147483647 h 840"/>
                      <a:gd name="T46" fmla="*/ 2147483647 w 737"/>
                      <a:gd name="T47" fmla="*/ 2147483647 h 840"/>
                      <a:gd name="T48" fmla="*/ 2147483647 w 737"/>
                      <a:gd name="T49" fmla="*/ 2147483647 h 840"/>
                      <a:gd name="T50" fmla="*/ 2147483647 w 737"/>
                      <a:gd name="T51" fmla="*/ 2147483647 h 840"/>
                      <a:gd name="T52" fmla="*/ 2147483647 w 737"/>
                      <a:gd name="T53" fmla="*/ 2147483647 h 840"/>
                      <a:gd name="T54" fmla="*/ 2147483647 w 737"/>
                      <a:gd name="T55" fmla="*/ 2147483647 h 840"/>
                      <a:gd name="T56" fmla="*/ 2147483647 w 737"/>
                      <a:gd name="T57" fmla="*/ 2147483647 h 840"/>
                      <a:gd name="T58" fmla="*/ 2147483647 w 737"/>
                      <a:gd name="T59" fmla="*/ 2147483647 h 840"/>
                      <a:gd name="T60" fmla="*/ 2147483647 w 737"/>
                      <a:gd name="T61" fmla="*/ 2147483647 h 840"/>
                      <a:gd name="T62" fmla="*/ 2147483647 w 737"/>
                      <a:gd name="T63" fmla="*/ 2147483647 h 840"/>
                      <a:gd name="T64" fmla="*/ 2147483647 w 737"/>
                      <a:gd name="T65" fmla="*/ 2147483647 h 840"/>
                      <a:gd name="T66" fmla="*/ 2147483647 w 737"/>
                      <a:gd name="T67" fmla="*/ 2147483647 h 840"/>
                      <a:gd name="T68" fmla="*/ 2147483647 w 737"/>
                      <a:gd name="T69" fmla="*/ 2147483647 h 840"/>
                      <a:gd name="T70" fmla="*/ 2147483647 w 737"/>
                      <a:gd name="T71" fmla="*/ 2147483647 h 840"/>
                      <a:gd name="T72" fmla="*/ 2147483647 w 737"/>
                      <a:gd name="T73" fmla="*/ 2147483647 h 840"/>
                      <a:gd name="T74" fmla="*/ 2147483647 w 737"/>
                      <a:gd name="T75" fmla="*/ 2147483647 h 840"/>
                      <a:gd name="T76" fmla="*/ 2147483647 w 737"/>
                      <a:gd name="T77" fmla="*/ 2147483647 h 840"/>
                      <a:gd name="T78" fmla="*/ 2147483647 w 737"/>
                      <a:gd name="T79" fmla="*/ 2147483647 h 840"/>
                      <a:gd name="T80" fmla="*/ 2147483647 w 737"/>
                      <a:gd name="T81" fmla="*/ 2147483647 h 840"/>
                      <a:gd name="T82" fmla="*/ 2147483647 w 737"/>
                      <a:gd name="T83" fmla="*/ 2147483647 h 840"/>
                      <a:gd name="T84" fmla="*/ 2147483647 w 737"/>
                      <a:gd name="T85" fmla="*/ 2147483647 h 840"/>
                      <a:gd name="T86" fmla="*/ 2147483647 w 737"/>
                      <a:gd name="T87" fmla="*/ 0 h 840"/>
                      <a:gd name="T88" fmla="*/ 0 w 737"/>
                      <a:gd name="T89" fmla="*/ 2147483647 h 840"/>
                      <a:gd name="T90" fmla="*/ 2147483647 w 737"/>
                      <a:gd name="T91" fmla="*/ 2147483647 h 840"/>
                      <a:gd name="T92" fmla="*/ 2147483647 w 737"/>
                      <a:gd name="T93" fmla="*/ 2147483647 h 840"/>
                      <a:gd name="T94" fmla="*/ 2147483647 w 737"/>
                      <a:gd name="T95" fmla="*/ 2147483647 h 840"/>
                      <a:gd name="T96" fmla="*/ 2147483647 w 737"/>
                      <a:gd name="T97" fmla="*/ 2147483647 h 840"/>
                      <a:gd name="T98" fmla="*/ 2147483647 w 737"/>
                      <a:gd name="T99" fmla="*/ 2147483647 h 840"/>
                      <a:gd name="T100" fmla="*/ 2147483647 w 737"/>
                      <a:gd name="T101" fmla="*/ 2147483647 h 840"/>
                      <a:gd name="T102" fmla="*/ 2147483647 w 737"/>
                      <a:gd name="T103" fmla="*/ 2147483647 h 840"/>
                      <a:gd name="T104" fmla="*/ 2147483647 w 737"/>
                      <a:gd name="T105" fmla="*/ 2147483647 h 840"/>
                      <a:gd name="T106" fmla="*/ 2147483647 w 737"/>
                      <a:gd name="T107" fmla="*/ 2147483647 h 840"/>
                      <a:gd name="T108" fmla="*/ 2147483647 w 737"/>
                      <a:gd name="T109" fmla="*/ 2147483647 h 840"/>
                      <a:gd name="T110" fmla="*/ 2147483647 w 737"/>
                      <a:gd name="T111" fmla="*/ 2147483647 h 840"/>
                      <a:gd name="T112" fmla="*/ 2147483647 w 737"/>
                      <a:gd name="T113" fmla="*/ 2147483647 h 8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37" h="840">
                        <a:moveTo>
                          <a:pt x="607" y="826"/>
                        </a:moveTo>
                        <a:lnTo>
                          <a:pt x="607" y="822"/>
                        </a:lnTo>
                        <a:lnTo>
                          <a:pt x="607" y="816"/>
                        </a:lnTo>
                        <a:lnTo>
                          <a:pt x="601" y="794"/>
                        </a:lnTo>
                        <a:lnTo>
                          <a:pt x="595" y="774"/>
                        </a:lnTo>
                        <a:lnTo>
                          <a:pt x="591" y="768"/>
                        </a:lnTo>
                        <a:lnTo>
                          <a:pt x="589" y="764"/>
                        </a:lnTo>
                        <a:lnTo>
                          <a:pt x="575" y="758"/>
                        </a:lnTo>
                        <a:lnTo>
                          <a:pt x="561" y="750"/>
                        </a:lnTo>
                        <a:lnTo>
                          <a:pt x="551" y="740"/>
                        </a:lnTo>
                        <a:lnTo>
                          <a:pt x="541" y="730"/>
                        </a:lnTo>
                        <a:lnTo>
                          <a:pt x="529" y="714"/>
                        </a:lnTo>
                        <a:lnTo>
                          <a:pt x="525" y="706"/>
                        </a:lnTo>
                        <a:lnTo>
                          <a:pt x="491" y="690"/>
                        </a:lnTo>
                        <a:lnTo>
                          <a:pt x="489" y="682"/>
                        </a:lnTo>
                        <a:lnTo>
                          <a:pt x="485" y="680"/>
                        </a:lnTo>
                        <a:lnTo>
                          <a:pt x="481" y="680"/>
                        </a:lnTo>
                        <a:lnTo>
                          <a:pt x="475" y="680"/>
                        </a:lnTo>
                        <a:lnTo>
                          <a:pt x="471" y="680"/>
                        </a:lnTo>
                        <a:lnTo>
                          <a:pt x="465" y="678"/>
                        </a:lnTo>
                        <a:lnTo>
                          <a:pt x="451" y="670"/>
                        </a:lnTo>
                        <a:lnTo>
                          <a:pt x="447" y="664"/>
                        </a:lnTo>
                        <a:lnTo>
                          <a:pt x="441" y="658"/>
                        </a:lnTo>
                        <a:lnTo>
                          <a:pt x="439" y="654"/>
                        </a:lnTo>
                        <a:lnTo>
                          <a:pt x="441" y="648"/>
                        </a:lnTo>
                        <a:lnTo>
                          <a:pt x="447" y="632"/>
                        </a:lnTo>
                        <a:lnTo>
                          <a:pt x="447" y="626"/>
                        </a:lnTo>
                        <a:lnTo>
                          <a:pt x="445" y="622"/>
                        </a:lnTo>
                        <a:lnTo>
                          <a:pt x="443" y="616"/>
                        </a:lnTo>
                        <a:lnTo>
                          <a:pt x="437" y="606"/>
                        </a:lnTo>
                        <a:lnTo>
                          <a:pt x="435" y="600"/>
                        </a:lnTo>
                        <a:lnTo>
                          <a:pt x="435" y="592"/>
                        </a:lnTo>
                        <a:lnTo>
                          <a:pt x="439" y="574"/>
                        </a:lnTo>
                        <a:lnTo>
                          <a:pt x="447" y="552"/>
                        </a:lnTo>
                        <a:lnTo>
                          <a:pt x="439" y="538"/>
                        </a:lnTo>
                        <a:lnTo>
                          <a:pt x="423" y="538"/>
                        </a:lnTo>
                        <a:lnTo>
                          <a:pt x="423" y="514"/>
                        </a:lnTo>
                        <a:lnTo>
                          <a:pt x="427" y="512"/>
                        </a:lnTo>
                        <a:lnTo>
                          <a:pt x="429" y="508"/>
                        </a:lnTo>
                        <a:lnTo>
                          <a:pt x="433" y="502"/>
                        </a:lnTo>
                        <a:lnTo>
                          <a:pt x="435" y="496"/>
                        </a:lnTo>
                        <a:lnTo>
                          <a:pt x="441" y="490"/>
                        </a:lnTo>
                        <a:lnTo>
                          <a:pt x="457" y="478"/>
                        </a:lnTo>
                        <a:lnTo>
                          <a:pt x="481" y="462"/>
                        </a:lnTo>
                        <a:lnTo>
                          <a:pt x="479" y="382"/>
                        </a:lnTo>
                        <a:lnTo>
                          <a:pt x="477" y="380"/>
                        </a:lnTo>
                        <a:lnTo>
                          <a:pt x="481" y="374"/>
                        </a:lnTo>
                        <a:lnTo>
                          <a:pt x="495" y="364"/>
                        </a:lnTo>
                        <a:lnTo>
                          <a:pt x="519" y="342"/>
                        </a:lnTo>
                        <a:lnTo>
                          <a:pt x="549" y="316"/>
                        </a:lnTo>
                        <a:lnTo>
                          <a:pt x="577" y="288"/>
                        </a:lnTo>
                        <a:lnTo>
                          <a:pt x="587" y="276"/>
                        </a:lnTo>
                        <a:lnTo>
                          <a:pt x="593" y="266"/>
                        </a:lnTo>
                        <a:lnTo>
                          <a:pt x="597" y="258"/>
                        </a:lnTo>
                        <a:lnTo>
                          <a:pt x="605" y="250"/>
                        </a:lnTo>
                        <a:lnTo>
                          <a:pt x="623" y="234"/>
                        </a:lnTo>
                        <a:lnTo>
                          <a:pt x="645" y="222"/>
                        </a:lnTo>
                        <a:lnTo>
                          <a:pt x="655" y="218"/>
                        </a:lnTo>
                        <a:lnTo>
                          <a:pt x="665" y="214"/>
                        </a:lnTo>
                        <a:lnTo>
                          <a:pt x="675" y="212"/>
                        </a:lnTo>
                        <a:lnTo>
                          <a:pt x="687" y="206"/>
                        </a:lnTo>
                        <a:lnTo>
                          <a:pt x="711" y="192"/>
                        </a:lnTo>
                        <a:lnTo>
                          <a:pt x="737" y="174"/>
                        </a:lnTo>
                        <a:lnTo>
                          <a:pt x="737" y="172"/>
                        </a:lnTo>
                        <a:lnTo>
                          <a:pt x="733" y="172"/>
                        </a:lnTo>
                        <a:lnTo>
                          <a:pt x="719" y="174"/>
                        </a:lnTo>
                        <a:lnTo>
                          <a:pt x="709" y="176"/>
                        </a:lnTo>
                        <a:lnTo>
                          <a:pt x="703" y="176"/>
                        </a:lnTo>
                        <a:lnTo>
                          <a:pt x="697" y="176"/>
                        </a:lnTo>
                        <a:lnTo>
                          <a:pt x="693" y="172"/>
                        </a:lnTo>
                        <a:lnTo>
                          <a:pt x="687" y="168"/>
                        </a:lnTo>
                        <a:lnTo>
                          <a:pt x="685" y="166"/>
                        </a:lnTo>
                        <a:lnTo>
                          <a:pt x="609" y="166"/>
                        </a:lnTo>
                        <a:lnTo>
                          <a:pt x="609" y="150"/>
                        </a:lnTo>
                        <a:lnTo>
                          <a:pt x="605" y="150"/>
                        </a:lnTo>
                        <a:lnTo>
                          <a:pt x="599" y="150"/>
                        </a:lnTo>
                        <a:lnTo>
                          <a:pt x="597" y="150"/>
                        </a:lnTo>
                        <a:lnTo>
                          <a:pt x="587" y="160"/>
                        </a:lnTo>
                        <a:lnTo>
                          <a:pt x="577" y="168"/>
                        </a:lnTo>
                        <a:lnTo>
                          <a:pt x="569" y="172"/>
                        </a:lnTo>
                        <a:lnTo>
                          <a:pt x="561" y="176"/>
                        </a:lnTo>
                        <a:lnTo>
                          <a:pt x="553" y="178"/>
                        </a:lnTo>
                        <a:lnTo>
                          <a:pt x="547" y="178"/>
                        </a:lnTo>
                        <a:lnTo>
                          <a:pt x="537" y="174"/>
                        </a:lnTo>
                        <a:lnTo>
                          <a:pt x="527" y="170"/>
                        </a:lnTo>
                        <a:lnTo>
                          <a:pt x="521" y="164"/>
                        </a:lnTo>
                        <a:lnTo>
                          <a:pt x="517" y="156"/>
                        </a:lnTo>
                        <a:lnTo>
                          <a:pt x="507" y="156"/>
                        </a:lnTo>
                        <a:lnTo>
                          <a:pt x="501" y="154"/>
                        </a:lnTo>
                        <a:lnTo>
                          <a:pt x="497" y="150"/>
                        </a:lnTo>
                        <a:lnTo>
                          <a:pt x="497" y="148"/>
                        </a:lnTo>
                        <a:lnTo>
                          <a:pt x="495" y="142"/>
                        </a:lnTo>
                        <a:lnTo>
                          <a:pt x="489" y="136"/>
                        </a:lnTo>
                        <a:lnTo>
                          <a:pt x="487" y="134"/>
                        </a:lnTo>
                        <a:lnTo>
                          <a:pt x="483" y="134"/>
                        </a:lnTo>
                        <a:lnTo>
                          <a:pt x="477" y="136"/>
                        </a:lnTo>
                        <a:lnTo>
                          <a:pt x="473" y="142"/>
                        </a:lnTo>
                        <a:lnTo>
                          <a:pt x="465" y="152"/>
                        </a:lnTo>
                        <a:lnTo>
                          <a:pt x="459" y="156"/>
                        </a:lnTo>
                        <a:lnTo>
                          <a:pt x="457" y="156"/>
                        </a:lnTo>
                        <a:lnTo>
                          <a:pt x="455" y="152"/>
                        </a:lnTo>
                        <a:lnTo>
                          <a:pt x="453" y="138"/>
                        </a:lnTo>
                        <a:lnTo>
                          <a:pt x="451" y="132"/>
                        </a:lnTo>
                        <a:lnTo>
                          <a:pt x="447" y="130"/>
                        </a:lnTo>
                        <a:lnTo>
                          <a:pt x="433" y="122"/>
                        </a:lnTo>
                        <a:lnTo>
                          <a:pt x="431" y="118"/>
                        </a:lnTo>
                        <a:lnTo>
                          <a:pt x="431" y="116"/>
                        </a:lnTo>
                        <a:lnTo>
                          <a:pt x="435" y="114"/>
                        </a:lnTo>
                        <a:lnTo>
                          <a:pt x="437" y="114"/>
                        </a:lnTo>
                        <a:lnTo>
                          <a:pt x="409" y="108"/>
                        </a:lnTo>
                        <a:lnTo>
                          <a:pt x="375" y="102"/>
                        </a:lnTo>
                        <a:lnTo>
                          <a:pt x="365" y="102"/>
                        </a:lnTo>
                        <a:lnTo>
                          <a:pt x="361" y="104"/>
                        </a:lnTo>
                        <a:lnTo>
                          <a:pt x="359" y="106"/>
                        </a:lnTo>
                        <a:lnTo>
                          <a:pt x="353" y="114"/>
                        </a:lnTo>
                        <a:lnTo>
                          <a:pt x="347" y="118"/>
                        </a:lnTo>
                        <a:lnTo>
                          <a:pt x="341" y="120"/>
                        </a:lnTo>
                        <a:lnTo>
                          <a:pt x="335" y="122"/>
                        </a:lnTo>
                        <a:lnTo>
                          <a:pt x="325" y="122"/>
                        </a:lnTo>
                        <a:lnTo>
                          <a:pt x="321" y="120"/>
                        </a:lnTo>
                        <a:lnTo>
                          <a:pt x="319" y="106"/>
                        </a:lnTo>
                        <a:lnTo>
                          <a:pt x="279" y="106"/>
                        </a:lnTo>
                        <a:lnTo>
                          <a:pt x="277" y="96"/>
                        </a:lnTo>
                        <a:lnTo>
                          <a:pt x="265" y="98"/>
                        </a:lnTo>
                        <a:lnTo>
                          <a:pt x="255" y="98"/>
                        </a:lnTo>
                        <a:lnTo>
                          <a:pt x="249" y="96"/>
                        </a:lnTo>
                        <a:lnTo>
                          <a:pt x="243" y="92"/>
                        </a:lnTo>
                        <a:lnTo>
                          <a:pt x="237" y="84"/>
                        </a:lnTo>
                        <a:lnTo>
                          <a:pt x="237" y="82"/>
                        </a:lnTo>
                        <a:lnTo>
                          <a:pt x="235" y="30"/>
                        </a:lnTo>
                        <a:lnTo>
                          <a:pt x="209" y="2"/>
                        </a:lnTo>
                        <a:lnTo>
                          <a:pt x="195" y="0"/>
                        </a:lnTo>
                        <a:lnTo>
                          <a:pt x="195" y="44"/>
                        </a:lnTo>
                        <a:lnTo>
                          <a:pt x="183" y="54"/>
                        </a:lnTo>
                        <a:lnTo>
                          <a:pt x="0" y="54"/>
                        </a:lnTo>
                        <a:lnTo>
                          <a:pt x="8" y="98"/>
                        </a:lnTo>
                        <a:lnTo>
                          <a:pt x="6" y="114"/>
                        </a:lnTo>
                        <a:lnTo>
                          <a:pt x="6" y="152"/>
                        </a:lnTo>
                        <a:lnTo>
                          <a:pt x="6" y="174"/>
                        </a:lnTo>
                        <a:lnTo>
                          <a:pt x="10" y="196"/>
                        </a:lnTo>
                        <a:lnTo>
                          <a:pt x="16" y="214"/>
                        </a:lnTo>
                        <a:lnTo>
                          <a:pt x="20" y="222"/>
                        </a:lnTo>
                        <a:lnTo>
                          <a:pt x="25" y="228"/>
                        </a:lnTo>
                        <a:lnTo>
                          <a:pt x="31" y="250"/>
                        </a:lnTo>
                        <a:lnTo>
                          <a:pt x="33" y="270"/>
                        </a:lnTo>
                        <a:lnTo>
                          <a:pt x="35" y="294"/>
                        </a:lnTo>
                        <a:lnTo>
                          <a:pt x="37" y="340"/>
                        </a:lnTo>
                        <a:lnTo>
                          <a:pt x="45" y="358"/>
                        </a:lnTo>
                        <a:lnTo>
                          <a:pt x="43" y="382"/>
                        </a:lnTo>
                        <a:lnTo>
                          <a:pt x="45" y="416"/>
                        </a:lnTo>
                        <a:lnTo>
                          <a:pt x="57" y="432"/>
                        </a:lnTo>
                        <a:lnTo>
                          <a:pt x="63" y="448"/>
                        </a:lnTo>
                        <a:lnTo>
                          <a:pt x="61" y="490"/>
                        </a:lnTo>
                        <a:lnTo>
                          <a:pt x="61" y="502"/>
                        </a:lnTo>
                        <a:lnTo>
                          <a:pt x="43" y="524"/>
                        </a:lnTo>
                        <a:lnTo>
                          <a:pt x="41" y="528"/>
                        </a:lnTo>
                        <a:lnTo>
                          <a:pt x="35" y="534"/>
                        </a:lnTo>
                        <a:lnTo>
                          <a:pt x="33" y="540"/>
                        </a:lnTo>
                        <a:lnTo>
                          <a:pt x="33" y="544"/>
                        </a:lnTo>
                        <a:lnTo>
                          <a:pt x="35" y="548"/>
                        </a:lnTo>
                        <a:lnTo>
                          <a:pt x="39" y="552"/>
                        </a:lnTo>
                        <a:lnTo>
                          <a:pt x="73" y="576"/>
                        </a:lnTo>
                        <a:lnTo>
                          <a:pt x="73" y="710"/>
                        </a:lnTo>
                        <a:lnTo>
                          <a:pt x="73" y="840"/>
                        </a:lnTo>
                        <a:lnTo>
                          <a:pt x="93" y="838"/>
                        </a:lnTo>
                        <a:lnTo>
                          <a:pt x="147" y="838"/>
                        </a:lnTo>
                        <a:lnTo>
                          <a:pt x="317" y="836"/>
                        </a:lnTo>
                        <a:lnTo>
                          <a:pt x="497" y="834"/>
                        </a:lnTo>
                        <a:lnTo>
                          <a:pt x="565" y="830"/>
                        </a:lnTo>
                        <a:lnTo>
                          <a:pt x="591" y="828"/>
                        </a:lnTo>
                        <a:lnTo>
                          <a:pt x="605" y="826"/>
                        </a:lnTo>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59" name="Freeform 21"/>
                  <p:cNvSpPr>
                    <a:spLocks/>
                  </p:cNvSpPr>
                  <p:nvPr/>
                </p:nvSpPr>
                <p:spPr bwMode="auto">
                  <a:xfrm>
                    <a:off x="4714875" y="2278063"/>
                    <a:ext cx="976313" cy="723900"/>
                  </a:xfrm>
                  <a:custGeom>
                    <a:avLst/>
                    <a:gdLst>
                      <a:gd name="T0" fmla="*/ 2147483647 w 676"/>
                      <a:gd name="T1" fmla="*/ 2147483647 h 456"/>
                      <a:gd name="T2" fmla="*/ 2147483647 w 676"/>
                      <a:gd name="T3" fmla="*/ 2147483647 h 456"/>
                      <a:gd name="T4" fmla="*/ 2147483647 w 676"/>
                      <a:gd name="T5" fmla="*/ 2147483647 h 456"/>
                      <a:gd name="T6" fmla="*/ 2147483647 w 676"/>
                      <a:gd name="T7" fmla="*/ 2147483647 h 456"/>
                      <a:gd name="T8" fmla="*/ 2147483647 w 676"/>
                      <a:gd name="T9" fmla="*/ 2147483647 h 456"/>
                      <a:gd name="T10" fmla="*/ 2147483647 w 676"/>
                      <a:gd name="T11" fmla="*/ 2147483647 h 456"/>
                      <a:gd name="T12" fmla="*/ 2147483647 w 676"/>
                      <a:gd name="T13" fmla="*/ 2147483647 h 456"/>
                      <a:gd name="T14" fmla="*/ 2147483647 w 676"/>
                      <a:gd name="T15" fmla="*/ 2147483647 h 456"/>
                      <a:gd name="T16" fmla="*/ 2147483647 w 676"/>
                      <a:gd name="T17" fmla="*/ 2147483647 h 456"/>
                      <a:gd name="T18" fmla="*/ 2147483647 w 676"/>
                      <a:gd name="T19" fmla="*/ 2147483647 h 456"/>
                      <a:gd name="T20" fmla="*/ 2147483647 w 676"/>
                      <a:gd name="T21" fmla="*/ 2147483647 h 456"/>
                      <a:gd name="T22" fmla="*/ 2147483647 w 676"/>
                      <a:gd name="T23" fmla="*/ 2147483647 h 456"/>
                      <a:gd name="T24" fmla="*/ 2147483647 w 676"/>
                      <a:gd name="T25" fmla="*/ 2147483647 h 456"/>
                      <a:gd name="T26" fmla="*/ 2147483647 w 676"/>
                      <a:gd name="T27" fmla="*/ 2147483647 h 456"/>
                      <a:gd name="T28" fmla="*/ 2147483647 w 676"/>
                      <a:gd name="T29" fmla="*/ 0 h 456"/>
                      <a:gd name="T30" fmla="*/ 2147483647 w 676"/>
                      <a:gd name="T31" fmla="*/ 2147483647 h 456"/>
                      <a:gd name="T32" fmla="*/ 2147483647 w 676"/>
                      <a:gd name="T33" fmla="*/ 2147483647 h 456"/>
                      <a:gd name="T34" fmla="*/ 2147483647 w 676"/>
                      <a:gd name="T35" fmla="*/ 2147483647 h 456"/>
                      <a:gd name="T36" fmla="*/ 2147483647 w 676"/>
                      <a:gd name="T37" fmla="*/ 2147483647 h 456"/>
                      <a:gd name="T38" fmla="*/ 2147483647 w 676"/>
                      <a:gd name="T39" fmla="*/ 2147483647 h 456"/>
                      <a:gd name="T40" fmla="*/ 2147483647 w 676"/>
                      <a:gd name="T41" fmla="*/ 2147483647 h 456"/>
                      <a:gd name="T42" fmla="*/ 2147483647 w 676"/>
                      <a:gd name="T43" fmla="*/ 2147483647 h 456"/>
                      <a:gd name="T44" fmla="*/ 2147483647 w 676"/>
                      <a:gd name="T45" fmla="*/ 2147483647 h 456"/>
                      <a:gd name="T46" fmla="*/ 2147483647 w 676"/>
                      <a:gd name="T47" fmla="*/ 2147483647 h 456"/>
                      <a:gd name="T48" fmla="*/ 2147483647 w 676"/>
                      <a:gd name="T49" fmla="*/ 2147483647 h 456"/>
                      <a:gd name="T50" fmla="*/ 2147483647 w 676"/>
                      <a:gd name="T51" fmla="*/ 2147483647 h 456"/>
                      <a:gd name="T52" fmla="*/ 2147483647 w 676"/>
                      <a:gd name="T53" fmla="*/ 2147483647 h 456"/>
                      <a:gd name="T54" fmla="*/ 2147483647 w 676"/>
                      <a:gd name="T55" fmla="*/ 2147483647 h 456"/>
                      <a:gd name="T56" fmla="*/ 2147483647 w 676"/>
                      <a:gd name="T57" fmla="*/ 2147483647 h 456"/>
                      <a:gd name="T58" fmla="*/ 2147483647 w 676"/>
                      <a:gd name="T59" fmla="*/ 2147483647 h 456"/>
                      <a:gd name="T60" fmla="*/ 2147483647 w 676"/>
                      <a:gd name="T61" fmla="*/ 2147483647 h 456"/>
                      <a:gd name="T62" fmla="*/ 2147483647 w 676"/>
                      <a:gd name="T63" fmla="*/ 2147483647 h 456"/>
                      <a:gd name="T64" fmla="*/ 2147483647 w 676"/>
                      <a:gd name="T65" fmla="*/ 2147483647 h 456"/>
                      <a:gd name="T66" fmla="*/ 2147483647 w 676"/>
                      <a:gd name="T67" fmla="*/ 2147483647 h 456"/>
                      <a:gd name="T68" fmla="*/ 2147483647 w 676"/>
                      <a:gd name="T69" fmla="*/ 2147483647 h 456"/>
                      <a:gd name="T70" fmla="*/ 2147483647 w 676"/>
                      <a:gd name="T71" fmla="*/ 2147483647 h 456"/>
                      <a:gd name="T72" fmla="*/ 2147483647 w 676"/>
                      <a:gd name="T73" fmla="*/ 2147483647 h 456"/>
                      <a:gd name="T74" fmla="*/ 2147483647 w 676"/>
                      <a:gd name="T75" fmla="*/ 2147483647 h 456"/>
                      <a:gd name="T76" fmla="*/ 2147483647 w 676"/>
                      <a:gd name="T77" fmla="*/ 2147483647 h 456"/>
                      <a:gd name="T78" fmla="*/ 2147483647 w 676"/>
                      <a:gd name="T79" fmla="*/ 2147483647 h 456"/>
                      <a:gd name="T80" fmla="*/ 2147483647 w 676"/>
                      <a:gd name="T81" fmla="*/ 2147483647 h 456"/>
                      <a:gd name="T82" fmla="*/ 2147483647 w 676"/>
                      <a:gd name="T83" fmla="*/ 2147483647 h 456"/>
                      <a:gd name="T84" fmla="*/ 2147483647 w 676"/>
                      <a:gd name="T85" fmla="*/ 2147483647 h 4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76" h="456">
                        <a:moveTo>
                          <a:pt x="86" y="434"/>
                        </a:moveTo>
                        <a:lnTo>
                          <a:pt x="80" y="426"/>
                        </a:lnTo>
                        <a:lnTo>
                          <a:pt x="78" y="416"/>
                        </a:lnTo>
                        <a:lnTo>
                          <a:pt x="76" y="402"/>
                        </a:lnTo>
                        <a:lnTo>
                          <a:pt x="78" y="390"/>
                        </a:lnTo>
                        <a:lnTo>
                          <a:pt x="80" y="368"/>
                        </a:lnTo>
                        <a:lnTo>
                          <a:pt x="80" y="358"/>
                        </a:lnTo>
                        <a:lnTo>
                          <a:pt x="74" y="348"/>
                        </a:lnTo>
                        <a:lnTo>
                          <a:pt x="72" y="312"/>
                        </a:lnTo>
                        <a:lnTo>
                          <a:pt x="66" y="306"/>
                        </a:lnTo>
                        <a:lnTo>
                          <a:pt x="60" y="302"/>
                        </a:lnTo>
                        <a:lnTo>
                          <a:pt x="56" y="296"/>
                        </a:lnTo>
                        <a:lnTo>
                          <a:pt x="54" y="290"/>
                        </a:lnTo>
                        <a:lnTo>
                          <a:pt x="54" y="284"/>
                        </a:lnTo>
                        <a:lnTo>
                          <a:pt x="54" y="274"/>
                        </a:lnTo>
                        <a:lnTo>
                          <a:pt x="54" y="270"/>
                        </a:lnTo>
                        <a:lnTo>
                          <a:pt x="52" y="250"/>
                        </a:lnTo>
                        <a:lnTo>
                          <a:pt x="48" y="238"/>
                        </a:lnTo>
                        <a:lnTo>
                          <a:pt x="44" y="232"/>
                        </a:lnTo>
                        <a:lnTo>
                          <a:pt x="40" y="228"/>
                        </a:lnTo>
                        <a:lnTo>
                          <a:pt x="34" y="224"/>
                        </a:lnTo>
                        <a:lnTo>
                          <a:pt x="30" y="220"/>
                        </a:lnTo>
                        <a:lnTo>
                          <a:pt x="28" y="210"/>
                        </a:lnTo>
                        <a:lnTo>
                          <a:pt x="26" y="200"/>
                        </a:lnTo>
                        <a:lnTo>
                          <a:pt x="26" y="196"/>
                        </a:lnTo>
                        <a:lnTo>
                          <a:pt x="20" y="180"/>
                        </a:lnTo>
                        <a:lnTo>
                          <a:pt x="20" y="164"/>
                        </a:lnTo>
                        <a:lnTo>
                          <a:pt x="12" y="140"/>
                        </a:lnTo>
                        <a:lnTo>
                          <a:pt x="0" y="128"/>
                        </a:lnTo>
                        <a:lnTo>
                          <a:pt x="2" y="116"/>
                        </a:lnTo>
                        <a:lnTo>
                          <a:pt x="18" y="54"/>
                        </a:lnTo>
                        <a:lnTo>
                          <a:pt x="2" y="54"/>
                        </a:lnTo>
                        <a:lnTo>
                          <a:pt x="4" y="46"/>
                        </a:lnTo>
                        <a:lnTo>
                          <a:pt x="8" y="38"/>
                        </a:lnTo>
                        <a:lnTo>
                          <a:pt x="6" y="30"/>
                        </a:lnTo>
                        <a:lnTo>
                          <a:pt x="2" y="20"/>
                        </a:lnTo>
                        <a:lnTo>
                          <a:pt x="6" y="14"/>
                        </a:lnTo>
                        <a:lnTo>
                          <a:pt x="18" y="14"/>
                        </a:lnTo>
                        <a:lnTo>
                          <a:pt x="38" y="12"/>
                        </a:lnTo>
                        <a:lnTo>
                          <a:pt x="92" y="12"/>
                        </a:lnTo>
                        <a:lnTo>
                          <a:pt x="262" y="10"/>
                        </a:lnTo>
                        <a:lnTo>
                          <a:pt x="442" y="8"/>
                        </a:lnTo>
                        <a:lnTo>
                          <a:pt x="510" y="4"/>
                        </a:lnTo>
                        <a:lnTo>
                          <a:pt x="536" y="2"/>
                        </a:lnTo>
                        <a:lnTo>
                          <a:pt x="552" y="0"/>
                        </a:lnTo>
                        <a:lnTo>
                          <a:pt x="560" y="24"/>
                        </a:lnTo>
                        <a:lnTo>
                          <a:pt x="562" y="26"/>
                        </a:lnTo>
                        <a:lnTo>
                          <a:pt x="566" y="28"/>
                        </a:lnTo>
                        <a:lnTo>
                          <a:pt x="568" y="32"/>
                        </a:lnTo>
                        <a:lnTo>
                          <a:pt x="568" y="38"/>
                        </a:lnTo>
                        <a:lnTo>
                          <a:pt x="566" y="44"/>
                        </a:lnTo>
                        <a:lnTo>
                          <a:pt x="562" y="54"/>
                        </a:lnTo>
                        <a:lnTo>
                          <a:pt x="560" y="64"/>
                        </a:lnTo>
                        <a:lnTo>
                          <a:pt x="560" y="74"/>
                        </a:lnTo>
                        <a:lnTo>
                          <a:pt x="564" y="82"/>
                        </a:lnTo>
                        <a:lnTo>
                          <a:pt x="570" y="92"/>
                        </a:lnTo>
                        <a:lnTo>
                          <a:pt x="574" y="100"/>
                        </a:lnTo>
                        <a:lnTo>
                          <a:pt x="576" y="106"/>
                        </a:lnTo>
                        <a:lnTo>
                          <a:pt x="576" y="112"/>
                        </a:lnTo>
                        <a:lnTo>
                          <a:pt x="602" y="120"/>
                        </a:lnTo>
                        <a:lnTo>
                          <a:pt x="606" y="120"/>
                        </a:lnTo>
                        <a:lnTo>
                          <a:pt x="612" y="124"/>
                        </a:lnTo>
                        <a:lnTo>
                          <a:pt x="616" y="132"/>
                        </a:lnTo>
                        <a:lnTo>
                          <a:pt x="618" y="136"/>
                        </a:lnTo>
                        <a:lnTo>
                          <a:pt x="620" y="142"/>
                        </a:lnTo>
                        <a:lnTo>
                          <a:pt x="620" y="146"/>
                        </a:lnTo>
                        <a:lnTo>
                          <a:pt x="622" y="148"/>
                        </a:lnTo>
                        <a:lnTo>
                          <a:pt x="628" y="152"/>
                        </a:lnTo>
                        <a:lnTo>
                          <a:pt x="638" y="158"/>
                        </a:lnTo>
                        <a:lnTo>
                          <a:pt x="644" y="162"/>
                        </a:lnTo>
                        <a:lnTo>
                          <a:pt x="646" y="166"/>
                        </a:lnTo>
                        <a:lnTo>
                          <a:pt x="648" y="170"/>
                        </a:lnTo>
                        <a:lnTo>
                          <a:pt x="648" y="172"/>
                        </a:lnTo>
                        <a:lnTo>
                          <a:pt x="646" y="176"/>
                        </a:lnTo>
                        <a:lnTo>
                          <a:pt x="644" y="176"/>
                        </a:lnTo>
                        <a:lnTo>
                          <a:pt x="658" y="186"/>
                        </a:lnTo>
                        <a:lnTo>
                          <a:pt x="662" y="188"/>
                        </a:lnTo>
                        <a:lnTo>
                          <a:pt x="666" y="190"/>
                        </a:lnTo>
                        <a:lnTo>
                          <a:pt x="670" y="194"/>
                        </a:lnTo>
                        <a:lnTo>
                          <a:pt x="674" y="200"/>
                        </a:lnTo>
                        <a:lnTo>
                          <a:pt x="676" y="208"/>
                        </a:lnTo>
                        <a:lnTo>
                          <a:pt x="676" y="218"/>
                        </a:lnTo>
                        <a:lnTo>
                          <a:pt x="672" y="230"/>
                        </a:lnTo>
                        <a:lnTo>
                          <a:pt x="668" y="240"/>
                        </a:lnTo>
                        <a:lnTo>
                          <a:pt x="664" y="244"/>
                        </a:lnTo>
                        <a:lnTo>
                          <a:pt x="662" y="246"/>
                        </a:lnTo>
                        <a:lnTo>
                          <a:pt x="660" y="244"/>
                        </a:lnTo>
                        <a:lnTo>
                          <a:pt x="658" y="244"/>
                        </a:lnTo>
                        <a:lnTo>
                          <a:pt x="656" y="248"/>
                        </a:lnTo>
                        <a:lnTo>
                          <a:pt x="656" y="272"/>
                        </a:lnTo>
                        <a:lnTo>
                          <a:pt x="656" y="274"/>
                        </a:lnTo>
                        <a:lnTo>
                          <a:pt x="654" y="278"/>
                        </a:lnTo>
                        <a:lnTo>
                          <a:pt x="648" y="280"/>
                        </a:lnTo>
                        <a:lnTo>
                          <a:pt x="636" y="282"/>
                        </a:lnTo>
                        <a:lnTo>
                          <a:pt x="634" y="284"/>
                        </a:lnTo>
                        <a:lnTo>
                          <a:pt x="634" y="288"/>
                        </a:lnTo>
                        <a:lnTo>
                          <a:pt x="630" y="290"/>
                        </a:lnTo>
                        <a:lnTo>
                          <a:pt x="618" y="294"/>
                        </a:lnTo>
                        <a:lnTo>
                          <a:pt x="600" y="296"/>
                        </a:lnTo>
                        <a:lnTo>
                          <a:pt x="594" y="300"/>
                        </a:lnTo>
                        <a:lnTo>
                          <a:pt x="588" y="304"/>
                        </a:lnTo>
                        <a:lnTo>
                          <a:pt x="584" y="308"/>
                        </a:lnTo>
                        <a:lnTo>
                          <a:pt x="582" y="314"/>
                        </a:lnTo>
                        <a:lnTo>
                          <a:pt x="584" y="324"/>
                        </a:lnTo>
                        <a:lnTo>
                          <a:pt x="588" y="332"/>
                        </a:lnTo>
                        <a:lnTo>
                          <a:pt x="596" y="350"/>
                        </a:lnTo>
                        <a:lnTo>
                          <a:pt x="602" y="360"/>
                        </a:lnTo>
                        <a:lnTo>
                          <a:pt x="602" y="364"/>
                        </a:lnTo>
                        <a:lnTo>
                          <a:pt x="600" y="368"/>
                        </a:lnTo>
                        <a:lnTo>
                          <a:pt x="592" y="380"/>
                        </a:lnTo>
                        <a:lnTo>
                          <a:pt x="584" y="396"/>
                        </a:lnTo>
                        <a:lnTo>
                          <a:pt x="584" y="400"/>
                        </a:lnTo>
                        <a:lnTo>
                          <a:pt x="582" y="406"/>
                        </a:lnTo>
                        <a:lnTo>
                          <a:pt x="578" y="412"/>
                        </a:lnTo>
                        <a:lnTo>
                          <a:pt x="572" y="414"/>
                        </a:lnTo>
                        <a:lnTo>
                          <a:pt x="566" y="414"/>
                        </a:lnTo>
                        <a:lnTo>
                          <a:pt x="562" y="416"/>
                        </a:lnTo>
                        <a:lnTo>
                          <a:pt x="558" y="418"/>
                        </a:lnTo>
                        <a:lnTo>
                          <a:pt x="554" y="422"/>
                        </a:lnTo>
                        <a:lnTo>
                          <a:pt x="554" y="426"/>
                        </a:lnTo>
                        <a:lnTo>
                          <a:pt x="556" y="432"/>
                        </a:lnTo>
                        <a:lnTo>
                          <a:pt x="560" y="438"/>
                        </a:lnTo>
                        <a:lnTo>
                          <a:pt x="560" y="440"/>
                        </a:lnTo>
                        <a:lnTo>
                          <a:pt x="558" y="446"/>
                        </a:lnTo>
                        <a:lnTo>
                          <a:pt x="552" y="456"/>
                        </a:lnTo>
                        <a:lnTo>
                          <a:pt x="550" y="454"/>
                        </a:lnTo>
                        <a:lnTo>
                          <a:pt x="546" y="452"/>
                        </a:lnTo>
                        <a:lnTo>
                          <a:pt x="536" y="440"/>
                        </a:lnTo>
                        <a:lnTo>
                          <a:pt x="522" y="422"/>
                        </a:lnTo>
                        <a:lnTo>
                          <a:pt x="86" y="434"/>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60" name="Freeform 22"/>
                  <p:cNvSpPr>
                    <a:spLocks/>
                  </p:cNvSpPr>
                  <p:nvPr/>
                </p:nvSpPr>
                <p:spPr bwMode="auto">
                  <a:xfrm>
                    <a:off x="4838700" y="2947988"/>
                    <a:ext cx="1096963" cy="1039812"/>
                  </a:xfrm>
                  <a:custGeom>
                    <a:avLst/>
                    <a:gdLst>
                      <a:gd name="T0" fmla="*/ 2147483647 w 760"/>
                      <a:gd name="T1" fmla="*/ 2147483647 h 655"/>
                      <a:gd name="T2" fmla="*/ 2147483647 w 760"/>
                      <a:gd name="T3" fmla="*/ 2147483647 h 655"/>
                      <a:gd name="T4" fmla="*/ 2147483647 w 760"/>
                      <a:gd name="T5" fmla="*/ 2147483647 h 655"/>
                      <a:gd name="T6" fmla="*/ 2147483647 w 760"/>
                      <a:gd name="T7" fmla="*/ 2147483647 h 655"/>
                      <a:gd name="T8" fmla="*/ 2147483647 w 760"/>
                      <a:gd name="T9" fmla="*/ 2147483647 h 655"/>
                      <a:gd name="T10" fmla="*/ 2147483647 w 760"/>
                      <a:gd name="T11" fmla="*/ 2147483647 h 655"/>
                      <a:gd name="T12" fmla="*/ 2147483647 w 760"/>
                      <a:gd name="T13" fmla="*/ 2147483647 h 655"/>
                      <a:gd name="T14" fmla="*/ 2147483647 w 760"/>
                      <a:gd name="T15" fmla="*/ 2147483647 h 655"/>
                      <a:gd name="T16" fmla="*/ 2147483647 w 760"/>
                      <a:gd name="T17" fmla="*/ 2147483647 h 655"/>
                      <a:gd name="T18" fmla="*/ 2147483647 w 760"/>
                      <a:gd name="T19" fmla="*/ 2147483647 h 655"/>
                      <a:gd name="T20" fmla="*/ 2147483647 w 760"/>
                      <a:gd name="T21" fmla="*/ 2147483647 h 655"/>
                      <a:gd name="T22" fmla="*/ 2147483647 w 760"/>
                      <a:gd name="T23" fmla="*/ 2147483647 h 655"/>
                      <a:gd name="T24" fmla="*/ 0 w 760"/>
                      <a:gd name="T25" fmla="*/ 2147483647 h 655"/>
                      <a:gd name="T26" fmla="*/ 2147483647 w 760"/>
                      <a:gd name="T27" fmla="*/ 2147483647 h 655"/>
                      <a:gd name="T28" fmla="*/ 2147483647 w 760"/>
                      <a:gd name="T29" fmla="*/ 2147483647 h 655"/>
                      <a:gd name="T30" fmla="*/ 2147483647 w 760"/>
                      <a:gd name="T31" fmla="*/ 2147483647 h 655"/>
                      <a:gd name="T32" fmla="*/ 2147483647 w 760"/>
                      <a:gd name="T33" fmla="*/ 2147483647 h 655"/>
                      <a:gd name="T34" fmla="*/ 2147483647 w 760"/>
                      <a:gd name="T35" fmla="*/ 2147483647 h 655"/>
                      <a:gd name="T36" fmla="*/ 2147483647 w 760"/>
                      <a:gd name="T37" fmla="*/ 2147483647 h 655"/>
                      <a:gd name="T38" fmla="*/ 2147483647 w 760"/>
                      <a:gd name="T39" fmla="*/ 2147483647 h 655"/>
                      <a:gd name="T40" fmla="*/ 2147483647 w 760"/>
                      <a:gd name="T41" fmla="*/ 2147483647 h 655"/>
                      <a:gd name="T42" fmla="*/ 2147483647 w 760"/>
                      <a:gd name="T43" fmla="*/ 2147483647 h 655"/>
                      <a:gd name="T44" fmla="*/ 2147483647 w 760"/>
                      <a:gd name="T45" fmla="*/ 2147483647 h 655"/>
                      <a:gd name="T46" fmla="*/ 2147483647 w 760"/>
                      <a:gd name="T47" fmla="*/ 2147483647 h 655"/>
                      <a:gd name="T48" fmla="*/ 2147483647 w 760"/>
                      <a:gd name="T49" fmla="*/ 2147483647 h 655"/>
                      <a:gd name="T50" fmla="*/ 2147483647 w 760"/>
                      <a:gd name="T51" fmla="*/ 2147483647 h 655"/>
                      <a:gd name="T52" fmla="*/ 2147483647 w 760"/>
                      <a:gd name="T53" fmla="*/ 2147483647 h 655"/>
                      <a:gd name="T54" fmla="*/ 2147483647 w 760"/>
                      <a:gd name="T55" fmla="*/ 2147483647 h 655"/>
                      <a:gd name="T56" fmla="*/ 2147483647 w 760"/>
                      <a:gd name="T57" fmla="*/ 2147483647 h 655"/>
                      <a:gd name="T58" fmla="*/ 2147483647 w 760"/>
                      <a:gd name="T59" fmla="*/ 2147483647 h 655"/>
                      <a:gd name="T60" fmla="*/ 2147483647 w 760"/>
                      <a:gd name="T61" fmla="*/ 2147483647 h 655"/>
                      <a:gd name="T62" fmla="*/ 2147483647 w 760"/>
                      <a:gd name="T63" fmla="*/ 2147483647 h 655"/>
                      <a:gd name="T64" fmla="*/ 2147483647 w 760"/>
                      <a:gd name="T65" fmla="*/ 2147483647 h 655"/>
                      <a:gd name="T66" fmla="*/ 2147483647 w 760"/>
                      <a:gd name="T67" fmla="*/ 2147483647 h 655"/>
                      <a:gd name="T68" fmla="*/ 2147483647 w 760"/>
                      <a:gd name="T69" fmla="*/ 2147483647 h 655"/>
                      <a:gd name="T70" fmla="*/ 2147483647 w 760"/>
                      <a:gd name="T71" fmla="*/ 2147483647 h 655"/>
                      <a:gd name="T72" fmla="*/ 2147483647 w 760"/>
                      <a:gd name="T73" fmla="*/ 2147483647 h 655"/>
                      <a:gd name="T74" fmla="*/ 2147483647 w 760"/>
                      <a:gd name="T75" fmla="*/ 2147483647 h 655"/>
                      <a:gd name="T76" fmla="*/ 2147483647 w 760"/>
                      <a:gd name="T77" fmla="*/ 2147483647 h 655"/>
                      <a:gd name="T78" fmla="*/ 2147483647 w 760"/>
                      <a:gd name="T79" fmla="*/ 2147483647 h 655"/>
                      <a:gd name="T80" fmla="*/ 2147483647 w 760"/>
                      <a:gd name="T81" fmla="*/ 2147483647 h 655"/>
                      <a:gd name="T82" fmla="*/ 2147483647 w 760"/>
                      <a:gd name="T83" fmla="*/ 2147483647 h 655"/>
                      <a:gd name="T84" fmla="*/ 2147483647 w 760"/>
                      <a:gd name="T85" fmla="*/ 2147483647 h 655"/>
                      <a:gd name="T86" fmla="*/ 2147483647 w 760"/>
                      <a:gd name="T87" fmla="*/ 2147483647 h 655"/>
                      <a:gd name="T88" fmla="*/ 2147483647 w 760"/>
                      <a:gd name="T89" fmla="*/ 2147483647 h 655"/>
                      <a:gd name="T90" fmla="*/ 2147483647 w 760"/>
                      <a:gd name="T91" fmla="*/ 2147483647 h 655"/>
                      <a:gd name="T92" fmla="*/ 2147483647 w 760"/>
                      <a:gd name="T93" fmla="*/ 2147483647 h 655"/>
                      <a:gd name="T94" fmla="*/ 2147483647 w 760"/>
                      <a:gd name="T95" fmla="*/ 2147483647 h 655"/>
                      <a:gd name="T96" fmla="*/ 2147483647 w 760"/>
                      <a:gd name="T97" fmla="*/ 2147483647 h 655"/>
                      <a:gd name="T98" fmla="*/ 2147483647 w 760"/>
                      <a:gd name="T99" fmla="*/ 2147483647 h 655"/>
                      <a:gd name="T100" fmla="*/ 2147483647 w 760"/>
                      <a:gd name="T101" fmla="*/ 2147483647 h 655"/>
                      <a:gd name="T102" fmla="*/ 2147483647 w 760"/>
                      <a:gd name="T103" fmla="*/ 2147483647 h 655"/>
                      <a:gd name="T104" fmla="*/ 2147483647 w 760"/>
                      <a:gd name="T105" fmla="*/ 2147483647 h 655"/>
                      <a:gd name="T106" fmla="*/ 2147483647 w 760"/>
                      <a:gd name="T107" fmla="*/ 2147483647 h 655"/>
                      <a:gd name="T108" fmla="*/ 2147483647 w 760"/>
                      <a:gd name="T109" fmla="*/ 2147483647 h 655"/>
                      <a:gd name="T110" fmla="*/ 2147483647 w 760"/>
                      <a:gd name="T111" fmla="*/ 2147483647 h 655"/>
                      <a:gd name="T112" fmla="*/ 2147483647 w 760"/>
                      <a:gd name="T113" fmla="*/ 2147483647 h 655"/>
                      <a:gd name="T114" fmla="*/ 2147483647 w 760"/>
                      <a:gd name="T115" fmla="*/ 2147483647 h 655"/>
                      <a:gd name="T116" fmla="*/ 2147483647 w 760"/>
                      <a:gd name="T117" fmla="*/ 2147483647 h 655"/>
                      <a:gd name="T118" fmla="*/ 2147483647 w 760"/>
                      <a:gd name="T119" fmla="*/ 2147483647 h 655"/>
                      <a:gd name="T120" fmla="*/ 2147483647 w 760"/>
                      <a:gd name="T121" fmla="*/ 2147483647 h 6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60" h="655">
                        <a:moveTo>
                          <a:pt x="134" y="603"/>
                        </a:moveTo>
                        <a:lnTo>
                          <a:pt x="132" y="591"/>
                        </a:lnTo>
                        <a:lnTo>
                          <a:pt x="132" y="567"/>
                        </a:lnTo>
                        <a:lnTo>
                          <a:pt x="132" y="531"/>
                        </a:lnTo>
                        <a:lnTo>
                          <a:pt x="130" y="216"/>
                        </a:lnTo>
                        <a:lnTo>
                          <a:pt x="112" y="216"/>
                        </a:lnTo>
                        <a:lnTo>
                          <a:pt x="98" y="200"/>
                        </a:lnTo>
                        <a:lnTo>
                          <a:pt x="94" y="186"/>
                        </a:lnTo>
                        <a:lnTo>
                          <a:pt x="90" y="180"/>
                        </a:lnTo>
                        <a:lnTo>
                          <a:pt x="76" y="166"/>
                        </a:lnTo>
                        <a:lnTo>
                          <a:pt x="76" y="158"/>
                        </a:lnTo>
                        <a:lnTo>
                          <a:pt x="90" y="136"/>
                        </a:lnTo>
                        <a:lnTo>
                          <a:pt x="96" y="130"/>
                        </a:lnTo>
                        <a:lnTo>
                          <a:pt x="96" y="126"/>
                        </a:lnTo>
                        <a:lnTo>
                          <a:pt x="96" y="122"/>
                        </a:lnTo>
                        <a:lnTo>
                          <a:pt x="92" y="118"/>
                        </a:lnTo>
                        <a:lnTo>
                          <a:pt x="86" y="114"/>
                        </a:lnTo>
                        <a:lnTo>
                          <a:pt x="82" y="114"/>
                        </a:lnTo>
                        <a:lnTo>
                          <a:pt x="70" y="114"/>
                        </a:lnTo>
                        <a:lnTo>
                          <a:pt x="56" y="104"/>
                        </a:lnTo>
                        <a:lnTo>
                          <a:pt x="42" y="96"/>
                        </a:lnTo>
                        <a:lnTo>
                          <a:pt x="44" y="96"/>
                        </a:lnTo>
                        <a:lnTo>
                          <a:pt x="30" y="64"/>
                        </a:lnTo>
                        <a:lnTo>
                          <a:pt x="16" y="52"/>
                        </a:lnTo>
                        <a:lnTo>
                          <a:pt x="12" y="36"/>
                        </a:lnTo>
                        <a:lnTo>
                          <a:pt x="0" y="12"/>
                        </a:lnTo>
                        <a:lnTo>
                          <a:pt x="436" y="0"/>
                        </a:lnTo>
                        <a:lnTo>
                          <a:pt x="450" y="18"/>
                        </a:lnTo>
                        <a:lnTo>
                          <a:pt x="460" y="30"/>
                        </a:lnTo>
                        <a:lnTo>
                          <a:pt x="464" y="32"/>
                        </a:lnTo>
                        <a:lnTo>
                          <a:pt x="466" y="34"/>
                        </a:lnTo>
                        <a:lnTo>
                          <a:pt x="464" y="34"/>
                        </a:lnTo>
                        <a:lnTo>
                          <a:pt x="460" y="46"/>
                        </a:lnTo>
                        <a:lnTo>
                          <a:pt x="460" y="60"/>
                        </a:lnTo>
                        <a:lnTo>
                          <a:pt x="460" y="80"/>
                        </a:lnTo>
                        <a:lnTo>
                          <a:pt x="462" y="90"/>
                        </a:lnTo>
                        <a:lnTo>
                          <a:pt x="466" y="100"/>
                        </a:lnTo>
                        <a:lnTo>
                          <a:pt x="472" y="112"/>
                        </a:lnTo>
                        <a:lnTo>
                          <a:pt x="478" y="124"/>
                        </a:lnTo>
                        <a:lnTo>
                          <a:pt x="486" y="134"/>
                        </a:lnTo>
                        <a:lnTo>
                          <a:pt x="498" y="146"/>
                        </a:lnTo>
                        <a:lnTo>
                          <a:pt x="512" y="158"/>
                        </a:lnTo>
                        <a:lnTo>
                          <a:pt x="528" y="168"/>
                        </a:lnTo>
                        <a:lnTo>
                          <a:pt x="536" y="172"/>
                        </a:lnTo>
                        <a:lnTo>
                          <a:pt x="540" y="174"/>
                        </a:lnTo>
                        <a:lnTo>
                          <a:pt x="544" y="178"/>
                        </a:lnTo>
                        <a:lnTo>
                          <a:pt x="548" y="184"/>
                        </a:lnTo>
                        <a:lnTo>
                          <a:pt x="552" y="192"/>
                        </a:lnTo>
                        <a:lnTo>
                          <a:pt x="554" y="202"/>
                        </a:lnTo>
                        <a:lnTo>
                          <a:pt x="556" y="218"/>
                        </a:lnTo>
                        <a:lnTo>
                          <a:pt x="556" y="228"/>
                        </a:lnTo>
                        <a:lnTo>
                          <a:pt x="558" y="236"/>
                        </a:lnTo>
                        <a:lnTo>
                          <a:pt x="562" y="240"/>
                        </a:lnTo>
                        <a:lnTo>
                          <a:pt x="566" y="240"/>
                        </a:lnTo>
                        <a:lnTo>
                          <a:pt x="570" y="240"/>
                        </a:lnTo>
                        <a:lnTo>
                          <a:pt x="574" y="238"/>
                        </a:lnTo>
                        <a:lnTo>
                          <a:pt x="582" y="230"/>
                        </a:lnTo>
                        <a:lnTo>
                          <a:pt x="586" y="228"/>
                        </a:lnTo>
                        <a:lnTo>
                          <a:pt x="592" y="228"/>
                        </a:lnTo>
                        <a:lnTo>
                          <a:pt x="598" y="230"/>
                        </a:lnTo>
                        <a:lnTo>
                          <a:pt x="606" y="234"/>
                        </a:lnTo>
                        <a:lnTo>
                          <a:pt x="616" y="242"/>
                        </a:lnTo>
                        <a:lnTo>
                          <a:pt x="620" y="248"/>
                        </a:lnTo>
                        <a:lnTo>
                          <a:pt x="620" y="250"/>
                        </a:lnTo>
                        <a:lnTo>
                          <a:pt x="606" y="304"/>
                        </a:lnTo>
                        <a:lnTo>
                          <a:pt x="602" y="310"/>
                        </a:lnTo>
                        <a:lnTo>
                          <a:pt x="600" y="316"/>
                        </a:lnTo>
                        <a:lnTo>
                          <a:pt x="600" y="324"/>
                        </a:lnTo>
                        <a:lnTo>
                          <a:pt x="602" y="332"/>
                        </a:lnTo>
                        <a:lnTo>
                          <a:pt x="608" y="342"/>
                        </a:lnTo>
                        <a:lnTo>
                          <a:pt x="618" y="352"/>
                        </a:lnTo>
                        <a:lnTo>
                          <a:pt x="634" y="360"/>
                        </a:lnTo>
                        <a:lnTo>
                          <a:pt x="646" y="366"/>
                        </a:lnTo>
                        <a:lnTo>
                          <a:pt x="648" y="370"/>
                        </a:lnTo>
                        <a:lnTo>
                          <a:pt x="648" y="378"/>
                        </a:lnTo>
                        <a:lnTo>
                          <a:pt x="670" y="378"/>
                        </a:lnTo>
                        <a:lnTo>
                          <a:pt x="686" y="397"/>
                        </a:lnTo>
                        <a:lnTo>
                          <a:pt x="702" y="403"/>
                        </a:lnTo>
                        <a:lnTo>
                          <a:pt x="706" y="429"/>
                        </a:lnTo>
                        <a:lnTo>
                          <a:pt x="714" y="443"/>
                        </a:lnTo>
                        <a:lnTo>
                          <a:pt x="708" y="461"/>
                        </a:lnTo>
                        <a:lnTo>
                          <a:pt x="708" y="471"/>
                        </a:lnTo>
                        <a:lnTo>
                          <a:pt x="720" y="483"/>
                        </a:lnTo>
                        <a:lnTo>
                          <a:pt x="722" y="493"/>
                        </a:lnTo>
                        <a:lnTo>
                          <a:pt x="730" y="499"/>
                        </a:lnTo>
                        <a:lnTo>
                          <a:pt x="730" y="489"/>
                        </a:lnTo>
                        <a:lnTo>
                          <a:pt x="732" y="485"/>
                        </a:lnTo>
                        <a:lnTo>
                          <a:pt x="736" y="487"/>
                        </a:lnTo>
                        <a:lnTo>
                          <a:pt x="738" y="493"/>
                        </a:lnTo>
                        <a:lnTo>
                          <a:pt x="744" y="499"/>
                        </a:lnTo>
                        <a:lnTo>
                          <a:pt x="750" y="503"/>
                        </a:lnTo>
                        <a:lnTo>
                          <a:pt x="760" y="511"/>
                        </a:lnTo>
                        <a:lnTo>
                          <a:pt x="754" y="521"/>
                        </a:lnTo>
                        <a:lnTo>
                          <a:pt x="754" y="561"/>
                        </a:lnTo>
                        <a:lnTo>
                          <a:pt x="732" y="563"/>
                        </a:lnTo>
                        <a:lnTo>
                          <a:pt x="712" y="577"/>
                        </a:lnTo>
                        <a:lnTo>
                          <a:pt x="708" y="611"/>
                        </a:lnTo>
                        <a:lnTo>
                          <a:pt x="706" y="611"/>
                        </a:lnTo>
                        <a:lnTo>
                          <a:pt x="700" y="613"/>
                        </a:lnTo>
                        <a:lnTo>
                          <a:pt x="698" y="613"/>
                        </a:lnTo>
                        <a:lnTo>
                          <a:pt x="698" y="615"/>
                        </a:lnTo>
                        <a:lnTo>
                          <a:pt x="700" y="619"/>
                        </a:lnTo>
                        <a:lnTo>
                          <a:pt x="704" y="623"/>
                        </a:lnTo>
                        <a:lnTo>
                          <a:pt x="712" y="631"/>
                        </a:lnTo>
                        <a:lnTo>
                          <a:pt x="712" y="633"/>
                        </a:lnTo>
                        <a:lnTo>
                          <a:pt x="706" y="633"/>
                        </a:lnTo>
                        <a:lnTo>
                          <a:pt x="696" y="653"/>
                        </a:lnTo>
                        <a:lnTo>
                          <a:pt x="622" y="655"/>
                        </a:lnTo>
                        <a:lnTo>
                          <a:pt x="628" y="639"/>
                        </a:lnTo>
                        <a:lnTo>
                          <a:pt x="636" y="625"/>
                        </a:lnTo>
                        <a:lnTo>
                          <a:pt x="640" y="619"/>
                        </a:lnTo>
                        <a:lnTo>
                          <a:pt x="646" y="613"/>
                        </a:lnTo>
                        <a:lnTo>
                          <a:pt x="652" y="607"/>
                        </a:lnTo>
                        <a:lnTo>
                          <a:pt x="652" y="601"/>
                        </a:lnTo>
                        <a:lnTo>
                          <a:pt x="650" y="595"/>
                        </a:lnTo>
                        <a:lnTo>
                          <a:pt x="646" y="591"/>
                        </a:lnTo>
                        <a:lnTo>
                          <a:pt x="638" y="583"/>
                        </a:lnTo>
                        <a:lnTo>
                          <a:pt x="632" y="581"/>
                        </a:lnTo>
                        <a:lnTo>
                          <a:pt x="630" y="581"/>
                        </a:lnTo>
                        <a:lnTo>
                          <a:pt x="552" y="585"/>
                        </a:lnTo>
                        <a:lnTo>
                          <a:pt x="386" y="593"/>
                        </a:lnTo>
                        <a:lnTo>
                          <a:pt x="136" y="603"/>
                        </a:lnTo>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61" name="Freeform 23"/>
                  <p:cNvSpPr>
                    <a:spLocks/>
                  </p:cNvSpPr>
                  <p:nvPr/>
                </p:nvSpPr>
                <p:spPr bwMode="auto">
                  <a:xfrm>
                    <a:off x="5032375" y="3870325"/>
                    <a:ext cx="817563" cy="822325"/>
                  </a:xfrm>
                  <a:custGeom>
                    <a:avLst/>
                    <a:gdLst>
                      <a:gd name="T0" fmla="*/ 2147483647 w 566"/>
                      <a:gd name="T1" fmla="*/ 2147483647 h 518"/>
                      <a:gd name="T2" fmla="*/ 2147483647 w 566"/>
                      <a:gd name="T3" fmla="*/ 2147483647 h 518"/>
                      <a:gd name="T4" fmla="*/ 2147483647 w 566"/>
                      <a:gd name="T5" fmla="*/ 2147483647 h 518"/>
                      <a:gd name="T6" fmla="*/ 2147483647 w 566"/>
                      <a:gd name="T7" fmla="*/ 2147483647 h 518"/>
                      <a:gd name="T8" fmla="*/ 2147483647 w 566"/>
                      <a:gd name="T9" fmla="*/ 2147483647 h 518"/>
                      <a:gd name="T10" fmla="*/ 2147483647 w 566"/>
                      <a:gd name="T11" fmla="*/ 2147483647 h 518"/>
                      <a:gd name="T12" fmla="*/ 2147483647 w 566"/>
                      <a:gd name="T13" fmla="*/ 2147483647 h 518"/>
                      <a:gd name="T14" fmla="*/ 2147483647 w 566"/>
                      <a:gd name="T15" fmla="*/ 2147483647 h 518"/>
                      <a:gd name="T16" fmla="*/ 2147483647 w 566"/>
                      <a:gd name="T17" fmla="*/ 2147483647 h 518"/>
                      <a:gd name="T18" fmla="*/ 2147483647 w 566"/>
                      <a:gd name="T19" fmla="*/ 2147483647 h 518"/>
                      <a:gd name="T20" fmla="*/ 2147483647 w 566"/>
                      <a:gd name="T21" fmla="*/ 2147483647 h 518"/>
                      <a:gd name="T22" fmla="*/ 2147483647 w 566"/>
                      <a:gd name="T23" fmla="*/ 2147483647 h 518"/>
                      <a:gd name="T24" fmla="*/ 2147483647 w 566"/>
                      <a:gd name="T25" fmla="*/ 2147483647 h 518"/>
                      <a:gd name="T26" fmla="*/ 2147483647 w 566"/>
                      <a:gd name="T27" fmla="*/ 2147483647 h 518"/>
                      <a:gd name="T28" fmla="*/ 2147483647 w 566"/>
                      <a:gd name="T29" fmla="*/ 2147483647 h 518"/>
                      <a:gd name="T30" fmla="*/ 2147483647 w 566"/>
                      <a:gd name="T31" fmla="*/ 2147483647 h 518"/>
                      <a:gd name="T32" fmla="*/ 2147483647 w 566"/>
                      <a:gd name="T33" fmla="*/ 2147483647 h 518"/>
                      <a:gd name="T34" fmla="*/ 2147483647 w 566"/>
                      <a:gd name="T35" fmla="*/ 2147483647 h 518"/>
                      <a:gd name="T36" fmla="*/ 2147483647 w 566"/>
                      <a:gd name="T37" fmla="*/ 2147483647 h 518"/>
                      <a:gd name="T38" fmla="*/ 2147483647 w 566"/>
                      <a:gd name="T39" fmla="*/ 2147483647 h 518"/>
                      <a:gd name="T40" fmla="*/ 2147483647 w 566"/>
                      <a:gd name="T41" fmla="*/ 2147483647 h 518"/>
                      <a:gd name="T42" fmla="*/ 2147483647 w 566"/>
                      <a:gd name="T43" fmla="*/ 2147483647 h 518"/>
                      <a:gd name="T44" fmla="*/ 2147483647 w 566"/>
                      <a:gd name="T45" fmla="*/ 2147483647 h 518"/>
                      <a:gd name="T46" fmla="*/ 2147483647 w 566"/>
                      <a:gd name="T47" fmla="*/ 2147483647 h 518"/>
                      <a:gd name="T48" fmla="*/ 2147483647 w 566"/>
                      <a:gd name="T49" fmla="*/ 2147483647 h 518"/>
                      <a:gd name="T50" fmla="*/ 2147483647 w 566"/>
                      <a:gd name="T51" fmla="*/ 2147483647 h 518"/>
                      <a:gd name="T52" fmla="*/ 2147483647 w 566"/>
                      <a:gd name="T53" fmla="*/ 2147483647 h 518"/>
                      <a:gd name="T54" fmla="*/ 2147483647 w 566"/>
                      <a:gd name="T55" fmla="*/ 2147483647 h 518"/>
                      <a:gd name="T56" fmla="*/ 2147483647 w 566"/>
                      <a:gd name="T57" fmla="*/ 2147483647 h 518"/>
                      <a:gd name="T58" fmla="*/ 2147483647 w 566"/>
                      <a:gd name="T59" fmla="*/ 2147483647 h 518"/>
                      <a:gd name="T60" fmla="*/ 2147483647 w 566"/>
                      <a:gd name="T61" fmla="*/ 2147483647 h 518"/>
                      <a:gd name="T62" fmla="*/ 2147483647 w 566"/>
                      <a:gd name="T63" fmla="*/ 2147483647 h 518"/>
                      <a:gd name="T64" fmla="*/ 2147483647 w 566"/>
                      <a:gd name="T65" fmla="*/ 2147483647 h 518"/>
                      <a:gd name="T66" fmla="*/ 2147483647 w 566"/>
                      <a:gd name="T67" fmla="*/ 2147483647 h 518"/>
                      <a:gd name="T68" fmla="*/ 2147483647 w 566"/>
                      <a:gd name="T69" fmla="*/ 2147483647 h 518"/>
                      <a:gd name="T70" fmla="*/ 2147483647 w 566"/>
                      <a:gd name="T71" fmla="*/ 2147483647 h 518"/>
                      <a:gd name="T72" fmla="*/ 2147483647 w 566"/>
                      <a:gd name="T73" fmla="*/ 2147483647 h 518"/>
                      <a:gd name="T74" fmla="*/ 2147483647 w 566"/>
                      <a:gd name="T75" fmla="*/ 2147483647 h 518"/>
                      <a:gd name="T76" fmla="*/ 2147483647 w 566"/>
                      <a:gd name="T77" fmla="*/ 2147483647 h 518"/>
                      <a:gd name="T78" fmla="*/ 2147483647 w 566"/>
                      <a:gd name="T79" fmla="*/ 0 h 518"/>
                      <a:gd name="T80" fmla="*/ 2147483647 w 566"/>
                      <a:gd name="T81" fmla="*/ 2147483647 h 518"/>
                      <a:gd name="T82" fmla="*/ 0 w 566"/>
                      <a:gd name="T83" fmla="*/ 2147483647 h 518"/>
                      <a:gd name="T84" fmla="*/ 2147483647 w 566"/>
                      <a:gd name="T85" fmla="*/ 2147483647 h 518"/>
                      <a:gd name="T86" fmla="*/ 2147483647 w 566"/>
                      <a:gd name="T87" fmla="*/ 2147483647 h 518"/>
                      <a:gd name="T88" fmla="*/ 2147483647 w 566"/>
                      <a:gd name="T89" fmla="*/ 2147483647 h 518"/>
                      <a:gd name="T90" fmla="*/ 2147483647 w 566"/>
                      <a:gd name="T91" fmla="*/ 2147483647 h 5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66" h="518">
                        <a:moveTo>
                          <a:pt x="416" y="510"/>
                        </a:moveTo>
                        <a:lnTo>
                          <a:pt x="416" y="500"/>
                        </a:lnTo>
                        <a:lnTo>
                          <a:pt x="418" y="492"/>
                        </a:lnTo>
                        <a:lnTo>
                          <a:pt x="420" y="488"/>
                        </a:lnTo>
                        <a:lnTo>
                          <a:pt x="424" y="488"/>
                        </a:lnTo>
                        <a:lnTo>
                          <a:pt x="426" y="486"/>
                        </a:lnTo>
                        <a:lnTo>
                          <a:pt x="426" y="482"/>
                        </a:lnTo>
                        <a:lnTo>
                          <a:pt x="422" y="474"/>
                        </a:lnTo>
                        <a:lnTo>
                          <a:pt x="416" y="450"/>
                        </a:lnTo>
                        <a:lnTo>
                          <a:pt x="414" y="442"/>
                        </a:lnTo>
                        <a:lnTo>
                          <a:pt x="404" y="432"/>
                        </a:lnTo>
                        <a:lnTo>
                          <a:pt x="410" y="424"/>
                        </a:lnTo>
                        <a:lnTo>
                          <a:pt x="410" y="416"/>
                        </a:lnTo>
                        <a:lnTo>
                          <a:pt x="418" y="414"/>
                        </a:lnTo>
                        <a:lnTo>
                          <a:pt x="422" y="410"/>
                        </a:lnTo>
                        <a:lnTo>
                          <a:pt x="426" y="408"/>
                        </a:lnTo>
                        <a:lnTo>
                          <a:pt x="426" y="406"/>
                        </a:lnTo>
                        <a:lnTo>
                          <a:pt x="424" y="404"/>
                        </a:lnTo>
                        <a:lnTo>
                          <a:pt x="420" y="402"/>
                        </a:lnTo>
                        <a:lnTo>
                          <a:pt x="416" y="402"/>
                        </a:lnTo>
                        <a:lnTo>
                          <a:pt x="422" y="394"/>
                        </a:lnTo>
                        <a:lnTo>
                          <a:pt x="424" y="388"/>
                        </a:lnTo>
                        <a:lnTo>
                          <a:pt x="426" y="384"/>
                        </a:lnTo>
                        <a:lnTo>
                          <a:pt x="422" y="378"/>
                        </a:lnTo>
                        <a:lnTo>
                          <a:pt x="422" y="372"/>
                        </a:lnTo>
                        <a:lnTo>
                          <a:pt x="424" y="366"/>
                        </a:lnTo>
                        <a:lnTo>
                          <a:pt x="428" y="364"/>
                        </a:lnTo>
                        <a:lnTo>
                          <a:pt x="434" y="362"/>
                        </a:lnTo>
                        <a:lnTo>
                          <a:pt x="436" y="360"/>
                        </a:lnTo>
                        <a:lnTo>
                          <a:pt x="438" y="358"/>
                        </a:lnTo>
                        <a:lnTo>
                          <a:pt x="438" y="356"/>
                        </a:lnTo>
                        <a:lnTo>
                          <a:pt x="436" y="352"/>
                        </a:lnTo>
                        <a:lnTo>
                          <a:pt x="434" y="350"/>
                        </a:lnTo>
                        <a:lnTo>
                          <a:pt x="452" y="340"/>
                        </a:lnTo>
                        <a:lnTo>
                          <a:pt x="446" y="328"/>
                        </a:lnTo>
                        <a:lnTo>
                          <a:pt x="464" y="310"/>
                        </a:lnTo>
                        <a:lnTo>
                          <a:pt x="470" y="312"/>
                        </a:lnTo>
                        <a:lnTo>
                          <a:pt x="478" y="302"/>
                        </a:lnTo>
                        <a:lnTo>
                          <a:pt x="478" y="266"/>
                        </a:lnTo>
                        <a:lnTo>
                          <a:pt x="490" y="248"/>
                        </a:lnTo>
                        <a:lnTo>
                          <a:pt x="508" y="234"/>
                        </a:lnTo>
                        <a:lnTo>
                          <a:pt x="510" y="228"/>
                        </a:lnTo>
                        <a:lnTo>
                          <a:pt x="510" y="222"/>
                        </a:lnTo>
                        <a:lnTo>
                          <a:pt x="504" y="220"/>
                        </a:lnTo>
                        <a:lnTo>
                          <a:pt x="502" y="220"/>
                        </a:lnTo>
                        <a:lnTo>
                          <a:pt x="504" y="218"/>
                        </a:lnTo>
                        <a:lnTo>
                          <a:pt x="506" y="214"/>
                        </a:lnTo>
                        <a:lnTo>
                          <a:pt x="518" y="206"/>
                        </a:lnTo>
                        <a:lnTo>
                          <a:pt x="524" y="200"/>
                        </a:lnTo>
                        <a:lnTo>
                          <a:pt x="528" y="192"/>
                        </a:lnTo>
                        <a:lnTo>
                          <a:pt x="528" y="186"/>
                        </a:lnTo>
                        <a:lnTo>
                          <a:pt x="528" y="182"/>
                        </a:lnTo>
                        <a:lnTo>
                          <a:pt x="524" y="174"/>
                        </a:lnTo>
                        <a:lnTo>
                          <a:pt x="520" y="170"/>
                        </a:lnTo>
                        <a:lnTo>
                          <a:pt x="526" y="156"/>
                        </a:lnTo>
                        <a:lnTo>
                          <a:pt x="542" y="138"/>
                        </a:lnTo>
                        <a:lnTo>
                          <a:pt x="548" y="130"/>
                        </a:lnTo>
                        <a:lnTo>
                          <a:pt x="550" y="126"/>
                        </a:lnTo>
                        <a:lnTo>
                          <a:pt x="550" y="122"/>
                        </a:lnTo>
                        <a:lnTo>
                          <a:pt x="548" y="120"/>
                        </a:lnTo>
                        <a:lnTo>
                          <a:pt x="542" y="118"/>
                        </a:lnTo>
                        <a:lnTo>
                          <a:pt x="538" y="116"/>
                        </a:lnTo>
                        <a:lnTo>
                          <a:pt x="554" y="100"/>
                        </a:lnTo>
                        <a:lnTo>
                          <a:pt x="560" y="94"/>
                        </a:lnTo>
                        <a:lnTo>
                          <a:pt x="564" y="88"/>
                        </a:lnTo>
                        <a:lnTo>
                          <a:pt x="566" y="82"/>
                        </a:lnTo>
                        <a:lnTo>
                          <a:pt x="566" y="78"/>
                        </a:lnTo>
                        <a:lnTo>
                          <a:pt x="564" y="74"/>
                        </a:lnTo>
                        <a:lnTo>
                          <a:pt x="562" y="72"/>
                        </a:lnTo>
                        <a:lnTo>
                          <a:pt x="488" y="74"/>
                        </a:lnTo>
                        <a:lnTo>
                          <a:pt x="494" y="58"/>
                        </a:lnTo>
                        <a:lnTo>
                          <a:pt x="502" y="44"/>
                        </a:lnTo>
                        <a:lnTo>
                          <a:pt x="506" y="38"/>
                        </a:lnTo>
                        <a:lnTo>
                          <a:pt x="512" y="32"/>
                        </a:lnTo>
                        <a:lnTo>
                          <a:pt x="518" y="26"/>
                        </a:lnTo>
                        <a:lnTo>
                          <a:pt x="518" y="20"/>
                        </a:lnTo>
                        <a:lnTo>
                          <a:pt x="516" y="14"/>
                        </a:lnTo>
                        <a:lnTo>
                          <a:pt x="512" y="10"/>
                        </a:lnTo>
                        <a:lnTo>
                          <a:pt x="504" y="2"/>
                        </a:lnTo>
                        <a:lnTo>
                          <a:pt x="498" y="0"/>
                        </a:lnTo>
                        <a:lnTo>
                          <a:pt x="496" y="0"/>
                        </a:lnTo>
                        <a:lnTo>
                          <a:pt x="418" y="4"/>
                        </a:lnTo>
                        <a:lnTo>
                          <a:pt x="252" y="12"/>
                        </a:lnTo>
                        <a:lnTo>
                          <a:pt x="0" y="22"/>
                        </a:lnTo>
                        <a:lnTo>
                          <a:pt x="24" y="182"/>
                        </a:lnTo>
                        <a:lnTo>
                          <a:pt x="22" y="432"/>
                        </a:lnTo>
                        <a:lnTo>
                          <a:pt x="20" y="430"/>
                        </a:lnTo>
                        <a:lnTo>
                          <a:pt x="34" y="446"/>
                        </a:lnTo>
                        <a:lnTo>
                          <a:pt x="62" y="442"/>
                        </a:lnTo>
                        <a:lnTo>
                          <a:pt x="74" y="444"/>
                        </a:lnTo>
                        <a:lnTo>
                          <a:pt x="74" y="518"/>
                        </a:lnTo>
                        <a:lnTo>
                          <a:pt x="416" y="510"/>
                        </a:lnTo>
                        <a:close/>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62" name="Freeform 24"/>
                  <p:cNvSpPr>
                    <a:spLocks/>
                  </p:cNvSpPr>
                  <p:nvPr/>
                </p:nvSpPr>
                <p:spPr bwMode="auto">
                  <a:xfrm>
                    <a:off x="5246688" y="1490663"/>
                    <a:ext cx="862012" cy="1012825"/>
                  </a:xfrm>
                  <a:custGeom>
                    <a:avLst/>
                    <a:gdLst>
                      <a:gd name="T0" fmla="*/ 2147483647 w 598"/>
                      <a:gd name="T1" fmla="*/ 2147483647 h 638"/>
                      <a:gd name="T2" fmla="*/ 2147483647 w 598"/>
                      <a:gd name="T3" fmla="*/ 2147483647 h 638"/>
                      <a:gd name="T4" fmla="*/ 2147483647 w 598"/>
                      <a:gd name="T5" fmla="*/ 2147483647 h 638"/>
                      <a:gd name="T6" fmla="*/ 2147483647 w 598"/>
                      <a:gd name="T7" fmla="*/ 2147483647 h 638"/>
                      <a:gd name="T8" fmla="*/ 2147483647 w 598"/>
                      <a:gd name="T9" fmla="*/ 2147483647 h 638"/>
                      <a:gd name="T10" fmla="*/ 2147483647 w 598"/>
                      <a:gd name="T11" fmla="*/ 2147483647 h 638"/>
                      <a:gd name="T12" fmla="*/ 2147483647 w 598"/>
                      <a:gd name="T13" fmla="*/ 2147483647 h 638"/>
                      <a:gd name="T14" fmla="*/ 2147483647 w 598"/>
                      <a:gd name="T15" fmla="*/ 2147483647 h 638"/>
                      <a:gd name="T16" fmla="*/ 2147483647 w 598"/>
                      <a:gd name="T17" fmla="*/ 2147483647 h 638"/>
                      <a:gd name="T18" fmla="*/ 2147483647 w 598"/>
                      <a:gd name="T19" fmla="*/ 2147483647 h 638"/>
                      <a:gd name="T20" fmla="*/ 2147483647 w 598"/>
                      <a:gd name="T21" fmla="*/ 2147483647 h 638"/>
                      <a:gd name="T22" fmla="*/ 2147483647 w 598"/>
                      <a:gd name="T23" fmla="*/ 2147483647 h 638"/>
                      <a:gd name="T24" fmla="*/ 2147483647 w 598"/>
                      <a:gd name="T25" fmla="*/ 2147483647 h 638"/>
                      <a:gd name="T26" fmla="*/ 0 w 598"/>
                      <a:gd name="T27" fmla="*/ 2147483647 h 638"/>
                      <a:gd name="T28" fmla="*/ 2147483647 w 598"/>
                      <a:gd name="T29" fmla="*/ 2147483647 h 638"/>
                      <a:gd name="T30" fmla="*/ 2147483647 w 598"/>
                      <a:gd name="T31" fmla="*/ 2147483647 h 638"/>
                      <a:gd name="T32" fmla="*/ 2147483647 w 598"/>
                      <a:gd name="T33" fmla="*/ 2147483647 h 638"/>
                      <a:gd name="T34" fmla="*/ 2147483647 w 598"/>
                      <a:gd name="T35" fmla="*/ 2147483647 h 638"/>
                      <a:gd name="T36" fmla="*/ 2147483647 w 598"/>
                      <a:gd name="T37" fmla="*/ 2147483647 h 638"/>
                      <a:gd name="T38" fmla="*/ 2147483647 w 598"/>
                      <a:gd name="T39" fmla="*/ 2147483647 h 638"/>
                      <a:gd name="T40" fmla="*/ 2147483647 w 598"/>
                      <a:gd name="T41" fmla="*/ 0 h 638"/>
                      <a:gd name="T42" fmla="*/ 2147483647 w 598"/>
                      <a:gd name="T43" fmla="*/ 2147483647 h 638"/>
                      <a:gd name="T44" fmla="*/ 2147483647 w 598"/>
                      <a:gd name="T45" fmla="*/ 2147483647 h 638"/>
                      <a:gd name="T46" fmla="*/ 2147483647 w 598"/>
                      <a:gd name="T47" fmla="*/ 2147483647 h 638"/>
                      <a:gd name="T48" fmla="*/ 2147483647 w 598"/>
                      <a:gd name="T49" fmla="*/ 2147483647 h 638"/>
                      <a:gd name="T50" fmla="*/ 2147483647 w 598"/>
                      <a:gd name="T51" fmla="*/ 2147483647 h 638"/>
                      <a:gd name="T52" fmla="*/ 2147483647 w 598"/>
                      <a:gd name="T53" fmla="*/ 2147483647 h 638"/>
                      <a:gd name="T54" fmla="*/ 2147483647 w 598"/>
                      <a:gd name="T55" fmla="*/ 2147483647 h 638"/>
                      <a:gd name="T56" fmla="*/ 2147483647 w 598"/>
                      <a:gd name="T57" fmla="*/ 2147483647 h 638"/>
                      <a:gd name="T58" fmla="*/ 2147483647 w 598"/>
                      <a:gd name="T59" fmla="*/ 2147483647 h 638"/>
                      <a:gd name="T60" fmla="*/ 2147483647 w 598"/>
                      <a:gd name="T61" fmla="*/ 2147483647 h 638"/>
                      <a:gd name="T62" fmla="*/ 2147483647 w 598"/>
                      <a:gd name="T63" fmla="*/ 2147483647 h 638"/>
                      <a:gd name="T64" fmla="*/ 2147483647 w 598"/>
                      <a:gd name="T65" fmla="*/ 2147483647 h 638"/>
                      <a:gd name="T66" fmla="*/ 2147483647 w 598"/>
                      <a:gd name="T67" fmla="*/ 2147483647 h 638"/>
                      <a:gd name="T68" fmla="*/ 2147483647 w 598"/>
                      <a:gd name="T69" fmla="*/ 2147483647 h 638"/>
                      <a:gd name="T70" fmla="*/ 2147483647 w 598"/>
                      <a:gd name="T71" fmla="*/ 2147483647 h 638"/>
                      <a:gd name="T72" fmla="*/ 2147483647 w 598"/>
                      <a:gd name="T73" fmla="*/ 2147483647 h 638"/>
                      <a:gd name="T74" fmla="*/ 2147483647 w 598"/>
                      <a:gd name="T75" fmla="*/ 2147483647 h 638"/>
                      <a:gd name="T76" fmla="*/ 2147483647 w 598"/>
                      <a:gd name="T77" fmla="*/ 2147483647 h 638"/>
                      <a:gd name="T78" fmla="*/ 2147483647 w 598"/>
                      <a:gd name="T79" fmla="*/ 2147483647 h 638"/>
                      <a:gd name="T80" fmla="*/ 2147483647 w 598"/>
                      <a:gd name="T81" fmla="*/ 2147483647 h 638"/>
                      <a:gd name="T82" fmla="*/ 2147483647 w 598"/>
                      <a:gd name="T83" fmla="*/ 2147483647 h 638"/>
                      <a:gd name="T84" fmla="*/ 2147483647 w 598"/>
                      <a:gd name="T85" fmla="*/ 2147483647 h 638"/>
                      <a:gd name="T86" fmla="*/ 2147483647 w 598"/>
                      <a:gd name="T87" fmla="*/ 2147483647 h 638"/>
                      <a:gd name="T88" fmla="*/ 2147483647 w 598"/>
                      <a:gd name="T89" fmla="*/ 2147483647 h 638"/>
                      <a:gd name="T90" fmla="*/ 2147483647 w 598"/>
                      <a:gd name="T91" fmla="*/ 2147483647 h 638"/>
                      <a:gd name="T92" fmla="*/ 2147483647 w 598"/>
                      <a:gd name="T93" fmla="*/ 2147483647 h 638"/>
                      <a:gd name="T94" fmla="*/ 2147483647 w 598"/>
                      <a:gd name="T95" fmla="*/ 2147483647 h 6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98" h="638">
                        <a:moveTo>
                          <a:pt x="252" y="638"/>
                        </a:moveTo>
                        <a:lnTo>
                          <a:pt x="250" y="632"/>
                        </a:lnTo>
                        <a:lnTo>
                          <a:pt x="248" y="628"/>
                        </a:lnTo>
                        <a:lnTo>
                          <a:pt x="244" y="620"/>
                        </a:lnTo>
                        <a:lnTo>
                          <a:pt x="238" y="616"/>
                        </a:lnTo>
                        <a:lnTo>
                          <a:pt x="234" y="616"/>
                        </a:lnTo>
                        <a:lnTo>
                          <a:pt x="208" y="608"/>
                        </a:lnTo>
                        <a:lnTo>
                          <a:pt x="208" y="602"/>
                        </a:lnTo>
                        <a:lnTo>
                          <a:pt x="206" y="596"/>
                        </a:lnTo>
                        <a:lnTo>
                          <a:pt x="202" y="588"/>
                        </a:lnTo>
                        <a:lnTo>
                          <a:pt x="196" y="578"/>
                        </a:lnTo>
                        <a:lnTo>
                          <a:pt x="192" y="570"/>
                        </a:lnTo>
                        <a:lnTo>
                          <a:pt x="192" y="560"/>
                        </a:lnTo>
                        <a:lnTo>
                          <a:pt x="194" y="550"/>
                        </a:lnTo>
                        <a:lnTo>
                          <a:pt x="198" y="540"/>
                        </a:lnTo>
                        <a:lnTo>
                          <a:pt x="200" y="534"/>
                        </a:lnTo>
                        <a:lnTo>
                          <a:pt x="200" y="528"/>
                        </a:lnTo>
                        <a:lnTo>
                          <a:pt x="198" y="524"/>
                        </a:lnTo>
                        <a:lnTo>
                          <a:pt x="194" y="522"/>
                        </a:lnTo>
                        <a:lnTo>
                          <a:pt x="192" y="520"/>
                        </a:lnTo>
                        <a:lnTo>
                          <a:pt x="184" y="496"/>
                        </a:lnTo>
                        <a:lnTo>
                          <a:pt x="184" y="492"/>
                        </a:lnTo>
                        <a:lnTo>
                          <a:pt x="184" y="486"/>
                        </a:lnTo>
                        <a:lnTo>
                          <a:pt x="178" y="464"/>
                        </a:lnTo>
                        <a:lnTo>
                          <a:pt x="172" y="444"/>
                        </a:lnTo>
                        <a:lnTo>
                          <a:pt x="168" y="438"/>
                        </a:lnTo>
                        <a:lnTo>
                          <a:pt x="166" y="434"/>
                        </a:lnTo>
                        <a:lnTo>
                          <a:pt x="152" y="428"/>
                        </a:lnTo>
                        <a:lnTo>
                          <a:pt x="138" y="420"/>
                        </a:lnTo>
                        <a:lnTo>
                          <a:pt x="128" y="410"/>
                        </a:lnTo>
                        <a:lnTo>
                          <a:pt x="118" y="400"/>
                        </a:lnTo>
                        <a:lnTo>
                          <a:pt x="106" y="384"/>
                        </a:lnTo>
                        <a:lnTo>
                          <a:pt x="102" y="376"/>
                        </a:lnTo>
                        <a:lnTo>
                          <a:pt x="68" y="360"/>
                        </a:lnTo>
                        <a:lnTo>
                          <a:pt x="66" y="352"/>
                        </a:lnTo>
                        <a:lnTo>
                          <a:pt x="62" y="350"/>
                        </a:lnTo>
                        <a:lnTo>
                          <a:pt x="58" y="350"/>
                        </a:lnTo>
                        <a:lnTo>
                          <a:pt x="52" y="350"/>
                        </a:lnTo>
                        <a:lnTo>
                          <a:pt x="48" y="350"/>
                        </a:lnTo>
                        <a:lnTo>
                          <a:pt x="42" y="348"/>
                        </a:lnTo>
                        <a:lnTo>
                          <a:pt x="28" y="340"/>
                        </a:lnTo>
                        <a:lnTo>
                          <a:pt x="24" y="334"/>
                        </a:lnTo>
                        <a:lnTo>
                          <a:pt x="18" y="328"/>
                        </a:lnTo>
                        <a:lnTo>
                          <a:pt x="16" y="324"/>
                        </a:lnTo>
                        <a:lnTo>
                          <a:pt x="18" y="318"/>
                        </a:lnTo>
                        <a:lnTo>
                          <a:pt x="24" y="302"/>
                        </a:lnTo>
                        <a:lnTo>
                          <a:pt x="24" y="296"/>
                        </a:lnTo>
                        <a:lnTo>
                          <a:pt x="22" y="292"/>
                        </a:lnTo>
                        <a:lnTo>
                          <a:pt x="20" y="286"/>
                        </a:lnTo>
                        <a:lnTo>
                          <a:pt x="14" y="276"/>
                        </a:lnTo>
                        <a:lnTo>
                          <a:pt x="12" y="270"/>
                        </a:lnTo>
                        <a:lnTo>
                          <a:pt x="12" y="262"/>
                        </a:lnTo>
                        <a:lnTo>
                          <a:pt x="16" y="244"/>
                        </a:lnTo>
                        <a:lnTo>
                          <a:pt x="24" y="222"/>
                        </a:lnTo>
                        <a:lnTo>
                          <a:pt x="16" y="208"/>
                        </a:lnTo>
                        <a:lnTo>
                          <a:pt x="0" y="208"/>
                        </a:lnTo>
                        <a:lnTo>
                          <a:pt x="0" y="184"/>
                        </a:lnTo>
                        <a:lnTo>
                          <a:pt x="4" y="182"/>
                        </a:lnTo>
                        <a:lnTo>
                          <a:pt x="6" y="178"/>
                        </a:lnTo>
                        <a:lnTo>
                          <a:pt x="10" y="172"/>
                        </a:lnTo>
                        <a:lnTo>
                          <a:pt x="12" y="166"/>
                        </a:lnTo>
                        <a:lnTo>
                          <a:pt x="18" y="160"/>
                        </a:lnTo>
                        <a:lnTo>
                          <a:pt x="34" y="148"/>
                        </a:lnTo>
                        <a:lnTo>
                          <a:pt x="58" y="132"/>
                        </a:lnTo>
                        <a:lnTo>
                          <a:pt x="56" y="52"/>
                        </a:lnTo>
                        <a:lnTo>
                          <a:pt x="54" y="50"/>
                        </a:lnTo>
                        <a:lnTo>
                          <a:pt x="58" y="44"/>
                        </a:lnTo>
                        <a:lnTo>
                          <a:pt x="72" y="34"/>
                        </a:lnTo>
                        <a:lnTo>
                          <a:pt x="72" y="32"/>
                        </a:lnTo>
                        <a:lnTo>
                          <a:pt x="78" y="36"/>
                        </a:lnTo>
                        <a:lnTo>
                          <a:pt x="88" y="42"/>
                        </a:lnTo>
                        <a:lnTo>
                          <a:pt x="96" y="44"/>
                        </a:lnTo>
                        <a:lnTo>
                          <a:pt x="102" y="44"/>
                        </a:lnTo>
                        <a:lnTo>
                          <a:pt x="110" y="44"/>
                        </a:lnTo>
                        <a:lnTo>
                          <a:pt x="116" y="40"/>
                        </a:lnTo>
                        <a:lnTo>
                          <a:pt x="124" y="34"/>
                        </a:lnTo>
                        <a:lnTo>
                          <a:pt x="132" y="30"/>
                        </a:lnTo>
                        <a:lnTo>
                          <a:pt x="142" y="30"/>
                        </a:lnTo>
                        <a:lnTo>
                          <a:pt x="146" y="28"/>
                        </a:lnTo>
                        <a:lnTo>
                          <a:pt x="150" y="26"/>
                        </a:lnTo>
                        <a:lnTo>
                          <a:pt x="156" y="20"/>
                        </a:lnTo>
                        <a:lnTo>
                          <a:pt x="168" y="14"/>
                        </a:lnTo>
                        <a:lnTo>
                          <a:pt x="186" y="10"/>
                        </a:lnTo>
                        <a:lnTo>
                          <a:pt x="198" y="0"/>
                        </a:lnTo>
                        <a:lnTo>
                          <a:pt x="204" y="6"/>
                        </a:lnTo>
                        <a:lnTo>
                          <a:pt x="210" y="10"/>
                        </a:lnTo>
                        <a:lnTo>
                          <a:pt x="202" y="24"/>
                        </a:lnTo>
                        <a:lnTo>
                          <a:pt x="200" y="34"/>
                        </a:lnTo>
                        <a:lnTo>
                          <a:pt x="198" y="44"/>
                        </a:lnTo>
                        <a:lnTo>
                          <a:pt x="196" y="50"/>
                        </a:lnTo>
                        <a:lnTo>
                          <a:pt x="196" y="52"/>
                        </a:lnTo>
                        <a:lnTo>
                          <a:pt x="204" y="48"/>
                        </a:lnTo>
                        <a:lnTo>
                          <a:pt x="220" y="40"/>
                        </a:lnTo>
                        <a:lnTo>
                          <a:pt x="240" y="54"/>
                        </a:lnTo>
                        <a:lnTo>
                          <a:pt x="244" y="54"/>
                        </a:lnTo>
                        <a:lnTo>
                          <a:pt x="252" y="54"/>
                        </a:lnTo>
                        <a:lnTo>
                          <a:pt x="258" y="56"/>
                        </a:lnTo>
                        <a:lnTo>
                          <a:pt x="262" y="60"/>
                        </a:lnTo>
                        <a:lnTo>
                          <a:pt x="268" y="68"/>
                        </a:lnTo>
                        <a:lnTo>
                          <a:pt x="272" y="78"/>
                        </a:lnTo>
                        <a:lnTo>
                          <a:pt x="274" y="82"/>
                        </a:lnTo>
                        <a:lnTo>
                          <a:pt x="278" y="86"/>
                        </a:lnTo>
                        <a:lnTo>
                          <a:pt x="286" y="90"/>
                        </a:lnTo>
                        <a:lnTo>
                          <a:pt x="300" y="92"/>
                        </a:lnTo>
                        <a:lnTo>
                          <a:pt x="334" y="96"/>
                        </a:lnTo>
                        <a:lnTo>
                          <a:pt x="354" y="100"/>
                        </a:lnTo>
                        <a:lnTo>
                          <a:pt x="374" y="106"/>
                        </a:lnTo>
                        <a:lnTo>
                          <a:pt x="392" y="112"/>
                        </a:lnTo>
                        <a:lnTo>
                          <a:pt x="406" y="120"/>
                        </a:lnTo>
                        <a:lnTo>
                          <a:pt x="472" y="128"/>
                        </a:lnTo>
                        <a:lnTo>
                          <a:pt x="476" y="132"/>
                        </a:lnTo>
                        <a:lnTo>
                          <a:pt x="480" y="148"/>
                        </a:lnTo>
                        <a:lnTo>
                          <a:pt x="484" y="148"/>
                        </a:lnTo>
                        <a:lnTo>
                          <a:pt x="488" y="148"/>
                        </a:lnTo>
                        <a:lnTo>
                          <a:pt x="494" y="150"/>
                        </a:lnTo>
                        <a:lnTo>
                          <a:pt x="500" y="154"/>
                        </a:lnTo>
                        <a:lnTo>
                          <a:pt x="504" y="160"/>
                        </a:lnTo>
                        <a:lnTo>
                          <a:pt x="508" y="170"/>
                        </a:lnTo>
                        <a:lnTo>
                          <a:pt x="508" y="184"/>
                        </a:lnTo>
                        <a:lnTo>
                          <a:pt x="506" y="198"/>
                        </a:lnTo>
                        <a:lnTo>
                          <a:pt x="504" y="210"/>
                        </a:lnTo>
                        <a:lnTo>
                          <a:pt x="528" y="210"/>
                        </a:lnTo>
                        <a:lnTo>
                          <a:pt x="526" y="216"/>
                        </a:lnTo>
                        <a:lnTo>
                          <a:pt x="526" y="226"/>
                        </a:lnTo>
                        <a:lnTo>
                          <a:pt x="526" y="232"/>
                        </a:lnTo>
                        <a:lnTo>
                          <a:pt x="528" y="238"/>
                        </a:lnTo>
                        <a:lnTo>
                          <a:pt x="532" y="240"/>
                        </a:lnTo>
                        <a:lnTo>
                          <a:pt x="538" y="242"/>
                        </a:lnTo>
                        <a:lnTo>
                          <a:pt x="538" y="246"/>
                        </a:lnTo>
                        <a:lnTo>
                          <a:pt x="540" y="252"/>
                        </a:lnTo>
                        <a:lnTo>
                          <a:pt x="524" y="262"/>
                        </a:lnTo>
                        <a:lnTo>
                          <a:pt x="516" y="274"/>
                        </a:lnTo>
                        <a:lnTo>
                          <a:pt x="516" y="282"/>
                        </a:lnTo>
                        <a:lnTo>
                          <a:pt x="512" y="286"/>
                        </a:lnTo>
                        <a:lnTo>
                          <a:pt x="506" y="294"/>
                        </a:lnTo>
                        <a:lnTo>
                          <a:pt x="504" y="302"/>
                        </a:lnTo>
                        <a:lnTo>
                          <a:pt x="502" y="308"/>
                        </a:lnTo>
                        <a:lnTo>
                          <a:pt x="500" y="316"/>
                        </a:lnTo>
                        <a:lnTo>
                          <a:pt x="502" y="324"/>
                        </a:lnTo>
                        <a:lnTo>
                          <a:pt x="504" y="328"/>
                        </a:lnTo>
                        <a:lnTo>
                          <a:pt x="506" y="328"/>
                        </a:lnTo>
                        <a:lnTo>
                          <a:pt x="512" y="322"/>
                        </a:lnTo>
                        <a:lnTo>
                          <a:pt x="520" y="312"/>
                        </a:lnTo>
                        <a:lnTo>
                          <a:pt x="532" y="300"/>
                        </a:lnTo>
                        <a:lnTo>
                          <a:pt x="532" y="294"/>
                        </a:lnTo>
                        <a:lnTo>
                          <a:pt x="534" y="286"/>
                        </a:lnTo>
                        <a:lnTo>
                          <a:pt x="538" y="280"/>
                        </a:lnTo>
                        <a:lnTo>
                          <a:pt x="542" y="276"/>
                        </a:lnTo>
                        <a:lnTo>
                          <a:pt x="552" y="274"/>
                        </a:lnTo>
                        <a:lnTo>
                          <a:pt x="562" y="272"/>
                        </a:lnTo>
                        <a:lnTo>
                          <a:pt x="564" y="272"/>
                        </a:lnTo>
                        <a:lnTo>
                          <a:pt x="564" y="270"/>
                        </a:lnTo>
                        <a:lnTo>
                          <a:pt x="562" y="264"/>
                        </a:lnTo>
                        <a:lnTo>
                          <a:pt x="562" y="258"/>
                        </a:lnTo>
                        <a:lnTo>
                          <a:pt x="564" y="250"/>
                        </a:lnTo>
                        <a:lnTo>
                          <a:pt x="568" y="240"/>
                        </a:lnTo>
                        <a:lnTo>
                          <a:pt x="574" y="228"/>
                        </a:lnTo>
                        <a:lnTo>
                          <a:pt x="576" y="226"/>
                        </a:lnTo>
                        <a:lnTo>
                          <a:pt x="584" y="218"/>
                        </a:lnTo>
                        <a:lnTo>
                          <a:pt x="592" y="208"/>
                        </a:lnTo>
                        <a:lnTo>
                          <a:pt x="598" y="210"/>
                        </a:lnTo>
                        <a:lnTo>
                          <a:pt x="598" y="220"/>
                        </a:lnTo>
                        <a:lnTo>
                          <a:pt x="594" y="222"/>
                        </a:lnTo>
                        <a:lnTo>
                          <a:pt x="594" y="238"/>
                        </a:lnTo>
                        <a:lnTo>
                          <a:pt x="586" y="250"/>
                        </a:lnTo>
                        <a:lnTo>
                          <a:pt x="580" y="262"/>
                        </a:lnTo>
                        <a:lnTo>
                          <a:pt x="580" y="266"/>
                        </a:lnTo>
                        <a:lnTo>
                          <a:pt x="582" y="270"/>
                        </a:lnTo>
                        <a:lnTo>
                          <a:pt x="578" y="278"/>
                        </a:lnTo>
                        <a:lnTo>
                          <a:pt x="568" y="296"/>
                        </a:lnTo>
                        <a:lnTo>
                          <a:pt x="562" y="310"/>
                        </a:lnTo>
                        <a:lnTo>
                          <a:pt x="558" y="328"/>
                        </a:lnTo>
                        <a:lnTo>
                          <a:pt x="556" y="348"/>
                        </a:lnTo>
                        <a:lnTo>
                          <a:pt x="558" y="372"/>
                        </a:lnTo>
                        <a:lnTo>
                          <a:pt x="554" y="378"/>
                        </a:lnTo>
                        <a:lnTo>
                          <a:pt x="550" y="384"/>
                        </a:lnTo>
                        <a:lnTo>
                          <a:pt x="546" y="392"/>
                        </a:lnTo>
                        <a:lnTo>
                          <a:pt x="542" y="402"/>
                        </a:lnTo>
                        <a:lnTo>
                          <a:pt x="540" y="416"/>
                        </a:lnTo>
                        <a:lnTo>
                          <a:pt x="542" y="430"/>
                        </a:lnTo>
                        <a:lnTo>
                          <a:pt x="546" y="448"/>
                        </a:lnTo>
                        <a:lnTo>
                          <a:pt x="542" y="460"/>
                        </a:lnTo>
                        <a:lnTo>
                          <a:pt x="534" y="486"/>
                        </a:lnTo>
                        <a:lnTo>
                          <a:pt x="532" y="502"/>
                        </a:lnTo>
                        <a:lnTo>
                          <a:pt x="532" y="520"/>
                        </a:lnTo>
                        <a:lnTo>
                          <a:pt x="534" y="538"/>
                        </a:lnTo>
                        <a:lnTo>
                          <a:pt x="540" y="558"/>
                        </a:lnTo>
                        <a:lnTo>
                          <a:pt x="550" y="574"/>
                        </a:lnTo>
                        <a:lnTo>
                          <a:pt x="550" y="582"/>
                        </a:lnTo>
                        <a:lnTo>
                          <a:pt x="548" y="604"/>
                        </a:lnTo>
                        <a:lnTo>
                          <a:pt x="550" y="616"/>
                        </a:lnTo>
                        <a:lnTo>
                          <a:pt x="252" y="638"/>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63" name="Freeform 25"/>
                  <p:cNvSpPr>
                    <a:spLocks/>
                  </p:cNvSpPr>
                  <p:nvPr/>
                </p:nvSpPr>
                <p:spPr bwMode="auto">
                  <a:xfrm>
                    <a:off x="5502275" y="2468563"/>
                    <a:ext cx="652463" cy="1271587"/>
                  </a:xfrm>
                  <a:custGeom>
                    <a:avLst/>
                    <a:gdLst>
                      <a:gd name="T0" fmla="*/ 2147483647 w 452"/>
                      <a:gd name="T1" fmla="*/ 2147483647 h 801"/>
                      <a:gd name="T2" fmla="*/ 2147483647 w 452"/>
                      <a:gd name="T3" fmla="*/ 2147483647 h 801"/>
                      <a:gd name="T4" fmla="*/ 2147483647 w 452"/>
                      <a:gd name="T5" fmla="*/ 2147483647 h 801"/>
                      <a:gd name="T6" fmla="*/ 2147483647 w 452"/>
                      <a:gd name="T7" fmla="*/ 2147483647 h 801"/>
                      <a:gd name="T8" fmla="*/ 2147483647 w 452"/>
                      <a:gd name="T9" fmla="*/ 2147483647 h 801"/>
                      <a:gd name="T10" fmla="*/ 2147483647 w 452"/>
                      <a:gd name="T11" fmla="*/ 2147483647 h 801"/>
                      <a:gd name="T12" fmla="*/ 2147483647 w 452"/>
                      <a:gd name="T13" fmla="*/ 2147483647 h 801"/>
                      <a:gd name="T14" fmla="*/ 2147483647 w 452"/>
                      <a:gd name="T15" fmla="*/ 2147483647 h 801"/>
                      <a:gd name="T16" fmla="*/ 2147483647 w 452"/>
                      <a:gd name="T17" fmla="*/ 2147483647 h 801"/>
                      <a:gd name="T18" fmla="*/ 2147483647 w 452"/>
                      <a:gd name="T19" fmla="*/ 2147483647 h 801"/>
                      <a:gd name="T20" fmla="*/ 2147483647 w 452"/>
                      <a:gd name="T21" fmla="*/ 2147483647 h 801"/>
                      <a:gd name="T22" fmla="*/ 2147483647 w 452"/>
                      <a:gd name="T23" fmla="*/ 2147483647 h 801"/>
                      <a:gd name="T24" fmla="*/ 2147483647 w 452"/>
                      <a:gd name="T25" fmla="*/ 2147483647 h 801"/>
                      <a:gd name="T26" fmla="*/ 2147483647 w 452"/>
                      <a:gd name="T27" fmla="*/ 2147483647 h 801"/>
                      <a:gd name="T28" fmla="*/ 2147483647 w 452"/>
                      <a:gd name="T29" fmla="*/ 2147483647 h 801"/>
                      <a:gd name="T30" fmla="*/ 2147483647 w 452"/>
                      <a:gd name="T31" fmla="*/ 2147483647 h 801"/>
                      <a:gd name="T32" fmla="*/ 2147483647 w 452"/>
                      <a:gd name="T33" fmla="*/ 2147483647 h 801"/>
                      <a:gd name="T34" fmla="*/ 2147483647 w 452"/>
                      <a:gd name="T35" fmla="*/ 2147483647 h 801"/>
                      <a:gd name="T36" fmla="*/ 2147483647 w 452"/>
                      <a:gd name="T37" fmla="*/ 2147483647 h 801"/>
                      <a:gd name="T38" fmla="*/ 2147483647 w 452"/>
                      <a:gd name="T39" fmla="*/ 2147483647 h 801"/>
                      <a:gd name="T40" fmla="*/ 2147483647 w 452"/>
                      <a:gd name="T41" fmla="*/ 2147483647 h 801"/>
                      <a:gd name="T42" fmla="*/ 2147483647 w 452"/>
                      <a:gd name="T43" fmla="*/ 2147483647 h 801"/>
                      <a:gd name="T44" fmla="*/ 2147483647 w 452"/>
                      <a:gd name="T45" fmla="*/ 2147483647 h 801"/>
                      <a:gd name="T46" fmla="*/ 2147483647 w 452"/>
                      <a:gd name="T47" fmla="*/ 2147483647 h 801"/>
                      <a:gd name="T48" fmla="*/ 2147483647 w 452"/>
                      <a:gd name="T49" fmla="*/ 2147483647 h 801"/>
                      <a:gd name="T50" fmla="*/ 2147483647 w 452"/>
                      <a:gd name="T51" fmla="*/ 2147483647 h 801"/>
                      <a:gd name="T52" fmla="*/ 2147483647 w 452"/>
                      <a:gd name="T53" fmla="*/ 2147483647 h 801"/>
                      <a:gd name="T54" fmla="*/ 2147483647 w 452"/>
                      <a:gd name="T55" fmla="*/ 2147483647 h 801"/>
                      <a:gd name="T56" fmla="*/ 2147483647 w 452"/>
                      <a:gd name="T57" fmla="*/ 2147483647 h 801"/>
                      <a:gd name="T58" fmla="*/ 2147483647 w 452"/>
                      <a:gd name="T59" fmla="*/ 2147483647 h 801"/>
                      <a:gd name="T60" fmla="*/ 2147483647 w 452"/>
                      <a:gd name="T61" fmla="*/ 2147483647 h 801"/>
                      <a:gd name="T62" fmla="*/ 2147483647 w 452"/>
                      <a:gd name="T63" fmla="*/ 2147483647 h 801"/>
                      <a:gd name="T64" fmla="*/ 2147483647 w 452"/>
                      <a:gd name="T65" fmla="*/ 2147483647 h 801"/>
                      <a:gd name="T66" fmla="*/ 2147483647 w 452"/>
                      <a:gd name="T67" fmla="*/ 2147483647 h 801"/>
                      <a:gd name="T68" fmla="*/ 2147483647 w 452"/>
                      <a:gd name="T69" fmla="*/ 2147483647 h 801"/>
                      <a:gd name="T70" fmla="*/ 2147483647 w 452"/>
                      <a:gd name="T71" fmla="*/ 2147483647 h 801"/>
                      <a:gd name="T72" fmla="*/ 2147483647 w 452"/>
                      <a:gd name="T73" fmla="*/ 2147483647 h 801"/>
                      <a:gd name="T74" fmla="*/ 2147483647 w 452"/>
                      <a:gd name="T75" fmla="*/ 2147483647 h 801"/>
                      <a:gd name="T76" fmla="*/ 2147483647 w 452"/>
                      <a:gd name="T77" fmla="*/ 2147483647 h 801"/>
                      <a:gd name="T78" fmla="*/ 2147483647 w 452"/>
                      <a:gd name="T79" fmla="*/ 2147483647 h 801"/>
                      <a:gd name="T80" fmla="*/ 2147483647 w 452"/>
                      <a:gd name="T81" fmla="*/ 2147483647 h 801"/>
                      <a:gd name="T82" fmla="*/ 2147483647 w 452"/>
                      <a:gd name="T83" fmla="*/ 2147483647 h 801"/>
                      <a:gd name="T84" fmla="*/ 2147483647 w 452"/>
                      <a:gd name="T85" fmla="*/ 2147483647 h 801"/>
                      <a:gd name="T86" fmla="*/ 2147483647 w 452"/>
                      <a:gd name="T87" fmla="*/ 2147483647 h 801"/>
                      <a:gd name="T88" fmla="*/ 0 w 452"/>
                      <a:gd name="T89" fmla="*/ 2147483647 h 801"/>
                      <a:gd name="T90" fmla="*/ 2147483647 w 452"/>
                      <a:gd name="T91" fmla="*/ 2147483647 h 801"/>
                      <a:gd name="T92" fmla="*/ 2147483647 w 452"/>
                      <a:gd name="T93" fmla="*/ 2147483647 h 801"/>
                      <a:gd name="T94" fmla="*/ 2147483647 w 452"/>
                      <a:gd name="T95" fmla="*/ 2147483647 h 801"/>
                      <a:gd name="T96" fmla="*/ 2147483647 w 452"/>
                      <a:gd name="T97" fmla="*/ 2147483647 h 801"/>
                      <a:gd name="T98" fmla="*/ 2147483647 w 452"/>
                      <a:gd name="T99" fmla="*/ 2147483647 h 801"/>
                      <a:gd name="T100" fmla="*/ 2147483647 w 452"/>
                      <a:gd name="T101" fmla="*/ 2147483647 h 801"/>
                      <a:gd name="T102" fmla="*/ 2147483647 w 452"/>
                      <a:gd name="T103" fmla="*/ 2147483647 h 801"/>
                      <a:gd name="T104" fmla="*/ 2147483647 w 452"/>
                      <a:gd name="T105" fmla="*/ 2147483647 h 801"/>
                      <a:gd name="T106" fmla="*/ 2147483647 w 452"/>
                      <a:gd name="T107" fmla="*/ 2147483647 h 801"/>
                      <a:gd name="T108" fmla="*/ 2147483647 w 452"/>
                      <a:gd name="T109" fmla="*/ 2147483647 h 801"/>
                      <a:gd name="T110" fmla="*/ 2147483647 w 452"/>
                      <a:gd name="T111" fmla="*/ 2147483647 h 801"/>
                      <a:gd name="T112" fmla="*/ 2147483647 w 452"/>
                      <a:gd name="T113" fmla="*/ 2147483647 h 801"/>
                      <a:gd name="T114" fmla="*/ 2147483647 w 452"/>
                      <a:gd name="T115" fmla="*/ 2147483647 h 801"/>
                      <a:gd name="T116" fmla="*/ 2147483647 w 452"/>
                      <a:gd name="T117" fmla="*/ 2147483647 h 801"/>
                      <a:gd name="T118" fmla="*/ 2147483647 w 452"/>
                      <a:gd name="T119" fmla="*/ 2147483647 h 801"/>
                      <a:gd name="T120" fmla="*/ 2147483647 w 452"/>
                      <a:gd name="T121" fmla="*/ 2147483647 h 801"/>
                      <a:gd name="T122" fmla="*/ 2147483647 w 452"/>
                      <a:gd name="T123" fmla="*/ 2147483647 h 801"/>
                      <a:gd name="T124" fmla="*/ 2147483647 w 452"/>
                      <a:gd name="T125" fmla="*/ 2147483647 h 8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2" h="801">
                        <a:moveTo>
                          <a:pt x="294" y="779"/>
                        </a:moveTo>
                        <a:lnTo>
                          <a:pt x="300" y="771"/>
                        </a:lnTo>
                        <a:lnTo>
                          <a:pt x="308" y="769"/>
                        </a:lnTo>
                        <a:lnTo>
                          <a:pt x="314" y="767"/>
                        </a:lnTo>
                        <a:lnTo>
                          <a:pt x="320" y="769"/>
                        </a:lnTo>
                        <a:lnTo>
                          <a:pt x="330" y="775"/>
                        </a:lnTo>
                        <a:lnTo>
                          <a:pt x="336" y="779"/>
                        </a:lnTo>
                        <a:lnTo>
                          <a:pt x="352" y="785"/>
                        </a:lnTo>
                        <a:lnTo>
                          <a:pt x="364" y="787"/>
                        </a:lnTo>
                        <a:lnTo>
                          <a:pt x="368" y="785"/>
                        </a:lnTo>
                        <a:lnTo>
                          <a:pt x="370" y="783"/>
                        </a:lnTo>
                        <a:lnTo>
                          <a:pt x="370" y="777"/>
                        </a:lnTo>
                        <a:lnTo>
                          <a:pt x="368" y="773"/>
                        </a:lnTo>
                        <a:lnTo>
                          <a:pt x="366" y="769"/>
                        </a:lnTo>
                        <a:lnTo>
                          <a:pt x="360" y="757"/>
                        </a:lnTo>
                        <a:lnTo>
                          <a:pt x="360" y="749"/>
                        </a:lnTo>
                        <a:lnTo>
                          <a:pt x="362" y="743"/>
                        </a:lnTo>
                        <a:lnTo>
                          <a:pt x="368" y="737"/>
                        </a:lnTo>
                        <a:lnTo>
                          <a:pt x="374" y="733"/>
                        </a:lnTo>
                        <a:lnTo>
                          <a:pt x="380" y="731"/>
                        </a:lnTo>
                        <a:lnTo>
                          <a:pt x="388" y="729"/>
                        </a:lnTo>
                        <a:lnTo>
                          <a:pt x="398" y="729"/>
                        </a:lnTo>
                        <a:lnTo>
                          <a:pt x="404" y="727"/>
                        </a:lnTo>
                        <a:lnTo>
                          <a:pt x="406" y="725"/>
                        </a:lnTo>
                        <a:lnTo>
                          <a:pt x="406" y="721"/>
                        </a:lnTo>
                        <a:lnTo>
                          <a:pt x="404" y="715"/>
                        </a:lnTo>
                        <a:lnTo>
                          <a:pt x="402" y="711"/>
                        </a:lnTo>
                        <a:lnTo>
                          <a:pt x="396" y="705"/>
                        </a:lnTo>
                        <a:lnTo>
                          <a:pt x="398" y="695"/>
                        </a:lnTo>
                        <a:lnTo>
                          <a:pt x="404" y="687"/>
                        </a:lnTo>
                        <a:lnTo>
                          <a:pt x="408" y="678"/>
                        </a:lnTo>
                        <a:lnTo>
                          <a:pt x="402" y="672"/>
                        </a:lnTo>
                        <a:lnTo>
                          <a:pt x="400" y="666"/>
                        </a:lnTo>
                        <a:lnTo>
                          <a:pt x="400" y="660"/>
                        </a:lnTo>
                        <a:lnTo>
                          <a:pt x="402" y="656"/>
                        </a:lnTo>
                        <a:lnTo>
                          <a:pt x="406" y="650"/>
                        </a:lnTo>
                        <a:lnTo>
                          <a:pt x="408" y="648"/>
                        </a:lnTo>
                        <a:lnTo>
                          <a:pt x="410" y="636"/>
                        </a:lnTo>
                        <a:lnTo>
                          <a:pt x="414" y="610"/>
                        </a:lnTo>
                        <a:lnTo>
                          <a:pt x="422" y="602"/>
                        </a:lnTo>
                        <a:lnTo>
                          <a:pt x="426" y="594"/>
                        </a:lnTo>
                        <a:lnTo>
                          <a:pt x="436" y="576"/>
                        </a:lnTo>
                        <a:lnTo>
                          <a:pt x="442" y="560"/>
                        </a:lnTo>
                        <a:lnTo>
                          <a:pt x="444" y="554"/>
                        </a:lnTo>
                        <a:lnTo>
                          <a:pt x="450" y="542"/>
                        </a:lnTo>
                        <a:lnTo>
                          <a:pt x="452" y="532"/>
                        </a:lnTo>
                        <a:lnTo>
                          <a:pt x="452" y="522"/>
                        </a:lnTo>
                        <a:lnTo>
                          <a:pt x="450" y="512"/>
                        </a:lnTo>
                        <a:lnTo>
                          <a:pt x="446" y="504"/>
                        </a:lnTo>
                        <a:lnTo>
                          <a:pt x="440" y="490"/>
                        </a:lnTo>
                        <a:lnTo>
                          <a:pt x="436" y="486"/>
                        </a:lnTo>
                        <a:lnTo>
                          <a:pt x="434" y="480"/>
                        </a:lnTo>
                        <a:lnTo>
                          <a:pt x="434" y="452"/>
                        </a:lnTo>
                        <a:lnTo>
                          <a:pt x="440" y="446"/>
                        </a:lnTo>
                        <a:lnTo>
                          <a:pt x="426" y="278"/>
                        </a:lnTo>
                        <a:lnTo>
                          <a:pt x="410" y="108"/>
                        </a:lnTo>
                        <a:lnTo>
                          <a:pt x="406" y="104"/>
                        </a:lnTo>
                        <a:lnTo>
                          <a:pt x="402" y="98"/>
                        </a:lnTo>
                        <a:lnTo>
                          <a:pt x="396" y="86"/>
                        </a:lnTo>
                        <a:lnTo>
                          <a:pt x="394" y="76"/>
                        </a:lnTo>
                        <a:lnTo>
                          <a:pt x="394" y="72"/>
                        </a:lnTo>
                        <a:lnTo>
                          <a:pt x="392" y="66"/>
                        </a:lnTo>
                        <a:lnTo>
                          <a:pt x="390" y="60"/>
                        </a:lnTo>
                        <a:lnTo>
                          <a:pt x="382" y="54"/>
                        </a:lnTo>
                        <a:lnTo>
                          <a:pt x="376" y="48"/>
                        </a:lnTo>
                        <a:lnTo>
                          <a:pt x="372" y="42"/>
                        </a:lnTo>
                        <a:lnTo>
                          <a:pt x="370" y="36"/>
                        </a:lnTo>
                        <a:lnTo>
                          <a:pt x="372" y="24"/>
                        </a:lnTo>
                        <a:lnTo>
                          <a:pt x="372" y="20"/>
                        </a:lnTo>
                        <a:lnTo>
                          <a:pt x="372" y="0"/>
                        </a:lnTo>
                        <a:lnTo>
                          <a:pt x="74" y="22"/>
                        </a:lnTo>
                        <a:lnTo>
                          <a:pt x="74" y="26"/>
                        </a:lnTo>
                        <a:lnTo>
                          <a:pt x="76" y="28"/>
                        </a:lnTo>
                        <a:lnTo>
                          <a:pt x="82" y="32"/>
                        </a:lnTo>
                        <a:lnTo>
                          <a:pt x="92" y="38"/>
                        </a:lnTo>
                        <a:lnTo>
                          <a:pt x="98" y="42"/>
                        </a:lnTo>
                        <a:lnTo>
                          <a:pt x="100" y="46"/>
                        </a:lnTo>
                        <a:lnTo>
                          <a:pt x="102" y="50"/>
                        </a:lnTo>
                        <a:lnTo>
                          <a:pt x="102" y="52"/>
                        </a:lnTo>
                        <a:lnTo>
                          <a:pt x="100" y="56"/>
                        </a:lnTo>
                        <a:lnTo>
                          <a:pt x="98" y="56"/>
                        </a:lnTo>
                        <a:lnTo>
                          <a:pt x="112" y="66"/>
                        </a:lnTo>
                        <a:lnTo>
                          <a:pt x="116" y="68"/>
                        </a:lnTo>
                        <a:lnTo>
                          <a:pt x="120" y="70"/>
                        </a:lnTo>
                        <a:lnTo>
                          <a:pt x="124" y="74"/>
                        </a:lnTo>
                        <a:lnTo>
                          <a:pt x="128" y="80"/>
                        </a:lnTo>
                        <a:lnTo>
                          <a:pt x="130" y="88"/>
                        </a:lnTo>
                        <a:lnTo>
                          <a:pt x="130" y="98"/>
                        </a:lnTo>
                        <a:lnTo>
                          <a:pt x="126" y="110"/>
                        </a:lnTo>
                        <a:lnTo>
                          <a:pt x="122" y="120"/>
                        </a:lnTo>
                        <a:lnTo>
                          <a:pt x="118" y="124"/>
                        </a:lnTo>
                        <a:lnTo>
                          <a:pt x="116" y="126"/>
                        </a:lnTo>
                        <a:lnTo>
                          <a:pt x="114" y="124"/>
                        </a:lnTo>
                        <a:lnTo>
                          <a:pt x="112" y="124"/>
                        </a:lnTo>
                        <a:lnTo>
                          <a:pt x="110" y="128"/>
                        </a:lnTo>
                        <a:lnTo>
                          <a:pt x="110" y="152"/>
                        </a:lnTo>
                        <a:lnTo>
                          <a:pt x="110" y="154"/>
                        </a:lnTo>
                        <a:lnTo>
                          <a:pt x="108" y="158"/>
                        </a:lnTo>
                        <a:lnTo>
                          <a:pt x="102" y="160"/>
                        </a:lnTo>
                        <a:lnTo>
                          <a:pt x="90" y="162"/>
                        </a:lnTo>
                        <a:lnTo>
                          <a:pt x="88" y="164"/>
                        </a:lnTo>
                        <a:lnTo>
                          <a:pt x="88" y="168"/>
                        </a:lnTo>
                        <a:lnTo>
                          <a:pt x="84" y="170"/>
                        </a:lnTo>
                        <a:lnTo>
                          <a:pt x="72" y="174"/>
                        </a:lnTo>
                        <a:lnTo>
                          <a:pt x="54" y="176"/>
                        </a:lnTo>
                        <a:lnTo>
                          <a:pt x="48" y="180"/>
                        </a:lnTo>
                        <a:lnTo>
                          <a:pt x="42" y="184"/>
                        </a:lnTo>
                        <a:lnTo>
                          <a:pt x="38" y="188"/>
                        </a:lnTo>
                        <a:lnTo>
                          <a:pt x="36" y="194"/>
                        </a:lnTo>
                        <a:lnTo>
                          <a:pt x="38" y="204"/>
                        </a:lnTo>
                        <a:lnTo>
                          <a:pt x="42" y="212"/>
                        </a:lnTo>
                        <a:lnTo>
                          <a:pt x="50" y="230"/>
                        </a:lnTo>
                        <a:lnTo>
                          <a:pt x="56" y="240"/>
                        </a:lnTo>
                        <a:lnTo>
                          <a:pt x="56" y="244"/>
                        </a:lnTo>
                        <a:lnTo>
                          <a:pt x="54" y="248"/>
                        </a:lnTo>
                        <a:lnTo>
                          <a:pt x="46" y="260"/>
                        </a:lnTo>
                        <a:lnTo>
                          <a:pt x="38" y="276"/>
                        </a:lnTo>
                        <a:lnTo>
                          <a:pt x="38" y="280"/>
                        </a:lnTo>
                        <a:lnTo>
                          <a:pt x="36" y="286"/>
                        </a:lnTo>
                        <a:lnTo>
                          <a:pt x="32" y="292"/>
                        </a:lnTo>
                        <a:lnTo>
                          <a:pt x="26" y="294"/>
                        </a:lnTo>
                        <a:lnTo>
                          <a:pt x="20" y="294"/>
                        </a:lnTo>
                        <a:lnTo>
                          <a:pt x="16" y="296"/>
                        </a:lnTo>
                        <a:lnTo>
                          <a:pt x="12" y="298"/>
                        </a:lnTo>
                        <a:lnTo>
                          <a:pt x="8" y="302"/>
                        </a:lnTo>
                        <a:lnTo>
                          <a:pt x="8" y="306"/>
                        </a:lnTo>
                        <a:lnTo>
                          <a:pt x="10" y="312"/>
                        </a:lnTo>
                        <a:lnTo>
                          <a:pt x="14" y="318"/>
                        </a:lnTo>
                        <a:lnTo>
                          <a:pt x="14" y="320"/>
                        </a:lnTo>
                        <a:lnTo>
                          <a:pt x="12" y="326"/>
                        </a:lnTo>
                        <a:lnTo>
                          <a:pt x="6" y="336"/>
                        </a:lnTo>
                        <a:lnTo>
                          <a:pt x="4" y="336"/>
                        </a:lnTo>
                        <a:lnTo>
                          <a:pt x="0" y="348"/>
                        </a:lnTo>
                        <a:lnTo>
                          <a:pt x="0" y="362"/>
                        </a:lnTo>
                        <a:lnTo>
                          <a:pt x="0" y="382"/>
                        </a:lnTo>
                        <a:lnTo>
                          <a:pt x="2" y="392"/>
                        </a:lnTo>
                        <a:lnTo>
                          <a:pt x="6" y="402"/>
                        </a:lnTo>
                        <a:lnTo>
                          <a:pt x="12" y="414"/>
                        </a:lnTo>
                        <a:lnTo>
                          <a:pt x="18" y="426"/>
                        </a:lnTo>
                        <a:lnTo>
                          <a:pt x="26" y="436"/>
                        </a:lnTo>
                        <a:lnTo>
                          <a:pt x="38" y="448"/>
                        </a:lnTo>
                        <a:lnTo>
                          <a:pt x="52" y="460"/>
                        </a:lnTo>
                        <a:lnTo>
                          <a:pt x="68" y="470"/>
                        </a:lnTo>
                        <a:lnTo>
                          <a:pt x="76" y="474"/>
                        </a:lnTo>
                        <a:lnTo>
                          <a:pt x="80" y="476"/>
                        </a:lnTo>
                        <a:lnTo>
                          <a:pt x="84" y="480"/>
                        </a:lnTo>
                        <a:lnTo>
                          <a:pt x="88" y="486"/>
                        </a:lnTo>
                        <a:lnTo>
                          <a:pt x="92" y="494"/>
                        </a:lnTo>
                        <a:lnTo>
                          <a:pt x="94" y="504"/>
                        </a:lnTo>
                        <a:lnTo>
                          <a:pt x="96" y="520"/>
                        </a:lnTo>
                        <a:lnTo>
                          <a:pt x="96" y="530"/>
                        </a:lnTo>
                        <a:lnTo>
                          <a:pt x="98" y="538"/>
                        </a:lnTo>
                        <a:lnTo>
                          <a:pt x="102" y="542"/>
                        </a:lnTo>
                        <a:lnTo>
                          <a:pt x="106" y="542"/>
                        </a:lnTo>
                        <a:lnTo>
                          <a:pt x="110" y="542"/>
                        </a:lnTo>
                        <a:lnTo>
                          <a:pt x="114" y="540"/>
                        </a:lnTo>
                        <a:lnTo>
                          <a:pt x="122" y="532"/>
                        </a:lnTo>
                        <a:lnTo>
                          <a:pt x="126" y="530"/>
                        </a:lnTo>
                        <a:lnTo>
                          <a:pt x="132" y="530"/>
                        </a:lnTo>
                        <a:lnTo>
                          <a:pt x="138" y="532"/>
                        </a:lnTo>
                        <a:lnTo>
                          <a:pt x="146" y="536"/>
                        </a:lnTo>
                        <a:lnTo>
                          <a:pt x="156" y="544"/>
                        </a:lnTo>
                        <a:lnTo>
                          <a:pt x="160" y="550"/>
                        </a:lnTo>
                        <a:lnTo>
                          <a:pt x="160" y="552"/>
                        </a:lnTo>
                        <a:lnTo>
                          <a:pt x="146" y="606"/>
                        </a:lnTo>
                        <a:lnTo>
                          <a:pt x="142" y="612"/>
                        </a:lnTo>
                        <a:lnTo>
                          <a:pt x="140" y="618"/>
                        </a:lnTo>
                        <a:lnTo>
                          <a:pt x="140" y="626"/>
                        </a:lnTo>
                        <a:lnTo>
                          <a:pt x="142" y="634"/>
                        </a:lnTo>
                        <a:lnTo>
                          <a:pt x="148" y="644"/>
                        </a:lnTo>
                        <a:lnTo>
                          <a:pt x="158" y="654"/>
                        </a:lnTo>
                        <a:lnTo>
                          <a:pt x="174" y="662"/>
                        </a:lnTo>
                        <a:lnTo>
                          <a:pt x="186" y="668"/>
                        </a:lnTo>
                        <a:lnTo>
                          <a:pt x="188" y="672"/>
                        </a:lnTo>
                        <a:lnTo>
                          <a:pt x="188" y="680"/>
                        </a:lnTo>
                        <a:lnTo>
                          <a:pt x="210" y="680"/>
                        </a:lnTo>
                        <a:lnTo>
                          <a:pt x="226" y="699"/>
                        </a:lnTo>
                        <a:lnTo>
                          <a:pt x="242" y="705"/>
                        </a:lnTo>
                        <a:lnTo>
                          <a:pt x="246" y="731"/>
                        </a:lnTo>
                        <a:lnTo>
                          <a:pt x="254" y="745"/>
                        </a:lnTo>
                        <a:lnTo>
                          <a:pt x="248" y="763"/>
                        </a:lnTo>
                        <a:lnTo>
                          <a:pt x="248" y="773"/>
                        </a:lnTo>
                        <a:lnTo>
                          <a:pt x="260" y="785"/>
                        </a:lnTo>
                        <a:lnTo>
                          <a:pt x="262" y="795"/>
                        </a:lnTo>
                        <a:lnTo>
                          <a:pt x="270" y="801"/>
                        </a:lnTo>
                        <a:lnTo>
                          <a:pt x="270" y="791"/>
                        </a:lnTo>
                        <a:lnTo>
                          <a:pt x="272" y="787"/>
                        </a:lnTo>
                        <a:lnTo>
                          <a:pt x="276" y="789"/>
                        </a:lnTo>
                        <a:lnTo>
                          <a:pt x="278" y="795"/>
                        </a:lnTo>
                        <a:lnTo>
                          <a:pt x="286" y="789"/>
                        </a:lnTo>
                        <a:lnTo>
                          <a:pt x="292" y="779"/>
                        </a:lnTo>
                      </a:path>
                    </a:pathLst>
                  </a:custGeom>
                  <a:solidFill>
                    <a:schemeClr val="accent1"/>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64" name="Freeform 26"/>
                  <p:cNvSpPr>
                    <a:spLocks/>
                  </p:cNvSpPr>
                  <p:nvPr/>
                </p:nvSpPr>
                <p:spPr bwMode="auto">
                  <a:xfrm>
                    <a:off x="6199188" y="1674813"/>
                    <a:ext cx="625475" cy="946150"/>
                  </a:xfrm>
                  <a:custGeom>
                    <a:avLst/>
                    <a:gdLst>
                      <a:gd name="T0" fmla="*/ 2147483647 w 434"/>
                      <a:gd name="T1" fmla="*/ 2147483647 h 596"/>
                      <a:gd name="T2" fmla="*/ 2147483647 w 434"/>
                      <a:gd name="T3" fmla="*/ 2147483647 h 596"/>
                      <a:gd name="T4" fmla="*/ 2147483647 w 434"/>
                      <a:gd name="T5" fmla="*/ 2147483647 h 596"/>
                      <a:gd name="T6" fmla="*/ 2147483647 w 434"/>
                      <a:gd name="T7" fmla="*/ 2147483647 h 596"/>
                      <a:gd name="T8" fmla="*/ 2147483647 w 434"/>
                      <a:gd name="T9" fmla="*/ 2147483647 h 596"/>
                      <a:gd name="T10" fmla="*/ 2147483647 w 434"/>
                      <a:gd name="T11" fmla="*/ 2147483647 h 596"/>
                      <a:gd name="T12" fmla="*/ 2147483647 w 434"/>
                      <a:gd name="T13" fmla="*/ 2147483647 h 596"/>
                      <a:gd name="T14" fmla="*/ 2147483647 w 434"/>
                      <a:gd name="T15" fmla="*/ 2147483647 h 596"/>
                      <a:gd name="T16" fmla="*/ 2147483647 w 434"/>
                      <a:gd name="T17" fmla="*/ 2147483647 h 596"/>
                      <a:gd name="T18" fmla="*/ 2147483647 w 434"/>
                      <a:gd name="T19" fmla="*/ 2147483647 h 596"/>
                      <a:gd name="T20" fmla="*/ 2147483647 w 434"/>
                      <a:gd name="T21" fmla="*/ 2147483647 h 596"/>
                      <a:gd name="T22" fmla="*/ 2147483647 w 434"/>
                      <a:gd name="T23" fmla="*/ 2147483647 h 596"/>
                      <a:gd name="T24" fmla="*/ 2147483647 w 434"/>
                      <a:gd name="T25" fmla="*/ 2147483647 h 596"/>
                      <a:gd name="T26" fmla="*/ 2147483647 w 434"/>
                      <a:gd name="T27" fmla="*/ 2147483647 h 596"/>
                      <a:gd name="T28" fmla="*/ 2147483647 w 434"/>
                      <a:gd name="T29" fmla="*/ 2147483647 h 596"/>
                      <a:gd name="T30" fmla="*/ 2147483647 w 434"/>
                      <a:gd name="T31" fmla="*/ 2147483647 h 596"/>
                      <a:gd name="T32" fmla="*/ 2147483647 w 434"/>
                      <a:gd name="T33" fmla="*/ 2147483647 h 596"/>
                      <a:gd name="T34" fmla="*/ 2147483647 w 434"/>
                      <a:gd name="T35" fmla="*/ 2147483647 h 596"/>
                      <a:gd name="T36" fmla="*/ 2147483647 w 434"/>
                      <a:gd name="T37" fmla="*/ 2147483647 h 596"/>
                      <a:gd name="T38" fmla="*/ 2147483647 w 434"/>
                      <a:gd name="T39" fmla="*/ 2147483647 h 596"/>
                      <a:gd name="T40" fmla="*/ 2147483647 w 434"/>
                      <a:gd name="T41" fmla="*/ 2147483647 h 596"/>
                      <a:gd name="T42" fmla="*/ 2147483647 w 434"/>
                      <a:gd name="T43" fmla="*/ 2147483647 h 596"/>
                      <a:gd name="T44" fmla="*/ 2147483647 w 434"/>
                      <a:gd name="T45" fmla="*/ 2147483647 h 596"/>
                      <a:gd name="T46" fmla="*/ 2147483647 w 434"/>
                      <a:gd name="T47" fmla="*/ 2147483647 h 596"/>
                      <a:gd name="T48" fmla="*/ 2147483647 w 434"/>
                      <a:gd name="T49" fmla="*/ 2147483647 h 596"/>
                      <a:gd name="T50" fmla="*/ 2147483647 w 434"/>
                      <a:gd name="T51" fmla="*/ 2147483647 h 596"/>
                      <a:gd name="T52" fmla="*/ 2147483647 w 434"/>
                      <a:gd name="T53" fmla="*/ 2147483647 h 596"/>
                      <a:gd name="T54" fmla="*/ 2147483647 w 434"/>
                      <a:gd name="T55" fmla="*/ 2147483647 h 596"/>
                      <a:gd name="T56" fmla="*/ 2147483647 w 434"/>
                      <a:gd name="T57" fmla="*/ 2147483647 h 596"/>
                      <a:gd name="T58" fmla="*/ 2147483647 w 434"/>
                      <a:gd name="T59" fmla="*/ 2147483647 h 596"/>
                      <a:gd name="T60" fmla="*/ 2147483647 w 434"/>
                      <a:gd name="T61" fmla="*/ 2147483647 h 596"/>
                      <a:gd name="T62" fmla="*/ 2147483647 w 434"/>
                      <a:gd name="T63" fmla="*/ 2147483647 h 596"/>
                      <a:gd name="T64" fmla="*/ 2147483647 w 434"/>
                      <a:gd name="T65" fmla="*/ 2147483647 h 596"/>
                      <a:gd name="T66" fmla="*/ 2147483647 w 434"/>
                      <a:gd name="T67" fmla="*/ 2147483647 h 596"/>
                      <a:gd name="T68" fmla="*/ 2147483647 w 434"/>
                      <a:gd name="T69" fmla="*/ 2147483647 h 596"/>
                      <a:gd name="T70" fmla="*/ 2147483647 w 434"/>
                      <a:gd name="T71" fmla="*/ 2147483647 h 596"/>
                      <a:gd name="T72" fmla="*/ 2147483647 w 434"/>
                      <a:gd name="T73" fmla="*/ 2147483647 h 596"/>
                      <a:gd name="T74" fmla="*/ 2147483647 w 434"/>
                      <a:gd name="T75" fmla="*/ 2147483647 h 596"/>
                      <a:gd name="T76" fmla="*/ 2147483647 w 434"/>
                      <a:gd name="T77" fmla="*/ 2147483647 h 596"/>
                      <a:gd name="T78" fmla="*/ 2147483647 w 434"/>
                      <a:gd name="T79" fmla="*/ 2147483647 h 596"/>
                      <a:gd name="T80" fmla="*/ 2147483647 w 434"/>
                      <a:gd name="T81" fmla="*/ 2147483647 h 596"/>
                      <a:gd name="T82" fmla="*/ 2147483647 w 434"/>
                      <a:gd name="T83" fmla="*/ 2147483647 h 596"/>
                      <a:gd name="T84" fmla="*/ 2147483647 w 434"/>
                      <a:gd name="T85" fmla="*/ 2147483647 h 596"/>
                      <a:gd name="T86" fmla="*/ 2147483647 w 434"/>
                      <a:gd name="T87" fmla="*/ 2147483647 h 596"/>
                      <a:gd name="T88" fmla="*/ 2147483647 w 434"/>
                      <a:gd name="T89" fmla="*/ 2147483647 h 596"/>
                      <a:gd name="T90" fmla="*/ 2147483647 w 434"/>
                      <a:gd name="T91" fmla="*/ 2147483647 h 596"/>
                      <a:gd name="T92" fmla="*/ 2147483647 w 434"/>
                      <a:gd name="T93" fmla="*/ 2147483647 h 596"/>
                      <a:gd name="T94" fmla="*/ 2147483647 w 434"/>
                      <a:gd name="T95" fmla="*/ 2147483647 h 596"/>
                      <a:gd name="T96" fmla="*/ 2147483647 w 434"/>
                      <a:gd name="T97" fmla="*/ 2147483647 h 596"/>
                      <a:gd name="T98" fmla="*/ 2147483647 w 434"/>
                      <a:gd name="T99" fmla="*/ 2147483647 h 596"/>
                      <a:gd name="T100" fmla="*/ 2147483647 w 434"/>
                      <a:gd name="T101" fmla="*/ 2147483647 h 596"/>
                      <a:gd name="T102" fmla="*/ 2147483647 w 434"/>
                      <a:gd name="T103" fmla="*/ 2147483647 h 596"/>
                      <a:gd name="T104" fmla="*/ 2147483647 w 434"/>
                      <a:gd name="T105" fmla="*/ 2147483647 h 596"/>
                      <a:gd name="T106" fmla="*/ 2147483647 w 434"/>
                      <a:gd name="T107" fmla="*/ 2147483647 h 596"/>
                      <a:gd name="T108" fmla="*/ 2147483647 w 434"/>
                      <a:gd name="T109" fmla="*/ 2147483647 h 596"/>
                      <a:gd name="T110" fmla="*/ 2147483647 w 434"/>
                      <a:gd name="T111" fmla="*/ 2147483647 h 596"/>
                      <a:gd name="T112" fmla="*/ 2147483647 w 434"/>
                      <a:gd name="T113" fmla="*/ 2147483647 h 596"/>
                      <a:gd name="T114" fmla="*/ 2147483647 w 434"/>
                      <a:gd name="T115" fmla="*/ 2147483647 h 596"/>
                      <a:gd name="T116" fmla="*/ 0 w 434"/>
                      <a:gd name="T117" fmla="*/ 2147483647 h 596"/>
                      <a:gd name="T118" fmla="*/ 2147483647 w 434"/>
                      <a:gd name="T119" fmla="*/ 2147483647 h 5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34" h="596">
                        <a:moveTo>
                          <a:pt x="350" y="568"/>
                        </a:moveTo>
                        <a:lnTo>
                          <a:pt x="350" y="560"/>
                        </a:lnTo>
                        <a:lnTo>
                          <a:pt x="352" y="552"/>
                        </a:lnTo>
                        <a:lnTo>
                          <a:pt x="358" y="542"/>
                        </a:lnTo>
                        <a:lnTo>
                          <a:pt x="362" y="534"/>
                        </a:lnTo>
                        <a:lnTo>
                          <a:pt x="372" y="520"/>
                        </a:lnTo>
                        <a:lnTo>
                          <a:pt x="376" y="514"/>
                        </a:lnTo>
                        <a:lnTo>
                          <a:pt x="374" y="502"/>
                        </a:lnTo>
                        <a:lnTo>
                          <a:pt x="374" y="494"/>
                        </a:lnTo>
                        <a:lnTo>
                          <a:pt x="376" y="484"/>
                        </a:lnTo>
                        <a:lnTo>
                          <a:pt x="380" y="478"/>
                        </a:lnTo>
                        <a:lnTo>
                          <a:pt x="386" y="468"/>
                        </a:lnTo>
                        <a:lnTo>
                          <a:pt x="390" y="466"/>
                        </a:lnTo>
                        <a:lnTo>
                          <a:pt x="400" y="454"/>
                        </a:lnTo>
                        <a:lnTo>
                          <a:pt x="402" y="442"/>
                        </a:lnTo>
                        <a:lnTo>
                          <a:pt x="406" y="436"/>
                        </a:lnTo>
                        <a:lnTo>
                          <a:pt x="408" y="432"/>
                        </a:lnTo>
                        <a:lnTo>
                          <a:pt x="408" y="428"/>
                        </a:lnTo>
                        <a:lnTo>
                          <a:pt x="406" y="424"/>
                        </a:lnTo>
                        <a:lnTo>
                          <a:pt x="408" y="420"/>
                        </a:lnTo>
                        <a:lnTo>
                          <a:pt x="408" y="416"/>
                        </a:lnTo>
                        <a:lnTo>
                          <a:pt x="412" y="414"/>
                        </a:lnTo>
                        <a:lnTo>
                          <a:pt x="414" y="412"/>
                        </a:lnTo>
                        <a:lnTo>
                          <a:pt x="420" y="414"/>
                        </a:lnTo>
                        <a:lnTo>
                          <a:pt x="424" y="414"/>
                        </a:lnTo>
                        <a:lnTo>
                          <a:pt x="426" y="420"/>
                        </a:lnTo>
                        <a:lnTo>
                          <a:pt x="428" y="420"/>
                        </a:lnTo>
                        <a:lnTo>
                          <a:pt x="430" y="414"/>
                        </a:lnTo>
                        <a:lnTo>
                          <a:pt x="434" y="364"/>
                        </a:lnTo>
                        <a:lnTo>
                          <a:pt x="420" y="312"/>
                        </a:lnTo>
                        <a:lnTo>
                          <a:pt x="408" y="272"/>
                        </a:lnTo>
                        <a:lnTo>
                          <a:pt x="396" y="246"/>
                        </a:lnTo>
                        <a:lnTo>
                          <a:pt x="386" y="230"/>
                        </a:lnTo>
                        <a:lnTo>
                          <a:pt x="378" y="222"/>
                        </a:lnTo>
                        <a:lnTo>
                          <a:pt x="372" y="218"/>
                        </a:lnTo>
                        <a:lnTo>
                          <a:pt x="366" y="218"/>
                        </a:lnTo>
                        <a:lnTo>
                          <a:pt x="362" y="220"/>
                        </a:lnTo>
                        <a:lnTo>
                          <a:pt x="336" y="236"/>
                        </a:lnTo>
                        <a:lnTo>
                          <a:pt x="330" y="242"/>
                        </a:lnTo>
                        <a:lnTo>
                          <a:pt x="328" y="250"/>
                        </a:lnTo>
                        <a:lnTo>
                          <a:pt x="322" y="264"/>
                        </a:lnTo>
                        <a:lnTo>
                          <a:pt x="316" y="274"/>
                        </a:lnTo>
                        <a:lnTo>
                          <a:pt x="314" y="276"/>
                        </a:lnTo>
                        <a:lnTo>
                          <a:pt x="310" y="278"/>
                        </a:lnTo>
                        <a:lnTo>
                          <a:pt x="308" y="288"/>
                        </a:lnTo>
                        <a:lnTo>
                          <a:pt x="304" y="294"/>
                        </a:lnTo>
                        <a:lnTo>
                          <a:pt x="298" y="298"/>
                        </a:lnTo>
                        <a:lnTo>
                          <a:pt x="284" y="294"/>
                        </a:lnTo>
                        <a:lnTo>
                          <a:pt x="274" y="292"/>
                        </a:lnTo>
                        <a:lnTo>
                          <a:pt x="270" y="288"/>
                        </a:lnTo>
                        <a:lnTo>
                          <a:pt x="266" y="282"/>
                        </a:lnTo>
                        <a:lnTo>
                          <a:pt x="266" y="276"/>
                        </a:lnTo>
                        <a:lnTo>
                          <a:pt x="268" y="262"/>
                        </a:lnTo>
                        <a:lnTo>
                          <a:pt x="270" y="256"/>
                        </a:lnTo>
                        <a:lnTo>
                          <a:pt x="270" y="250"/>
                        </a:lnTo>
                        <a:lnTo>
                          <a:pt x="272" y="246"/>
                        </a:lnTo>
                        <a:lnTo>
                          <a:pt x="278" y="242"/>
                        </a:lnTo>
                        <a:lnTo>
                          <a:pt x="284" y="240"/>
                        </a:lnTo>
                        <a:lnTo>
                          <a:pt x="286" y="240"/>
                        </a:lnTo>
                        <a:lnTo>
                          <a:pt x="298" y="228"/>
                        </a:lnTo>
                        <a:lnTo>
                          <a:pt x="300" y="202"/>
                        </a:lnTo>
                        <a:lnTo>
                          <a:pt x="318" y="188"/>
                        </a:lnTo>
                        <a:lnTo>
                          <a:pt x="318" y="146"/>
                        </a:lnTo>
                        <a:lnTo>
                          <a:pt x="316" y="136"/>
                        </a:lnTo>
                        <a:lnTo>
                          <a:pt x="314" y="126"/>
                        </a:lnTo>
                        <a:lnTo>
                          <a:pt x="310" y="114"/>
                        </a:lnTo>
                        <a:lnTo>
                          <a:pt x="304" y="106"/>
                        </a:lnTo>
                        <a:lnTo>
                          <a:pt x="300" y="104"/>
                        </a:lnTo>
                        <a:lnTo>
                          <a:pt x="294" y="100"/>
                        </a:lnTo>
                        <a:lnTo>
                          <a:pt x="292" y="94"/>
                        </a:lnTo>
                        <a:lnTo>
                          <a:pt x="292" y="92"/>
                        </a:lnTo>
                        <a:lnTo>
                          <a:pt x="292" y="88"/>
                        </a:lnTo>
                        <a:lnTo>
                          <a:pt x="296" y="84"/>
                        </a:lnTo>
                        <a:lnTo>
                          <a:pt x="300" y="82"/>
                        </a:lnTo>
                        <a:lnTo>
                          <a:pt x="310" y="88"/>
                        </a:lnTo>
                        <a:lnTo>
                          <a:pt x="312" y="88"/>
                        </a:lnTo>
                        <a:lnTo>
                          <a:pt x="312" y="86"/>
                        </a:lnTo>
                        <a:lnTo>
                          <a:pt x="308" y="78"/>
                        </a:lnTo>
                        <a:lnTo>
                          <a:pt x="286" y="46"/>
                        </a:lnTo>
                        <a:lnTo>
                          <a:pt x="276" y="46"/>
                        </a:lnTo>
                        <a:lnTo>
                          <a:pt x="266" y="44"/>
                        </a:lnTo>
                        <a:lnTo>
                          <a:pt x="252" y="38"/>
                        </a:lnTo>
                        <a:lnTo>
                          <a:pt x="244" y="34"/>
                        </a:lnTo>
                        <a:lnTo>
                          <a:pt x="240" y="32"/>
                        </a:lnTo>
                        <a:lnTo>
                          <a:pt x="222" y="32"/>
                        </a:lnTo>
                        <a:lnTo>
                          <a:pt x="206" y="14"/>
                        </a:lnTo>
                        <a:lnTo>
                          <a:pt x="176" y="12"/>
                        </a:lnTo>
                        <a:lnTo>
                          <a:pt x="160" y="0"/>
                        </a:lnTo>
                        <a:lnTo>
                          <a:pt x="148" y="0"/>
                        </a:lnTo>
                        <a:lnTo>
                          <a:pt x="144" y="4"/>
                        </a:lnTo>
                        <a:lnTo>
                          <a:pt x="132" y="2"/>
                        </a:lnTo>
                        <a:lnTo>
                          <a:pt x="132" y="8"/>
                        </a:lnTo>
                        <a:lnTo>
                          <a:pt x="132" y="14"/>
                        </a:lnTo>
                        <a:lnTo>
                          <a:pt x="124" y="18"/>
                        </a:lnTo>
                        <a:lnTo>
                          <a:pt x="120" y="24"/>
                        </a:lnTo>
                        <a:lnTo>
                          <a:pt x="120" y="30"/>
                        </a:lnTo>
                        <a:lnTo>
                          <a:pt x="120" y="36"/>
                        </a:lnTo>
                        <a:lnTo>
                          <a:pt x="126" y="46"/>
                        </a:lnTo>
                        <a:lnTo>
                          <a:pt x="130" y="50"/>
                        </a:lnTo>
                        <a:lnTo>
                          <a:pt x="134" y="50"/>
                        </a:lnTo>
                        <a:lnTo>
                          <a:pt x="138" y="52"/>
                        </a:lnTo>
                        <a:lnTo>
                          <a:pt x="138" y="54"/>
                        </a:lnTo>
                        <a:lnTo>
                          <a:pt x="138" y="56"/>
                        </a:lnTo>
                        <a:lnTo>
                          <a:pt x="136" y="60"/>
                        </a:lnTo>
                        <a:lnTo>
                          <a:pt x="134" y="62"/>
                        </a:lnTo>
                        <a:lnTo>
                          <a:pt x="124" y="62"/>
                        </a:lnTo>
                        <a:lnTo>
                          <a:pt x="118" y="64"/>
                        </a:lnTo>
                        <a:lnTo>
                          <a:pt x="112" y="68"/>
                        </a:lnTo>
                        <a:lnTo>
                          <a:pt x="106" y="72"/>
                        </a:lnTo>
                        <a:lnTo>
                          <a:pt x="100" y="80"/>
                        </a:lnTo>
                        <a:lnTo>
                          <a:pt x="98" y="86"/>
                        </a:lnTo>
                        <a:lnTo>
                          <a:pt x="102" y="98"/>
                        </a:lnTo>
                        <a:lnTo>
                          <a:pt x="102" y="110"/>
                        </a:lnTo>
                        <a:lnTo>
                          <a:pt x="102" y="122"/>
                        </a:lnTo>
                        <a:lnTo>
                          <a:pt x="100" y="132"/>
                        </a:lnTo>
                        <a:lnTo>
                          <a:pt x="94" y="148"/>
                        </a:lnTo>
                        <a:lnTo>
                          <a:pt x="92" y="154"/>
                        </a:lnTo>
                        <a:lnTo>
                          <a:pt x="82" y="152"/>
                        </a:lnTo>
                        <a:lnTo>
                          <a:pt x="76" y="148"/>
                        </a:lnTo>
                        <a:lnTo>
                          <a:pt x="80" y="130"/>
                        </a:lnTo>
                        <a:lnTo>
                          <a:pt x="82" y="114"/>
                        </a:lnTo>
                        <a:lnTo>
                          <a:pt x="82" y="106"/>
                        </a:lnTo>
                        <a:lnTo>
                          <a:pt x="80" y="98"/>
                        </a:lnTo>
                        <a:lnTo>
                          <a:pt x="78" y="94"/>
                        </a:lnTo>
                        <a:lnTo>
                          <a:pt x="76" y="94"/>
                        </a:lnTo>
                        <a:lnTo>
                          <a:pt x="74" y="94"/>
                        </a:lnTo>
                        <a:lnTo>
                          <a:pt x="72" y="100"/>
                        </a:lnTo>
                        <a:lnTo>
                          <a:pt x="72" y="104"/>
                        </a:lnTo>
                        <a:lnTo>
                          <a:pt x="66" y="118"/>
                        </a:lnTo>
                        <a:lnTo>
                          <a:pt x="60" y="126"/>
                        </a:lnTo>
                        <a:lnTo>
                          <a:pt x="58" y="128"/>
                        </a:lnTo>
                        <a:lnTo>
                          <a:pt x="56" y="130"/>
                        </a:lnTo>
                        <a:lnTo>
                          <a:pt x="48" y="128"/>
                        </a:lnTo>
                        <a:lnTo>
                          <a:pt x="44" y="130"/>
                        </a:lnTo>
                        <a:lnTo>
                          <a:pt x="44" y="134"/>
                        </a:lnTo>
                        <a:lnTo>
                          <a:pt x="46" y="134"/>
                        </a:lnTo>
                        <a:lnTo>
                          <a:pt x="36" y="136"/>
                        </a:lnTo>
                        <a:lnTo>
                          <a:pt x="36" y="148"/>
                        </a:lnTo>
                        <a:lnTo>
                          <a:pt x="36" y="156"/>
                        </a:lnTo>
                        <a:lnTo>
                          <a:pt x="34" y="160"/>
                        </a:lnTo>
                        <a:lnTo>
                          <a:pt x="24" y="168"/>
                        </a:lnTo>
                        <a:lnTo>
                          <a:pt x="20" y="176"/>
                        </a:lnTo>
                        <a:lnTo>
                          <a:pt x="18" y="182"/>
                        </a:lnTo>
                        <a:lnTo>
                          <a:pt x="22" y="188"/>
                        </a:lnTo>
                        <a:lnTo>
                          <a:pt x="24" y="196"/>
                        </a:lnTo>
                        <a:lnTo>
                          <a:pt x="22" y="208"/>
                        </a:lnTo>
                        <a:lnTo>
                          <a:pt x="20" y="220"/>
                        </a:lnTo>
                        <a:lnTo>
                          <a:pt x="16" y="234"/>
                        </a:lnTo>
                        <a:lnTo>
                          <a:pt x="8" y="258"/>
                        </a:lnTo>
                        <a:lnTo>
                          <a:pt x="4" y="268"/>
                        </a:lnTo>
                        <a:lnTo>
                          <a:pt x="8" y="280"/>
                        </a:lnTo>
                        <a:lnTo>
                          <a:pt x="12" y="294"/>
                        </a:lnTo>
                        <a:lnTo>
                          <a:pt x="12" y="308"/>
                        </a:lnTo>
                        <a:lnTo>
                          <a:pt x="8" y="308"/>
                        </a:lnTo>
                        <a:lnTo>
                          <a:pt x="6" y="310"/>
                        </a:lnTo>
                        <a:lnTo>
                          <a:pt x="4" y="314"/>
                        </a:lnTo>
                        <a:lnTo>
                          <a:pt x="4" y="318"/>
                        </a:lnTo>
                        <a:lnTo>
                          <a:pt x="8" y="330"/>
                        </a:lnTo>
                        <a:lnTo>
                          <a:pt x="14" y="344"/>
                        </a:lnTo>
                        <a:lnTo>
                          <a:pt x="26" y="370"/>
                        </a:lnTo>
                        <a:lnTo>
                          <a:pt x="34" y="382"/>
                        </a:lnTo>
                        <a:lnTo>
                          <a:pt x="40" y="390"/>
                        </a:lnTo>
                        <a:lnTo>
                          <a:pt x="42" y="396"/>
                        </a:lnTo>
                        <a:lnTo>
                          <a:pt x="48" y="416"/>
                        </a:lnTo>
                        <a:lnTo>
                          <a:pt x="50" y="438"/>
                        </a:lnTo>
                        <a:lnTo>
                          <a:pt x="52" y="460"/>
                        </a:lnTo>
                        <a:lnTo>
                          <a:pt x="50" y="500"/>
                        </a:lnTo>
                        <a:lnTo>
                          <a:pt x="46" y="518"/>
                        </a:lnTo>
                        <a:lnTo>
                          <a:pt x="38" y="532"/>
                        </a:lnTo>
                        <a:lnTo>
                          <a:pt x="32" y="544"/>
                        </a:lnTo>
                        <a:lnTo>
                          <a:pt x="28" y="552"/>
                        </a:lnTo>
                        <a:lnTo>
                          <a:pt x="26" y="558"/>
                        </a:lnTo>
                        <a:lnTo>
                          <a:pt x="26" y="566"/>
                        </a:lnTo>
                        <a:lnTo>
                          <a:pt x="28" y="570"/>
                        </a:lnTo>
                        <a:lnTo>
                          <a:pt x="10" y="590"/>
                        </a:lnTo>
                        <a:lnTo>
                          <a:pt x="2" y="596"/>
                        </a:lnTo>
                        <a:lnTo>
                          <a:pt x="0" y="596"/>
                        </a:lnTo>
                        <a:lnTo>
                          <a:pt x="212" y="572"/>
                        </a:lnTo>
                        <a:lnTo>
                          <a:pt x="216" y="590"/>
                        </a:lnTo>
                        <a:lnTo>
                          <a:pt x="350" y="568"/>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65" name="Freeform 27"/>
                  <p:cNvSpPr>
                    <a:spLocks/>
                  </p:cNvSpPr>
                  <p:nvPr/>
                </p:nvSpPr>
                <p:spPr bwMode="auto">
                  <a:xfrm>
                    <a:off x="5592763" y="1341438"/>
                    <a:ext cx="931862" cy="533400"/>
                  </a:xfrm>
                  <a:custGeom>
                    <a:avLst/>
                    <a:gdLst>
                      <a:gd name="T0" fmla="*/ 2147483647 w 646"/>
                      <a:gd name="T1" fmla="*/ 2147483647 h 336"/>
                      <a:gd name="T2" fmla="*/ 2147483647 w 646"/>
                      <a:gd name="T3" fmla="*/ 2147483647 h 336"/>
                      <a:gd name="T4" fmla="*/ 2147483647 w 646"/>
                      <a:gd name="T5" fmla="*/ 2147483647 h 336"/>
                      <a:gd name="T6" fmla="*/ 2147483647 w 646"/>
                      <a:gd name="T7" fmla="*/ 2147483647 h 336"/>
                      <a:gd name="T8" fmla="*/ 2147483647 w 646"/>
                      <a:gd name="T9" fmla="*/ 2147483647 h 336"/>
                      <a:gd name="T10" fmla="*/ 2147483647 w 646"/>
                      <a:gd name="T11" fmla="*/ 2147483647 h 336"/>
                      <a:gd name="T12" fmla="*/ 2147483647 w 646"/>
                      <a:gd name="T13" fmla="*/ 2147483647 h 336"/>
                      <a:gd name="T14" fmla="*/ 2147483647 w 646"/>
                      <a:gd name="T15" fmla="*/ 2147483647 h 336"/>
                      <a:gd name="T16" fmla="*/ 2147483647 w 646"/>
                      <a:gd name="T17" fmla="*/ 2147483647 h 336"/>
                      <a:gd name="T18" fmla="*/ 2147483647 w 646"/>
                      <a:gd name="T19" fmla="*/ 2147483647 h 336"/>
                      <a:gd name="T20" fmla="*/ 2147483647 w 646"/>
                      <a:gd name="T21" fmla="*/ 2147483647 h 336"/>
                      <a:gd name="T22" fmla="*/ 2147483647 w 646"/>
                      <a:gd name="T23" fmla="*/ 2147483647 h 336"/>
                      <a:gd name="T24" fmla="*/ 2147483647 w 646"/>
                      <a:gd name="T25" fmla="*/ 2147483647 h 336"/>
                      <a:gd name="T26" fmla="*/ 2147483647 w 646"/>
                      <a:gd name="T27" fmla="*/ 2147483647 h 336"/>
                      <a:gd name="T28" fmla="*/ 2147483647 w 646"/>
                      <a:gd name="T29" fmla="*/ 2147483647 h 336"/>
                      <a:gd name="T30" fmla="*/ 2147483647 w 646"/>
                      <a:gd name="T31" fmla="*/ 2147483647 h 336"/>
                      <a:gd name="T32" fmla="*/ 2147483647 w 646"/>
                      <a:gd name="T33" fmla="*/ 2147483647 h 336"/>
                      <a:gd name="T34" fmla="*/ 2147483647 w 646"/>
                      <a:gd name="T35" fmla="*/ 2147483647 h 336"/>
                      <a:gd name="T36" fmla="*/ 2147483647 w 646"/>
                      <a:gd name="T37" fmla="*/ 2147483647 h 336"/>
                      <a:gd name="T38" fmla="*/ 2147483647 w 646"/>
                      <a:gd name="T39" fmla="*/ 2147483647 h 336"/>
                      <a:gd name="T40" fmla="*/ 2147483647 w 646"/>
                      <a:gd name="T41" fmla="*/ 2147483647 h 336"/>
                      <a:gd name="T42" fmla="*/ 2147483647 w 646"/>
                      <a:gd name="T43" fmla="*/ 2147483647 h 336"/>
                      <a:gd name="T44" fmla="*/ 2147483647 w 646"/>
                      <a:gd name="T45" fmla="*/ 2147483647 h 336"/>
                      <a:gd name="T46" fmla="*/ 2147483647 w 646"/>
                      <a:gd name="T47" fmla="*/ 2147483647 h 336"/>
                      <a:gd name="T48" fmla="*/ 2147483647 w 646"/>
                      <a:gd name="T49" fmla="*/ 2147483647 h 336"/>
                      <a:gd name="T50" fmla="*/ 2147483647 w 646"/>
                      <a:gd name="T51" fmla="*/ 2147483647 h 336"/>
                      <a:gd name="T52" fmla="*/ 2147483647 w 646"/>
                      <a:gd name="T53" fmla="*/ 2147483647 h 336"/>
                      <a:gd name="T54" fmla="*/ 2147483647 w 646"/>
                      <a:gd name="T55" fmla="*/ 2147483647 h 336"/>
                      <a:gd name="T56" fmla="*/ 2147483647 w 646"/>
                      <a:gd name="T57" fmla="*/ 2147483647 h 336"/>
                      <a:gd name="T58" fmla="*/ 2147483647 w 646"/>
                      <a:gd name="T59" fmla="*/ 2147483647 h 336"/>
                      <a:gd name="T60" fmla="*/ 2147483647 w 646"/>
                      <a:gd name="T61" fmla="*/ 2147483647 h 336"/>
                      <a:gd name="T62" fmla="*/ 2147483647 w 646"/>
                      <a:gd name="T63" fmla="*/ 2147483647 h 336"/>
                      <a:gd name="T64" fmla="*/ 2147483647 w 646"/>
                      <a:gd name="T65" fmla="*/ 2147483647 h 336"/>
                      <a:gd name="T66" fmla="*/ 2147483647 w 646"/>
                      <a:gd name="T67" fmla="*/ 2147483647 h 336"/>
                      <a:gd name="T68" fmla="*/ 2147483647 w 646"/>
                      <a:gd name="T69" fmla="*/ 2147483647 h 336"/>
                      <a:gd name="T70" fmla="*/ 2147483647 w 646"/>
                      <a:gd name="T71" fmla="*/ 2147483647 h 336"/>
                      <a:gd name="T72" fmla="*/ 2147483647 w 646"/>
                      <a:gd name="T73" fmla="*/ 2147483647 h 336"/>
                      <a:gd name="T74" fmla="*/ 2147483647 w 646"/>
                      <a:gd name="T75" fmla="*/ 2147483647 h 336"/>
                      <a:gd name="T76" fmla="*/ 2147483647 w 646"/>
                      <a:gd name="T77" fmla="*/ 2147483647 h 336"/>
                      <a:gd name="T78" fmla="*/ 2147483647 w 646"/>
                      <a:gd name="T79" fmla="*/ 2147483647 h 336"/>
                      <a:gd name="T80" fmla="*/ 2147483647 w 646"/>
                      <a:gd name="T81" fmla="*/ 2147483647 h 336"/>
                      <a:gd name="T82" fmla="*/ 2147483647 w 646"/>
                      <a:gd name="T83" fmla="*/ 2147483647 h 336"/>
                      <a:gd name="T84" fmla="*/ 2147483647 w 646"/>
                      <a:gd name="T85" fmla="*/ 2147483647 h 336"/>
                      <a:gd name="T86" fmla="*/ 2147483647 w 646"/>
                      <a:gd name="T87" fmla="*/ 2147483647 h 336"/>
                      <a:gd name="T88" fmla="*/ 2147483647 w 646"/>
                      <a:gd name="T89" fmla="*/ 2147483647 h 336"/>
                      <a:gd name="T90" fmla="*/ 2147483647 w 646"/>
                      <a:gd name="T91" fmla="*/ 0 h 336"/>
                      <a:gd name="T92" fmla="*/ 2147483647 w 646"/>
                      <a:gd name="T93" fmla="*/ 2147483647 h 336"/>
                      <a:gd name="T94" fmla="*/ 2147483647 w 646"/>
                      <a:gd name="T95" fmla="*/ 2147483647 h 336"/>
                      <a:gd name="T96" fmla="*/ 2147483647 w 646"/>
                      <a:gd name="T97" fmla="*/ 2147483647 h 336"/>
                      <a:gd name="T98" fmla="*/ 2147483647 w 646"/>
                      <a:gd name="T99" fmla="*/ 2147483647 h 336"/>
                      <a:gd name="T100" fmla="*/ 2147483647 w 646"/>
                      <a:gd name="T101" fmla="*/ 2147483647 h 336"/>
                      <a:gd name="T102" fmla="*/ 2147483647 w 646"/>
                      <a:gd name="T103" fmla="*/ 2147483647 h 3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46" h="336">
                        <a:moveTo>
                          <a:pt x="0" y="146"/>
                        </a:moveTo>
                        <a:lnTo>
                          <a:pt x="0" y="148"/>
                        </a:lnTo>
                        <a:lnTo>
                          <a:pt x="4" y="148"/>
                        </a:lnTo>
                        <a:lnTo>
                          <a:pt x="12" y="148"/>
                        </a:lnTo>
                        <a:lnTo>
                          <a:pt x="18" y="150"/>
                        </a:lnTo>
                        <a:lnTo>
                          <a:pt x="22" y="154"/>
                        </a:lnTo>
                        <a:lnTo>
                          <a:pt x="28" y="162"/>
                        </a:lnTo>
                        <a:lnTo>
                          <a:pt x="32" y="172"/>
                        </a:lnTo>
                        <a:lnTo>
                          <a:pt x="34" y="176"/>
                        </a:lnTo>
                        <a:lnTo>
                          <a:pt x="38" y="180"/>
                        </a:lnTo>
                        <a:lnTo>
                          <a:pt x="46" y="184"/>
                        </a:lnTo>
                        <a:lnTo>
                          <a:pt x="60" y="186"/>
                        </a:lnTo>
                        <a:lnTo>
                          <a:pt x="94" y="190"/>
                        </a:lnTo>
                        <a:lnTo>
                          <a:pt x="114" y="194"/>
                        </a:lnTo>
                        <a:lnTo>
                          <a:pt x="134" y="200"/>
                        </a:lnTo>
                        <a:lnTo>
                          <a:pt x="152" y="206"/>
                        </a:lnTo>
                        <a:lnTo>
                          <a:pt x="166" y="214"/>
                        </a:lnTo>
                        <a:lnTo>
                          <a:pt x="232" y="222"/>
                        </a:lnTo>
                        <a:lnTo>
                          <a:pt x="236" y="226"/>
                        </a:lnTo>
                        <a:lnTo>
                          <a:pt x="240" y="242"/>
                        </a:lnTo>
                        <a:lnTo>
                          <a:pt x="244" y="242"/>
                        </a:lnTo>
                        <a:lnTo>
                          <a:pt x="248" y="242"/>
                        </a:lnTo>
                        <a:lnTo>
                          <a:pt x="254" y="244"/>
                        </a:lnTo>
                        <a:lnTo>
                          <a:pt x="260" y="248"/>
                        </a:lnTo>
                        <a:lnTo>
                          <a:pt x="264" y="254"/>
                        </a:lnTo>
                        <a:lnTo>
                          <a:pt x="268" y="264"/>
                        </a:lnTo>
                        <a:lnTo>
                          <a:pt x="268" y="278"/>
                        </a:lnTo>
                        <a:lnTo>
                          <a:pt x="266" y="292"/>
                        </a:lnTo>
                        <a:lnTo>
                          <a:pt x="264" y="304"/>
                        </a:lnTo>
                        <a:lnTo>
                          <a:pt x="288" y="304"/>
                        </a:lnTo>
                        <a:lnTo>
                          <a:pt x="286" y="310"/>
                        </a:lnTo>
                        <a:lnTo>
                          <a:pt x="286" y="320"/>
                        </a:lnTo>
                        <a:lnTo>
                          <a:pt x="286" y="326"/>
                        </a:lnTo>
                        <a:lnTo>
                          <a:pt x="288" y="332"/>
                        </a:lnTo>
                        <a:lnTo>
                          <a:pt x="292" y="334"/>
                        </a:lnTo>
                        <a:lnTo>
                          <a:pt x="298" y="336"/>
                        </a:lnTo>
                        <a:lnTo>
                          <a:pt x="304" y="320"/>
                        </a:lnTo>
                        <a:lnTo>
                          <a:pt x="302" y="322"/>
                        </a:lnTo>
                        <a:lnTo>
                          <a:pt x="304" y="320"/>
                        </a:lnTo>
                        <a:lnTo>
                          <a:pt x="310" y="306"/>
                        </a:lnTo>
                        <a:lnTo>
                          <a:pt x="322" y="282"/>
                        </a:lnTo>
                        <a:lnTo>
                          <a:pt x="342" y="248"/>
                        </a:lnTo>
                        <a:lnTo>
                          <a:pt x="342" y="236"/>
                        </a:lnTo>
                        <a:lnTo>
                          <a:pt x="344" y="228"/>
                        </a:lnTo>
                        <a:lnTo>
                          <a:pt x="346" y="222"/>
                        </a:lnTo>
                        <a:lnTo>
                          <a:pt x="348" y="218"/>
                        </a:lnTo>
                        <a:lnTo>
                          <a:pt x="352" y="216"/>
                        </a:lnTo>
                        <a:lnTo>
                          <a:pt x="354" y="216"/>
                        </a:lnTo>
                        <a:lnTo>
                          <a:pt x="352" y="218"/>
                        </a:lnTo>
                        <a:lnTo>
                          <a:pt x="352" y="222"/>
                        </a:lnTo>
                        <a:lnTo>
                          <a:pt x="352" y="232"/>
                        </a:lnTo>
                        <a:lnTo>
                          <a:pt x="354" y="244"/>
                        </a:lnTo>
                        <a:lnTo>
                          <a:pt x="372" y="232"/>
                        </a:lnTo>
                        <a:lnTo>
                          <a:pt x="372" y="222"/>
                        </a:lnTo>
                        <a:lnTo>
                          <a:pt x="384" y="220"/>
                        </a:lnTo>
                        <a:lnTo>
                          <a:pt x="388" y="214"/>
                        </a:lnTo>
                        <a:lnTo>
                          <a:pt x="394" y="218"/>
                        </a:lnTo>
                        <a:lnTo>
                          <a:pt x="388" y="228"/>
                        </a:lnTo>
                        <a:lnTo>
                          <a:pt x="384" y="236"/>
                        </a:lnTo>
                        <a:lnTo>
                          <a:pt x="382" y="242"/>
                        </a:lnTo>
                        <a:lnTo>
                          <a:pt x="382" y="248"/>
                        </a:lnTo>
                        <a:lnTo>
                          <a:pt x="384" y="250"/>
                        </a:lnTo>
                        <a:lnTo>
                          <a:pt x="386" y="250"/>
                        </a:lnTo>
                        <a:lnTo>
                          <a:pt x="388" y="250"/>
                        </a:lnTo>
                        <a:lnTo>
                          <a:pt x="392" y="242"/>
                        </a:lnTo>
                        <a:lnTo>
                          <a:pt x="406" y="228"/>
                        </a:lnTo>
                        <a:lnTo>
                          <a:pt x="410" y="224"/>
                        </a:lnTo>
                        <a:lnTo>
                          <a:pt x="416" y="220"/>
                        </a:lnTo>
                        <a:lnTo>
                          <a:pt x="414" y="216"/>
                        </a:lnTo>
                        <a:lnTo>
                          <a:pt x="414" y="210"/>
                        </a:lnTo>
                        <a:lnTo>
                          <a:pt x="416" y="206"/>
                        </a:lnTo>
                        <a:lnTo>
                          <a:pt x="418" y="202"/>
                        </a:lnTo>
                        <a:lnTo>
                          <a:pt x="426" y="198"/>
                        </a:lnTo>
                        <a:lnTo>
                          <a:pt x="430" y="196"/>
                        </a:lnTo>
                        <a:lnTo>
                          <a:pt x="458" y="198"/>
                        </a:lnTo>
                        <a:lnTo>
                          <a:pt x="456" y="192"/>
                        </a:lnTo>
                        <a:lnTo>
                          <a:pt x="476" y="194"/>
                        </a:lnTo>
                        <a:lnTo>
                          <a:pt x="490" y="172"/>
                        </a:lnTo>
                        <a:lnTo>
                          <a:pt x="534" y="176"/>
                        </a:lnTo>
                        <a:lnTo>
                          <a:pt x="536" y="178"/>
                        </a:lnTo>
                        <a:lnTo>
                          <a:pt x="556" y="192"/>
                        </a:lnTo>
                        <a:lnTo>
                          <a:pt x="570" y="200"/>
                        </a:lnTo>
                        <a:lnTo>
                          <a:pt x="574" y="202"/>
                        </a:lnTo>
                        <a:lnTo>
                          <a:pt x="574" y="200"/>
                        </a:lnTo>
                        <a:lnTo>
                          <a:pt x="574" y="196"/>
                        </a:lnTo>
                        <a:lnTo>
                          <a:pt x="572" y="186"/>
                        </a:lnTo>
                        <a:lnTo>
                          <a:pt x="572" y="182"/>
                        </a:lnTo>
                        <a:lnTo>
                          <a:pt x="572" y="178"/>
                        </a:lnTo>
                        <a:lnTo>
                          <a:pt x="576" y="174"/>
                        </a:lnTo>
                        <a:lnTo>
                          <a:pt x="580" y="172"/>
                        </a:lnTo>
                        <a:lnTo>
                          <a:pt x="582" y="172"/>
                        </a:lnTo>
                        <a:lnTo>
                          <a:pt x="584" y="176"/>
                        </a:lnTo>
                        <a:lnTo>
                          <a:pt x="586" y="176"/>
                        </a:lnTo>
                        <a:lnTo>
                          <a:pt x="596" y="176"/>
                        </a:lnTo>
                        <a:lnTo>
                          <a:pt x="610" y="172"/>
                        </a:lnTo>
                        <a:lnTo>
                          <a:pt x="644" y="172"/>
                        </a:lnTo>
                        <a:lnTo>
                          <a:pt x="646" y="164"/>
                        </a:lnTo>
                        <a:lnTo>
                          <a:pt x="640" y="164"/>
                        </a:lnTo>
                        <a:lnTo>
                          <a:pt x="630" y="148"/>
                        </a:lnTo>
                        <a:lnTo>
                          <a:pt x="614" y="148"/>
                        </a:lnTo>
                        <a:lnTo>
                          <a:pt x="612" y="132"/>
                        </a:lnTo>
                        <a:lnTo>
                          <a:pt x="612" y="122"/>
                        </a:lnTo>
                        <a:lnTo>
                          <a:pt x="610" y="114"/>
                        </a:lnTo>
                        <a:lnTo>
                          <a:pt x="606" y="110"/>
                        </a:lnTo>
                        <a:lnTo>
                          <a:pt x="602" y="108"/>
                        </a:lnTo>
                        <a:lnTo>
                          <a:pt x="600" y="108"/>
                        </a:lnTo>
                        <a:lnTo>
                          <a:pt x="596" y="110"/>
                        </a:lnTo>
                        <a:lnTo>
                          <a:pt x="592" y="112"/>
                        </a:lnTo>
                        <a:lnTo>
                          <a:pt x="586" y="116"/>
                        </a:lnTo>
                        <a:lnTo>
                          <a:pt x="582" y="118"/>
                        </a:lnTo>
                        <a:lnTo>
                          <a:pt x="578" y="118"/>
                        </a:lnTo>
                        <a:lnTo>
                          <a:pt x="574" y="116"/>
                        </a:lnTo>
                        <a:lnTo>
                          <a:pt x="568" y="112"/>
                        </a:lnTo>
                        <a:lnTo>
                          <a:pt x="568" y="110"/>
                        </a:lnTo>
                        <a:lnTo>
                          <a:pt x="560" y="116"/>
                        </a:lnTo>
                        <a:lnTo>
                          <a:pt x="536" y="114"/>
                        </a:lnTo>
                        <a:lnTo>
                          <a:pt x="534" y="108"/>
                        </a:lnTo>
                        <a:lnTo>
                          <a:pt x="530" y="84"/>
                        </a:lnTo>
                        <a:lnTo>
                          <a:pt x="532" y="76"/>
                        </a:lnTo>
                        <a:lnTo>
                          <a:pt x="532" y="70"/>
                        </a:lnTo>
                        <a:lnTo>
                          <a:pt x="510" y="78"/>
                        </a:lnTo>
                        <a:lnTo>
                          <a:pt x="496" y="84"/>
                        </a:lnTo>
                        <a:lnTo>
                          <a:pt x="480" y="88"/>
                        </a:lnTo>
                        <a:lnTo>
                          <a:pt x="452" y="94"/>
                        </a:lnTo>
                        <a:lnTo>
                          <a:pt x="428" y="96"/>
                        </a:lnTo>
                        <a:lnTo>
                          <a:pt x="420" y="96"/>
                        </a:lnTo>
                        <a:lnTo>
                          <a:pt x="378" y="136"/>
                        </a:lnTo>
                        <a:lnTo>
                          <a:pt x="370" y="134"/>
                        </a:lnTo>
                        <a:lnTo>
                          <a:pt x="362" y="134"/>
                        </a:lnTo>
                        <a:lnTo>
                          <a:pt x="356" y="134"/>
                        </a:lnTo>
                        <a:lnTo>
                          <a:pt x="350" y="134"/>
                        </a:lnTo>
                        <a:lnTo>
                          <a:pt x="348" y="128"/>
                        </a:lnTo>
                        <a:lnTo>
                          <a:pt x="346" y="126"/>
                        </a:lnTo>
                        <a:lnTo>
                          <a:pt x="342" y="124"/>
                        </a:lnTo>
                        <a:lnTo>
                          <a:pt x="338" y="126"/>
                        </a:lnTo>
                        <a:lnTo>
                          <a:pt x="330" y="130"/>
                        </a:lnTo>
                        <a:lnTo>
                          <a:pt x="326" y="132"/>
                        </a:lnTo>
                        <a:lnTo>
                          <a:pt x="304" y="132"/>
                        </a:lnTo>
                        <a:lnTo>
                          <a:pt x="300" y="124"/>
                        </a:lnTo>
                        <a:lnTo>
                          <a:pt x="280" y="100"/>
                        </a:lnTo>
                        <a:lnTo>
                          <a:pt x="268" y="88"/>
                        </a:lnTo>
                        <a:lnTo>
                          <a:pt x="258" y="82"/>
                        </a:lnTo>
                        <a:lnTo>
                          <a:pt x="246" y="80"/>
                        </a:lnTo>
                        <a:lnTo>
                          <a:pt x="236" y="80"/>
                        </a:lnTo>
                        <a:lnTo>
                          <a:pt x="228" y="84"/>
                        </a:lnTo>
                        <a:lnTo>
                          <a:pt x="222" y="86"/>
                        </a:lnTo>
                        <a:lnTo>
                          <a:pt x="216" y="92"/>
                        </a:lnTo>
                        <a:lnTo>
                          <a:pt x="218" y="84"/>
                        </a:lnTo>
                        <a:lnTo>
                          <a:pt x="220" y="78"/>
                        </a:lnTo>
                        <a:lnTo>
                          <a:pt x="220" y="76"/>
                        </a:lnTo>
                        <a:lnTo>
                          <a:pt x="214" y="78"/>
                        </a:lnTo>
                        <a:lnTo>
                          <a:pt x="208" y="80"/>
                        </a:lnTo>
                        <a:lnTo>
                          <a:pt x="204" y="86"/>
                        </a:lnTo>
                        <a:lnTo>
                          <a:pt x="200" y="90"/>
                        </a:lnTo>
                        <a:lnTo>
                          <a:pt x="194" y="102"/>
                        </a:lnTo>
                        <a:lnTo>
                          <a:pt x="192" y="106"/>
                        </a:lnTo>
                        <a:lnTo>
                          <a:pt x="192" y="74"/>
                        </a:lnTo>
                        <a:lnTo>
                          <a:pt x="190" y="76"/>
                        </a:lnTo>
                        <a:lnTo>
                          <a:pt x="188" y="76"/>
                        </a:lnTo>
                        <a:lnTo>
                          <a:pt x="184" y="72"/>
                        </a:lnTo>
                        <a:lnTo>
                          <a:pt x="184" y="64"/>
                        </a:lnTo>
                        <a:lnTo>
                          <a:pt x="186" y="56"/>
                        </a:lnTo>
                        <a:lnTo>
                          <a:pt x="188" y="56"/>
                        </a:lnTo>
                        <a:lnTo>
                          <a:pt x="188" y="58"/>
                        </a:lnTo>
                        <a:lnTo>
                          <a:pt x="192" y="62"/>
                        </a:lnTo>
                        <a:lnTo>
                          <a:pt x="190" y="56"/>
                        </a:lnTo>
                        <a:lnTo>
                          <a:pt x="192" y="62"/>
                        </a:lnTo>
                        <a:lnTo>
                          <a:pt x="192" y="68"/>
                        </a:lnTo>
                        <a:lnTo>
                          <a:pt x="194" y="70"/>
                        </a:lnTo>
                        <a:lnTo>
                          <a:pt x="196" y="70"/>
                        </a:lnTo>
                        <a:lnTo>
                          <a:pt x="198" y="70"/>
                        </a:lnTo>
                        <a:lnTo>
                          <a:pt x="202" y="62"/>
                        </a:lnTo>
                        <a:lnTo>
                          <a:pt x="210" y="52"/>
                        </a:lnTo>
                        <a:lnTo>
                          <a:pt x="212" y="44"/>
                        </a:lnTo>
                        <a:lnTo>
                          <a:pt x="236" y="20"/>
                        </a:lnTo>
                        <a:lnTo>
                          <a:pt x="244" y="10"/>
                        </a:lnTo>
                        <a:lnTo>
                          <a:pt x="242" y="10"/>
                        </a:lnTo>
                        <a:lnTo>
                          <a:pt x="244" y="10"/>
                        </a:lnTo>
                        <a:lnTo>
                          <a:pt x="254" y="8"/>
                        </a:lnTo>
                        <a:lnTo>
                          <a:pt x="258" y="6"/>
                        </a:lnTo>
                        <a:lnTo>
                          <a:pt x="258" y="4"/>
                        </a:lnTo>
                        <a:lnTo>
                          <a:pt x="254" y="2"/>
                        </a:lnTo>
                        <a:lnTo>
                          <a:pt x="244" y="0"/>
                        </a:lnTo>
                        <a:lnTo>
                          <a:pt x="238" y="0"/>
                        </a:lnTo>
                        <a:lnTo>
                          <a:pt x="224" y="2"/>
                        </a:lnTo>
                        <a:lnTo>
                          <a:pt x="210" y="6"/>
                        </a:lnTo>
                        <a:lnTo>
                          <a:pt x="200" y="14"/>
                        </a:lnTo>
                        <a:lnTo>
                          <a:pt x="192" y="20"/>
                        </a:lnTo>
                        <a:lnTo>
                          <a:pt x="180" y="34"/>
                        </a:lnTo>
                        <a:lnTo>
                          <a:pt x="174" y="40"/>
                        </a:lnTo>
                        <a:lnTo>
                          <a:pt x="166" y="42"/>
                        </a:lnTo>
                        <a:lnTo>
                          <a:pt x="160" y="46"/>
                        </a:lnTo>
                        <a:lnTo>
                          <a:pt x="154" y="52"/>
                        </a:lnTo>
                        <a:lnTo>
                          <a:pt x="150" y="58"/>
                        </a:lnTo>
                        <a:lnTo>
                          <a:pt x="144" y="70"/>
                        </a:lnTo>
                        <a:lnTo>
                          <a:pt x="142" y="74"/>
                        </a:lnTo>
                        <a:lnTo>
                          <a:pt x="138" y="76"/>
                        </a:lnTo>
                        <a:lnTo>
                          <a:pt x="134" y="76"/>
                        </a:lnTo>
                        <a:lnTo>
                          <a:pt x="130" y="80"/>
                        </a:lnTo>
                        <a:lnTo>
                          <a:pt x="118" y="88"/>
                        </a:lnTo>
                        <a:lnTo>
                          <a:pt x="102" y="102"/>
                        </a:lnTo>
                        <a:lnTo>
                          <a:pt x="94" y="102"/>
                        </a:lnTo>
                        <a:lnTo>
                          <a:pt x="82" y="104"/>
                        </a:lnTo>
                        <a:lnTo>
                          <a:pt x="72" y="106"/>
                        </a:lnTo>
                        <a:lnTo>
                          <a:pt x="60" y="110"/>
                        </a:lnTo>
                        <a:lnTo>
                          <a:pt x="50" y="120"/>
                        </a:lnTo>
                        <a:lnTo>
                          <a:pt x="42" y="128"/>
                        </a:lnTo>
                        <a:lnTo>
                          <a:pt x="22" y="138"/>
                        </a:lnTo>
                        <a:lnTo>
                          <a:pt x="6" y="144"/>
                        </a:lnTo>
                        <a:lnTo>
                          <a:pt x="2" y="146"/>
                        </a:lnTo>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66" name="Freeform 28"/>
                  <p:cNvSpPr>
                    <a:spLocks/>
                  </p:cNvSpPr>
                  <p:nvPr/>
                </p:nvSpPr>
                <p:spPr bwMode="auto">
                  <a:xfrm>
                    <a:off x="6510338" y="2433638"/>
                    <a:ext cx="684212" cy="857250"/>
                  </a:xfrm>
                  <a:custGeom>
                    <a:avLst/>
                    <a:gdLst>
                      <a:gd name="T0" fmla="*/ 2147483647 w 474"/>
                      <a:gd name="T1" fmla="*/ 2147483647 h 540"/>
                      <a:gd name="T2" fmla="*/ 2147483647 w 474"/>
                      <a:gd name="T3" fmla="*/ 2147483647 h 540"/>
                      <a:gd name="T4" fmla="*/ 2147483647 w 474"/>
                      <a:gd name="T5" fmla="*/ 2147483647 h 540"/>
                      <a:gd name="T6" fmla="*/ 2147483647 w 474"/>
                      <a:gd name="T7" fmla="*/ 2147483647 h 540"/>
                      <a:gd name="T8" fmla="*/ 2147483647 w 474"/>
                      <a:gd name="T9" fmla="*/ 2147483647 h 540"/>
                      <a:gd name="T10" fmla="*/ 2147483647 w 474"/>
                      <a:gd name="T11" fmla="*/ 2147483647 h 540"/>
                      <a:gd name="T12" fmla="*/ 2147483647 w 474"/>
                      <a:gd name="T13" fmla="*/ 2147483647 h 540"/>
                      <a:gd name="T14" fmla="*/ 2147483647 w 474"/>
                      <a:gd name="T15" fmla="*/ 2147483647 h 540"/>
                      <a:gd name="T16" fmla="*/ 2147483647 w 474"/>
                      <a:gd name="T17" fmla="*/ 2147483647 h 540"/>
                      <a:gd name="T18" fmla="*/ 2147483647 w 474"/>
                      <a:gd name="T19" fmla="*/ 2147483647 h 540"/>
                      <a:gd name="T20" fmla="*/ 2147483647 w 474"/>
                      <a:gd name="T21" fmla="*/ 2147483647 h 540"/>
                      <a:gd name="T22" fmla="*/ 2147483647 w 474"/>
                      <a:gd name="T23" fmla="*/ 2147483647 h 540"/>
                      <a:gd name="T24" fmla="*/ 2147483647 w 474"/>
                      <a:gd name="T25" fmla="*/ 2147483647 h 540"/>
                      <a:gd name="T26" fmla="*/ 2147483647 w 474"/>
                      <a:gd name="T27" fmla="*/ 2147483647 h 540"/>
                      <a:gd name="T28" fmla="*/ 2147483647 w 474"/>
                      <a:gd name="T29" fmla="*/ 2147483647 h 540"/>
                      <a:gd name="T30" fmla="*/ 2147483647 w 474"/>
                      <a:gd name="T31" fmla="*/ 2147483647 h 540"/>
                      <a:gd name="T32" fmla="*/ 2147483647 w 474"/>
                      <a:gd name="T33" fmla="*/ 2147483647 h 540"/>
                      <a:gd name="T34" fmla="*/ 2147483647 w 474"/>
                      <a:gd name="T35" fmla="*/ 2147483647 h 540"/>
                      <a:gd name="T36" fmla="*/ 2147483647 w 474"/>
                      <a:gd name="T37" fmla="*/ 2147483647 h 540"/>
                      <a:gd name="T38" fmla="*/ 2147483647 w 474"/>
                      <a:gd name="T39" fmla="*/ 2147483647 h 540"/>
                      <a:gd name="T40" fmla="*/ 2147483647 w 474"/>
                      <a:gd name="T41" fmla="*/ 2147483647 h 540"/>
                      <a:gd name="T42" fmla="*/ 2147483647 w 474"/>
                      <a:gd name="T43" fmla="*/ 2147483647 h 540"/>
                      <a:gd name="T44" fmla="*/ 2147483647 w 474"/>
                      <a:gd name="T45" fmla="*/ 2147483647 h 540"/>
                      <a:gd name="T46" fmla="*/ 2147483647 w 474"/>
                      <a:gd name="T47" fmla="*/ 2147483647 h 540"/>
                      <a:gd name="T48" fmla="*/ 2147483647 w 474"/>
                      <a:gd name="T49" fmla="*/ 2147483647 h 540"/>
                      <a:gd name="T50" fmla="*/ 2147483647 w 474"/>
                      <a:gd name="T51" fmla="*/ 2147483647 h 540"/>
                      <a:gd name="T52" fmla="*/ 2147483647 w 474"/>
                      <a:gd name="T53" fmla="*/ 2147483647 h 540"/>
                      <a:gd name="T54" fmla="*/ 2147483647 w 474"/>
                      <a:gd name="T55" fmla="*/ 2147483647 h 540"/>
                      <a:gd name="T56" fmla="*/ 2147483647 w 474"/>
                      <a:gd name="T57" fmla="*/ 2147483647 h 540"/>
                      <a:gd name="T58" fmla="*/ 2147483647 w 474"/>
                      <a:gd name="T59" fmla="*/ 2147483647 h 540"/>
                      <a:gd name="T60" fmla="*/ 2147483647 w 474"/>
                      <a:gd name="T61" fmla="*/ 2147483647 h 540"/>
                      <a:gd name="T62" fmla="*/ 2147483647 w 474"/>
                      <a:gd name="T63" fmla="*/ 2147483647 h 540"/>
                      <a:gd name="T64" fmla="*/ 2147483647 w 474"/>
                      <a:gd name="T65" fmla="*/ 2147483647 h 540"/>
                      <a:gd name="T66" fmla="*/ 2147483647 w 474"/>
                      <a:gd name="T67" fmla="*/ 2147483647 h 540"/>
                      <a:gd name="T68" fmla="*/ 2147483647 w 474"/>
                      <a:gd name="T69" fmla="*/ 2147483647 h 540"/>
                      <a:gd name="T70" fmla="*/ 2147483647 w 474"/>
                      <a:gd name="T71" fmla="*/ 2147483647 h 540"/>
                      <a:gd name="T72" fmla="*/ 2147483647 w 474"/>
                      <a:gd name="T73" fmla="*/ 2147483647 h 540"/>
                      <a:gd name="T74" fmla="*/ 2147483647 w 474"/>
                      <a:gd name="T75" fmla="*/ 2147483647 h 540"/>
                      <a:gd name="T76" fmla="*/ 2147483647 w 474"/>
                      <a:gd name="T77" fmla="*/ 2147483647 h 540"/>
                      <a:gd name="T78" fmla="*/ 2147483647 w 474"/>
                      <a:gd name="T79" fmla="*/ 2147483647 h 540"/>
                      <a:gd name="T80" fmla="*/ 2147483647 w 474"/>
                      <a:gd name="T81" fmla="*/ 2147483647 h 540"/>
                      <a:gd name="T82" fmla="*/ 2147483647 w 474"/>
                      <a:gd name="T83" fmla="*/ 2147483647 h 540"/>
                      <a:gd name="T84" fmla="*/ 2147483647 w 474"/>
                      <a:gd name="T85" fmla="*/ 2147483647 h 540"/>
                      <a:gd name="T86" fmla="*/ 2147483647 w 474"/>
                      <a:gd name="T87" fmla="*/ 2147483647 h 540"/>
                      <a:gd name="T88" fmla="*/ 2147483647 w 474"/>
                      <a:gd name="T89" fmla="*/ 2147483647 h 540"/>
                      <a:gd name="T90" fmla="*/ 2147483647 w 474"/>
                      <a:gd name="T91" fmla="*/ 2147483647 h 540"/>
                      <a:gd name="T92" fmla="*/ 2147483647 w 474"/>
                      <a:gd name="T93" fmla="*/ 2147483647 h 540"/>
                      <a:gd name="T94" fmla="*/ 2147483647 w 474"/>
                      <a:gd name="T95" fmla="*/ 2147483647 h 540"/>
                      <a:gd name="T96" fmla="*/ 2147483647 w 474"/>
                      <a:gd name="T97" fmla="*/ 2147483647 h 540"/>
                      <a:gd name="T98" fmla="*/ 2147483647 w 474"/>
                      <a:gd name="T99" fmla="*/ 2147483647 h 540"/>
                      <a:gd name="T100" fmla="*/ 2147483647 w 474"/>
                      <a:gd name="T101" fmla="*/ 2147483647 h 540"/>
                      <a:gd name="T102" fmla="*/ 2147483647 w 474"/>
                      <a:gd name="T103" fmla="*/ 2147483647 h 540"/>
                      <a:gd name="T104" fmla="*/ 2147483647 w 474"/>
                      <a:gd name="T105" fmla="*/ 2147483647 h 540"/>
                      <a:gd name="T106" fmla="*/ 2147483647 w 474"/>
                      <a:gd name="T107" fmla="*/ 2147483647 h 540"/>
                      <a:gd name="T108" fmla="*/ 2147483647 w 474"/>
                      <a:gd name="T109" fmla="*/ 2147483647 h 540"/>
                      <a:gd name="T110" fmla="*/ 2147483647 w 474"/>
                      <a:gd name="T111" fmla="*/ 2147483647 h 540"/>
                      <a:gd name="T112" fmla="*/ 2147483647 w 474"/>
                      <a:gd name="T113" fmla="*/ 2147483647 h 540"/>
                      <a:gd name="T114" fmla="*/ 0 w 474"/>
                      <a:gd name="T115" fmla="*/ 2147483647 h 54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4" h="540">
                        <a:moveTo>
                          <a:pt x="0" y="112"/>
                        </a:moveTo>
                        <a:lnTo>
                          <a:pt x="134" y="90"/>
                        </a:lnTo>
                        <a:lnTo>
                          <a:pt x="140" y="90"/>
                        </a:lnTo>
                        <a:lnTo>
                          <a:pt x="146" y="86"/>
                        </a:lnTo>
                        <a:lnTo>
                          <a:pt x="150" y="86"/>
                        </a:lnTo>
                        <a:lnTo>
                          <a:pt x="160" y="86"/>
                        </a:lnTo>
                        <a:lnTo>
                          <a:pt x="174" y="90"/>
                        </a:lnTo>
                        <a:lnTo>
                          <a:pt x="182" y="94"/>
                        </a:lnTo>
                        <a:lnTo>
                          <a:pt x="188" y="100"/>
                        </a:lnTo>
                        <a:lnTo>
                          <a:pt x="200" y="100"/>
                        </a:lnTo>
                        <a:lnTo>
                          <a:pt x="208" y="92"/>
                        </a:lnTo>
                        <a:lnTo>
                          <a:pt x="220" y="100"/>
                        </a:lnTo>
                        <a:lnTo>
                          <a:pt x="202" y="106"/>
                        </a:lnTo>
                        <a:lnTo>
                          <a:pt x="194" y="116"/>
                        </a:lnTo>
                        <a:lnTo>
                          <a:pt x="196" y="116"/>
                        </a:lnTo>
                        <a:lnTo>
                          <a:pt x="204" y="116"/>
                        </a:lnTo>
                        <a:lnTo>
                          <a:pt x="214" y="114"/>
                        </a:lnTo>
                        <a:lnTo>
                          <a:pt x="220" y="112"/>
                        </a:lnTo>
                        <a:lnTo>
                          <a:pt x="224" y="108"/>
                        </a:lnTo>
                        <a:lnTo>
                          <a:pt x="228" y="110"/>
                        </a:lnTo>
                        <a:lnTo>
                          <a:pt x="236" y="114"/>
                        </a:lnTo>
                        <a:lnTo>
                          <a:pt x="242" y="114"/>
                        </a:lnTo>
                        <a:lnTo>
                          <a:pt x="246" y="114"/>
                        </a:lnTo>
                        <a:lnTo>
                          <a:pt x="254" y="112"/>
                        </a:lnTo>
                        <a:lnTo>
                          <a:pt x="260" y="108"/>
                        </a:lnTo>
                        <a:lnTo>
                          <a:pt x="272" y="104"/>
                        </a:lnTo>
                        <a:lnTo>
                          <a:pt x="282" y="98"/>
                        </a:lnTo>
                        <a:lnTo>
                          <a:pt x="292" y="90"/>
                        </a:lnTo>
                        <a:lnTo>
                          <a:pt x="318" y="90"/>
                        </a:lnTo>
                        <a:lnTo>
                          <a:pt x="328" y="78"/>
                        </a:lnTo>
                        <a:lnTo>
                          <a:pt x="356" y="52"/>
                        </a:lnTo>
                        <a:lnTo>
                          <a:pt x="376" y="38"/>
                        </a:lnTo>
                        <a:lnTo>
                          <a:pt x="396" y="24"/>
                        </a:lnTo>
                        <a:lnTo>
                          <a:pt x="416" y="10"/>
                        </a:lnTo>
                        <a:lnTo>
                          <a:pt x="438" y="0"/>
                        </a:lnTo>
                        <a:lnTo>
                          <a:pt x="474" y="192"/>
                        </a:lnTo>
                        <a:lnTo>
                          <a:pt x="460" y="196"/>
                        </a:lnTo>
                        <a:lnTo>
                          <a:pt x="464" y="204"/>
                        </a:lnTo>
                        <a:lnTo>
                          <a:pt x="468" y="220"/>
                        </a:lnTo>
                        <a:lnTo>
                          <a:pt x="470" y="228"/>
                        </a:lnTo>
                        <a:lnTo>
                          <a:pt x="470" y="238"/>
                        </a:lnTo>
                        <a:lnTo>
                          <a:pt x="470" y="246"/>
                        </a:lnTo>
                        <a:lnTo>
                          <a:pt x="466" y="252"/>
                        </a:lnTo>
                        <a:lnTo>
                          <a:pt x="462" y="284"/>
                        </a:lnTo>
                        <a:lnTo>
                          <a:pt x="458" y="312"/>
                        </a:lnTo>
                        <a:lnTo>
                          <a:pt x="460" y="316"/>
                        </a:lnTo>
                        <a:lnTo>
                          <a:pt x="460" y="324"/>
                        </a:lnTo>
                        <a:lnTo>
                          <a:pt x="460" y="330"/>
                        </a:lnTo>
                        <a:lnTo>
                          <a:pt x="458" y="336"/>
                        </a:lnTo>
                        <a:lnTo>
                          <a:pt x="454" y="342"/>
                        </a:lnTo>
                        <a:lnTo>
                          <a:pt x="450" y="348"/>
                        </a:lnTo>
                        <a:lnTo>
                          <a:pt x="422" y="382"/>
                        </a:lnTo>
                        <a:lnTo>
                          <a:pt x="412" y="388"/>
                        </a:lnTo>
                        <a:lnTo>
                          <a:pt x="404" y="390"/>
                        </a:lnTo>
                        <a:lnTo>
                          <a:pt x="402" y="388"/>
                        </a:lnTo>
                        <a:lnTo>
                          <a:pt x="402" y="384"/>
                        </a:lnTo>
                        <a:lnTo>
                          <a:pt x="378" y="410"/>
                        </a:lnTo>
                        <a:lnTo>
                          <a:pt x="374" y="440"/>
                        </a:lnTo>
                        <a:lnTo>
                          <a:pt x="374" y="446"/>
                        </a:lnTo>
                        <a:lnTo>
                          <a:pt x="370" y="458"/>
                        </a:lnTo>
                        <a:lnTo>
                          <a:pt x="368" y="462"/>
                        </a:lnTo>
                        <a:lnTo>
                          <a:pt x="364" y="462"/>
                        </a:lnTo>
                        <a:lnTo>
                          <a:pt x="362" y="460"/>
                        </a:lnTo>
                        <a:lnTo>
                          <a:pt x="358" y="450"/>
                        </a:lnTo>
                        <a:lnTo>
                          <a:pt x="354" y="446"/>
                        </a:lnTo>
                        <a:lnTo>
                          <a:pt x="350" y="446"/>
                        </a:lnTo>
                        <a:lnTo>
                          <a:pt x="348" y="446"/>
                        </a:lnTo>
                        <a:lnTo>
                          <a:pt x="346" y="448"/>
                        </a:lnTo>
                        <a:lnTo>
                          <a:pt x="342" y="452"/>
                        </a:lnTo>
                        <a:lnTo>
                          <a:pt x="340" y="456"/>
                        </a:lnTo>
                        <a:lnTo>
                          <a:pt x="340" y="466"/>
                        </a:lnTo>
                        <a:lnTo>
                          <a:pt x="336" y="476"/>
                        </a:lnTo>
                        <a:lnTo>
                          <a:pt x="332" y="484"/>
                        </a:lnTo>
                        <a:lnTo>
                          <a:pt x="336" y="510"/>
                        </a:lnTo>
                        <a:lnTo>
                          <a:pt x="332" y="516"/>
                        </a:lnTo>
                        <a:lnTo>
                          <a:pt x="322" y="528"/>
                        </a:lnTo>
                        <a:lnTo>
                          <a:pt x="316" y="534"/>
                        </a:lnTo>
                        <a:lnTo>
                          <a:pt x="310" y="538"/>
                        </a:lnTo>
                        <a:lnTo>
                          <a:pt x="304" y="540"/>
                        </a:lnTo>
                        <a:lnTo>
                          <a:pt x="298" y="536"/>
                        </a:lnTo>
                        <a:lnTo>
                          <a:pt x="294" y="532"/>
                        </a:lnTo>
                        <a:lnTo>
                          <a:pt x="286" y="524"/>
                        </a:lnTo>
                        <a:lnTo>
                          <a:pt x="282" y="520"/>
                        </a:lnTo>
                        <a:lnTo>
                          <a:pt x="276" y="518"/>
                        </a:lnTo>
                        <a:lnTo>
                          <a:pt x="272" y="520"/>
                        </a:lnTo>
                        <a:lnTo>
                          <a:pt x="268" y="522"/>
                        </a:lnTo>
                        <a:lnTo>
                          <a:pt x="266" y="516"/>
                        </a:lnTo>
                        <a:lnTo>
                          <a:pt x="266" y="510"/>
                        </a:lnTo>
                        <a:lnTo>
                          <a:pt x="264" y="504"/>
                        </a:lnTo>
                        <a:lnTo>
                          <a:pt x="260" y="500"/>
                        </a:lnTo>
                        <a:lnTo>
                          <a:pt x="254" y="500"/>
                        </a:lnTo>
                        <a:lnTo>
                          <a:pt x="246" y="504"/>
                        </a:lnTo>
                        <a:lnTo>
                          <a:pt x="234" y="514"/>
                        </a:lnTo>
                        <a:lnTo>
                          <a:pt x="232" y="518"/>
                        </a:lnTo>
                        <a:lnTo>
                          <a:pt x="222" y="524"/>
                        </a:lnTo>
                        <a:lnTo>
                          <a:pt x="218" y="526"/>
                        </a:lnTo>
                        <a:lnTo>
                          <a:pt x="212" y="526"/>
                        </a:lnTo>
                        <a:lnTo>
                          <a:pt x="204" y="524"/>
                        </a:lnTo>
                        <a:lnTo>
                          <a:pt x="198" y="518"/>
                        </a:lnTo>
                        <a:lnTo>
                          <a:pt x="196" y="516"/>
                        </a:lnTo>
                        <a:lnTo>
                          <a:pt x="192" y="516"/>
                        </a:lnTo>
                        <a:lnTo>
                          <a:pt x="184" y="518"/>
                        </a:lnTo>
                        <a:lnTo>
                          <a:pt x="174" y="526"/>
                        </a:lnTo>
                        <a:lnTo>
                          <a:pt x="168" y="526"/>
                        </a:lnTo>
                        <a:lnTo>
                          <a:pt x="164" y="524"/>
                        </a:lnTo>
                        <a:lnTo>
                          <a:pt x="148" y="510"/>
                        </a:lnTo>
                        <a:lnTo>
                          <a:pt x="114" y="508"/>
                        </a:lnTo>
                        <a:lnTo>
                          <a:pt x="112" y="504"/>
                        </a:lnTo>
                        <a:lnTo>
                          <a:pt x="110" y="498"/>
                        </a:lnTo>
                        <a:lnTo>
                          <a:pt x="108" y="492"/>
                        </a:lnTo>
                        <a:lnTo>
                          <a:pt x="102" y="488"/>
                        </a:lnTo>
                        <a:lnTo>
                          <a:pt x="94" y="482"/>
                        </a:lnTo>
                        <a:lnTo>
                          <a:pt x="84" y="478"/>
                        </a:lnTo>
                        <a:lnTo>
                          <a:pt x="70" y="478"/>
                        </a:lnTo>
                        <a:lnTo>
                          <a:pt x="40" y="478"/>
                        </a:lnTo>
                        <a:lnTo>
                          <a:pt x="0" y="112"/>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67" name="Freeform 29"/>
                  <p:cNvSpPr>
                    <a:spLocks/>
                  </p:cNvSpPr>
                  <p:nvPr/>
                </p:nvSpPr>
                <p:spPr bwMode="auto">
                  <a:xfrm>
                    <a:off x="6083300" y="2582863"/>
                    <a:ext cx="493713" cy="962025"/>
                  </a:xfrm>
                  <a:custGeom>
                    <a:avLst/>
                    <a:gdLst>
                      <a:gd name="T0" fmla="*/ 2147483647 w 342"/>
                      <a:gd name="T1" fmla="*/ 2147483647 h 606"/>
                      <a:gd name="T2" fmla="*/ 0 w 342"/>
                      <a:gd name="T3" fmla="*/ 2147483647 h 606"/>
                      <a:gd name="T4" fmla="*/ 2147483647 w 342"/>
                      <a:gd name="T5" fmla="*/ 2147483647 h 606"/>
                      <a:gd name="T6" fmla="*/ 2147483647 w 342"/>
                      <a:gd name="T7" fmla="*/ 2147483647 h 606"/>
                      <a:gd name="T8" fmla="*/ 2147483647 w 342"/>
                      <a:gd name="T9" fmla="*/ 2147483647 h 606"/>
                      <a:gd name="T10" fmla="*/ 2147483647 w 342"/>
                      <a:gd name="T11" fmla="*/ 2147483647 h 606"/>
                      <a:gd name="T12" fmla="*/ 2147483647 w 342"/>
                      <a:gd name="T13" fmla="*/ 2147483647 h 606"/>
                      <a:gd name="T14" fmla="*/ 2147483647 w 342"/>
                      <a:gd name="T15" fmla="*/ 2147483647 h 606"/>
                      <a:gd name="T16" fmla="*/ 2147483647 w 342"/>
                      <a:gd name="T17" fmla="*/ 2147483647 h 606"/>
                      <a:gd name="T18" fmla="*/ 2147483647 w 342"/>
                      <a:gd name="T19" fmla="*/ 2147483647 h 606"/>
                      <a:gd name="T20" fmla="*/ 2147483647 w 342"/>
                      <a:gd name="T21" fmla="*/ 2147483647 h 606"/>
                      <a:gd name="T22" fmla="*/ 2147483647 w 342"/>
                      <a:gd name="T23" fmla="*/ 2147483647 h 606"/>
                      <a:gd name="T24" fmla="*/ 2147483647 w 342"/>
                      <a:gd name="T25" fmla="*/ 2147483647 h 606"/>
                      <a:gd name="T26" fmla="*/ 2147483647 w 342"/>
                      <a:gd name="T27" fmla="*/ 2147483647 h 606"/>
                      <a:gd name="T28" fmla="*/ 2147483647 w 342"/>
                      <a:gd name="T29" fmla="*/ 2147483647 h 606"/>
                      <a:gd name="T30" fmla="*/ 2147483647 w 342"/>
                      <a:gd name="T31" fmla="*/ 2147483647 h 606"/>
                      <a:gd name="T32" fmla="*/ 2147483647 w 342"/>
                      <a:gd name="T33" fmla="*/ 2147483647 h 606"/>
                      <a:gd name="T34" fmla="*/ 2147483647 w 342"/>
                      <a:gd name="T35" fmla="*/ 2147483647 h 606"/>
                      <a:gd name="T36" fmla="*/ 2147483647 w 342"/>
                      <a:gd name="T37" fmla="*/ 2147483647 h 606"/>
                      <a:gd name="T38" fmla="*/ 2147483647 w 342"/>
                      <a:gd name="T39" fmla="*/ 2147483647 h 606"/>
                      <a:gd name="T40" fmla="*/ 2147483647 w 342"/>
                      <a:gd name="T41" fmla="*/ 2147483647 h 606"/>
                      <a:gd name="T42" fmla="*/ 2147483647 w 342"/>
                      <a:gd name="T43" fmla="*/ 2147483647 h 606"/>
                      <a:gd name="T44" fmla="*/ 2147483647 w 342"/>
                      <a:gd name="T45" fmla="*/ 2147483647 h 606"/>
                      <a:gd name="T46" fmla="*/ 2147483647 w 342"/>
                      <a:gd name="T47" fmla="*/ 2147483647 h 606"/>
                      <a:gd name="T48" fmla="*/ 2147483647 w 342"/>
                      <a:gd name="T49" fmla="*/ 2147483647 h 606"/>
                      <a:gd name="T50" fmla="*/ 2147483647 w 342"/>
                      <a:gd name="T51" fmla="*/ 2147483647 h 606"/>
                      <a:gd name="T52" fmla="*/ 2147483647 w 342"/>
                      <a:gd name="T53" fmla="*/ 2147483647 h 606"/>
                      <a:gd name="T54" fmla="*/ 2147483647 w 342"/>
                      <a:gd name="T55" fmla="*/ 2147483647 h 606"/>
                      <a:gd name="T56" fmla="*/ 2147483647 w 342"/>
                      <a:gd name="T57" fmla="*/ 2147483647 h 606"/>
                      <a:gd name="T58" fmla="*/ 2147483647 w 342"/>
                      <a:gd name="T59" fmla="*/ 2147483647 h 606"/>
                      <a:gd name="T60" fmla="*/ 2147483647 w 342"/>
                      <a:gd name="T61" fmla="*/ 2147483647 h 606"/>
                      <a:gd name="T62" fmla="*/ 2147483647 w 342"/>
                      <a:gd name="T63" fmla="*/ 2147483647 h 606"/>
                      <a:gd name="T64" fmla="*/ 2147483647 w 342"/>
                      <a:gd name="T65" fmla="*/ 2147483647 h 606"/>
                      <a:gd name="T66" fmla="*/ 2147483647 w 342"/>
                      <a:gd name="T67" fmla="*/ 2147483647 h 606"/>
                      <a:gd name="T68" fmla="*/ 2147483647 w 342"/>
                      <a:gd name="T69" fmla="*/ 2147483647 h 606"/>
                      <a:gd name="T70" fmla="*/ 2147483647 w 342"/>
                      <a:gd name="T71" fmla="*/ 2147483647 h 606"/>
                      <a:gd name="T72" fmla="*/ 2147483647 w 342"/>
                      <a:gd name="T73" fmla="*/ 2147483647 h 606"/>
                      <a:gd name="T74" fmla="*/ 2147483647 w 342"/>
                      <a:gd name="T75" fmla="*/ 2147483647 h 606"/>
                      <a:gd name="T76" fmla="*/ 2147483647 w 342"/>
                      <a:gd name="T77" fmla="*/ 2147483647 h 606"/>
                      <a:gd name="T78" fmla="*/ 2147483647 w 342"/>
                      <a:gd name="T79" fmla="*/ 2147483647 h 606"/>
                      <a:gd name="T80" fmla="*/ 2147483647 w 342"/>
                      <a:gd name="T81" fmla="*/ 2147483647 h 606"/>
                      <a:gd name="T82" fmla="*/ 2147483647 w 342"/>
                      <a:gd name="T83" fmla="*/ 2147483647 h 606"/>
                      <a:gd name="T84" fmla="*/ 2147483647 w 342"/>
                      <a:gd name="T85" fmla="*/ 2147483647 h 606"/>
                      <a:gd name="T86" fmla="*/ 2147483647 w 342"/>
                      <a:gd name="T87" fmla="*/ 2147483647 h 606"/>
                      <a:gd name="T88" fmla="*/ 2147483647 w 342"/>
                      <a:gd name="T89" fmla="*/ 2147483647 h 606"/>
                      <a:gd name="T90" fmla="*/ 2147483647 w 342"/>
                      <a:gd name="T91" fmla="*/ 2147483647 h 606"/>
                      <a:gd name="T92" fmla="*/ 2147483647 w 342"/>
                      <a:gd name="T93" fmla="*/ 2147483647 h 606"/>
                      <a:gd name="T94" fmla="*/ 2147483647 w 342"/>
                      <a:gd name="T95" fmla="*/ 2147483647 h 606"/>
                      <a:gd name="T96" fmla="*/ 2147483647 w 342"/>
                      <a:gd name="T97" fmla="*/ 2147483647 h 606"/>
                      <a:gd name="T98" fmla="*/ 2147483647 w 342"/>
                      <a:gd name="T99" fmla="*/ 2147483647 h 606"/>
                      <a:gd name="T100" fmla="*/ 2147483647 w 342"/>
                      <a:gd name="T101" fmla="*/ 2147483647 h 606"/>
                      <a:gd name="T102" fmla="*/ 2147483647 w 342"/>
                      <a:gd name="T103" fmla="*/ 2147483647 h 606"/>
                      <a:gd name="T104" fmla="*/ 2147483647 w 342"/>
                      <a:gd name="T105" fmla="*/ 2147483647 h 606"/>
                      <a:gd name="T106" fmla="*/ 2147483647 w 342"/>
                      <a:gd name="T107" fmla="*/ 2147483647 h 606"/>
                      <a:gd name="T108" fmla="*/ 2147483647 w 342"/>
                      <a:gd name="T109" fmla="*/ 2147483647 h 606"/>
                      <a:gd name="T110" fmla="*/ 2147483647 w 342"/>
                      <a:gd name="T111" fmla="*/ 2147483647 h 606"/>
                      <a:gd name="T112" fmla="*/ 2147483647 w 342"/>
                      <a:gd name="T113" fmla="*/ 2147483647 h 606"/>
                      <a:gd name="T114" fmla="*/ 2147483647 w 342"/>
                      <a:gd name="T115" fmla="*/ 2147483647 h 606"/>
                      <a:gd name="T116" fmla="*/ 2147483647 w 342"/>
                      <a:gd name="T117" fmla="*/ 2147483647 h 606"/>
                      <a:gd name="T118" fmla="*/ 2147483647 w 342"/>
                      <a:gd name="T119" fmla="*/ 2147483647 h 606"/>
                      <a:gd name="T120" fmla="*/ 2147483647 w 342"/>
                      <a:gd name="T121" fmla="*/ 2147483647 h 606"/>
                      <a:gd name="T122" fmla="*/ 2147483647 w 342"/>
                      <a:gd name="T123" fmla="*/ 2147483647 h 6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42" h="606">
                        <a:moveTo>
                          <a:pt x="8" y="606"/>
                        </a:moveTo>
                        <a:lnTo>
                          <a:pt x="2" y="600"/>
                        </a:lnTo>
                        <a:lnTo>
                          <a:pt x="0" y="594"/>
                        </a:lnTo>
                        <a:lnTo>
                          <a:pt x="0" y="588"/>
                        </a:lnTo>
                        <a:lnTo>
                          <a:pt x="0" y="584"/>
                        </a:lnTo>
                        <a:lnTo>
                          <a:pt x="4" y="578"/>
                        </a:lnTo>
                        <a:lnTo>
                          <a:pt x="6" y="576"/>
                        </a:lnTo>
                        <a:lnTo>
                          <a:pt x="8" y="564"/>
                        </a:lnTo>
                        <a:lnTo>
                          <a:pt x="12" y="538"/>
                        </a:lnTo>
                        <a:lnTo>
                          <a:pt x="20" y="530"/>
                        </a:lnTo>
                        <a:lnTo>
                          <a:pt x="24" y="522"/>
                        </a:lnTo>
                        <a:lnTo>
                          <a:pt x="34" y="504"/>
                        </a:lnTo>
                        <a:lnTo>
                          <a:pt x="40" y="488"/>
                        </a:lnTo>
                        <a:lnTo>
                          <a:pt x="42" y="482"/>
                        </a:lnTo>
                        <a:lnTo>
                          <a:pt x="48" y="470"/>
                        </a:lnTo>
                        <a:lnTo>
                          <a:pt x="50" y="460"/>
                        </a:lnTo>
                        <a:lnTo>
                          <a:pt x="50" y="450"/>
                        </a:lnTo>
                        <a:lnTo>
                          <a:pt x="48" y="440"/>
                        </a:lnTo>
                        <a:lnTo>
                          <a:pt x="44" y="432"/>
                        </a:lnTo>
                        <a:lnTo>
                          <a:pt x="38" y="418"/>
                        </a:lnTo>
                        <a:lnTo>
                          <a:pt x="34" y="414"/>
                        </a:lnTo>
                        <a:lnTo>
                          <a:pt x="32" y="408"/>
                        </a:lnTo>
                        <a:lnTo>
                          <a:pt x="32" y="380"/>
                        </a:lnTo>
                        <a:lnTo>
                          <a:pt x="38" y="374"/>
                        </a:lnTo>
                        <a:lnTo>
                          <a:pt x="24" y="206"/>
                        </a:lnTo>
                        <a:lnTo>
                          <a:pt x="8" y="36"/>
                        </a:lnTo>
                        <a:lnTo>
                          <a:pt x="12" y="42"/>
                        </a:lnTo>
                        <a:lnTo>
                          <a:pt x="16" y="46"/>
                        </a:lnTo>
                        <a:lnTo>
                          <a:pt x="22" y="50"/>
                        </a:lnTo>
                        <a:lnTo>
                          <a:pt x="32" y="50"/>
                        </a:lnTo>
                        <a:lnTo>
                          <a:pt x="44" y="48"/>
                        </a:lnTo>
                        <a:lnTo>
                          <a:pt x="60" y="40"/>
                        </a:lnTo>
                        <a:lnTo>
                          <a:pt x="82" y="24"/>
                        </a:lnTo>
                        <a:lnTo>
                          <a:pt x="80" y="24"/>
                        </a:lnTo>
                        <a:lnTo>
                          <a:pt x="292" y="0"/>
                        </a:lnTo>
                        <a:lnTo>
                          <a:pt x="296" y="18"/>
                        </a:lnTo>
                        <a:lnTo>
                          <a:pt x="336" y="384"/>
                        </a:lnTo>
                        <a:lnTo>
                          <a:pt x="338" y="380"/>
                        </a:lnTo>
                        <a:lnTo>
                          <a:pt x="336" y="384"/>
                        </a:lnTo>
                        <a:lnTo>
                          <a:pt x="334" y="390"/>
                        </a:lnTo>
                        <a:lnTo>
                          <a:pt x="332" y="400"/>
                        </a:lnTo>
                        <a:lnTo>
                          <a:pt x="336" y="414"/>
                        </a:lnTo>
                        <a:lnTo>
                          <a:pt x="338" y="420"/>
                        </a:lnTo>
                        <a:lnTo>
                          <a:pt x="342" y="426"/>
                        </a:lnTo>
                        <a:lnTo>
                          <a:pt x="342" y="428"/>
                        </a:lnTo>
                        <a:lnTo>
                          <a:pt x="340" y="430"/>
                        </a:lnTo>
                        <a:lnTo>
                          <a:pt x="334" y="432"/>
                        </a:lnTo>
                        <a:lnTo>
                          <a:pt x="324" y="434"/>
                        </a:lnTo>
                        <a:lnTo>
                          <a:pt x="308" y="438"/>
                        </a:lnTo>
                        <a:lnTo>
                          <a:pt x="296" y="440"/>
                        </a:lnTo>
                        <a:lnTo>
                          <a:pt x="292" y="442"/>
                        </a:lnTo>
                        <a:lnTo>
                          <a:pt x="282" y="444"/>
                        </a:lnTo>
                        <a:lnTo>
                          <a:pt x="278" y="446"/>
                        </a:lnTo>
                        <a:lnTo>
                          <a:pt x="276" y="452"/>
                        </a:lnTo>
                        <a:lnTo>
                          <a:pt x="276" y="458"/>
                        </a:lnTo>
                        <a:lnTo>
                          <a:pt x="280" y="468"/>
                        </a:lnTo>
                        <a:lnTo>
                          <a:pt x="280" y="470"/>
                        </a:lnTo>
                        <a:lnTo>
                          <a:pt x="278" y="474"/>
                        </a:lnTo>
                        <a:lnTo>
                          <a:pt x="266" y="488"/>
                        </a:lnTo>
                        <a:lnTo>
                          <a:pt x="258" y="504"/>
                        </a:lnTo>
                        <a:lnTo>
                          <a:pt x="258" y="506"/>
                        </a:lnTo>
                        <a:lnTo>
                          <a:pt x="256" y="508"/>
                        </a:lnTo>
                        <a:lnTo>
                          <a:pt x="252" y="510"/>
                        </a:lnTo>
                        <a:lnTo>
                          <a:pt x="244" y="512"/>
                        </a:lnTo>
                        <a:lnTo>
                          <a:pt x="240" y="518"/>
                        </a:lnTo>
                        <a:lnTo>
                          <a:pt x="238" y="528"/>
                        </a:lnTo>
                        <a:lnTo>
                          <a:pt x="234" y="546"/>
                        </a:lnTo>
                        <a:lnTo>
                          <a:pt x="232" y="548"/>
                        </a:lnTo>
                        <a:lnTo>
                          <a:pt x="230" y="550"/>
                        </a:lnTo>
                        <a:lnTo>
                          <a:pt x="228" y="552"/>
                        </a:lnTo>
                        <a:lnTo>
                          <a:pt x="222" y="554"/>
                        </a:lnTo>
                        <a:lnTo>
                          <a:pt x="216" y="554"/>
                        </a:lnTo>
                        <a:lnTo>
                          <a:pt x="208" y="552"/>
                        </a:lnTo>
                        <a:lnTo>
                          <a:pt x="196" y="548"/>
                        </a:lnTo>
                        <a:lnTo>
                          <a:pt x="194" y="542"/>
                        </a:lnTo>
                        <a:lnTo>
                          <a:pt x="190" y="532"/>
                        </a:lnTo>
                        <a:lnTo>
                          <a:pt x="188" y="530"/>
                        </a:lnTo>
                        <a:lnTo>
                          <a:pt x="184" y="532"/>
                        </a:lnTo>
                        <a:lnTo>
                          <a:pt x="180" y="538"/>
                        </a:lnTo>
                        <a:lnTo>
                          <a:pt x="174" y="552"/>
                        </a:lnTo>
                        <a:lnTo>
                          <a:pt x="172" y="562"/>
                        </a:lnTo>
                        <a:lnTo>
                          <a:pt x="170" y="576"/>
                        </a:lnTo>
                        <a:lnTo>
                          <a:pt x="166" y="580"/>
                        </a:lnTo>
                        <a:lnTo>
                          <a:pt x="162" y="584"/>
                        </a:lnTo>
                        <a:lnTo>
                          <a:pt x="154" y="582"/>
                        </a:lnTo>
                        <a:lnTo>
                          <a:pt x="146" y="574"/>
                        </a:lnTo>
                        <a:lnTo>
                          <a:pt x="144" y="570"/>
                        </a:lnTo>
                        <a:lnTo>
                          <a:pt x="144" y="568"/>
                        </a:lnTo>
                        <a:lnTo>
                          <a:pt x="142" y="566"/>
                        </a:lnTo>
                        <a:lnTo>
                          <a:pt x="140" y="564"/>
                        </a:lnTo>
                        <a:lnTo>
                          <a:pt x="134" y="566"/>
                        </a:lnTo>
                        <a:lnTo>
                          <a:pt x="128" y="570"/>
                        </a:lnTo>
                        <a:lnTo>
                          <a:pt x="120" y="578"/>
                        </a:lnTo>
                        <a:lnTo>
                          <a:pt x="116" y="584"/>
                        </a:lnTo>
                        <a:lnTo>
                          <a:pt x="112" y="592"/>
                        </a:lnTo>
                        <a:lnTo>
                          <a:pt x="108" y="594"/>
                        </a:lnTo>
                        <a:lnTo>
                          <a:pt x="104" y="596"/>
                        </a:lnTo>
                        <a:lnTo>
                          <a:pt x="98" y="594"/>
                        </a:lnTo>
                        <a:lnTo>
                          <a:pt x="90" y="588"/>
                        </a:lnTo>
                        <a:lnTo>
                          <a:pt x="88" y="584"/>
                        </a:lnTo>
                        <a:lnTo>
                          <a:pt x="80" y="580"/>
                        </a:lnTo>
                        <a:lnTo>
                          <a:pt x="72" y="578"/>
                        </a:lnTo>
                        <a:lnTo>
                          <a:pt x="66" y="578"/>
                        </a:lnTo>
                        <a:lnTo>
                          <a:pt x="62" y="582"/>
                        </a:lnTo>
                        <a:lnTo>
                          <a:pt x="60" y="580"/>
                        </a:lnTo>
                        <a:lnTo>
                          <a:pt x="56" y="578"/>
                        </a:lnTo>
                        <a:lnTo>
                          <a:pt x="54" y="580"/>
                        </a:lnTo>
                        <a:lnTo>
                          <a:pt x="52" y="590"/>
                        </a:lnTo>
                        <a:lnTo>
                          <a:pt x="52" y="592"/>
                        </a:lnTo>
                        <a:lnTo>
                          <a:pt x="52" y="596"/>
                        </a:lnTo>
                        <a:lnTo>
                          <a:pt x="50" y="598"/>
                        </a:lnTo>
                        <a:lnTo>
                          <a:pt x="48" y="598"/>
                        </a:lnTo>
                        <a:lnTo>
                          <a:pt x="42" y="592"/>
                        </a:lnTo>
                        <a:lnTo>
                          <a:pt x="34" y="590"/>
                        </a:lnTo>
                        <a:lnTo>
                          <a:pt x="22" y="588"/>
                        </a:lnTo>
                        <a:lnTo>
                          <a:pt x="18" y="586"/>
                        </a:lnTo>
                        <a:lnTo>
                          <a:pt x="14" y="588"/>
                        </a:lnTo>
                        <a:lnTo>
                          <a:pt x="14" y="590"/>
                        </a:lnTo>
                        <a:lnTo>
                          <a:pt x="18" y="596"/>
                        </a:lnTo>
                        <a:lnTo>
                          <a:pt x="18" y="598"/>
                        </a:lnTo>
                        <a:lnTo>
                          <a:pt x="16" y="602"/>
                        </a:lnTo>
                        <a:lnTo>
                          <a:pt x="12" y="606"/>
                        </a:lnTo>
                        <a:lnTo>
                          <a:pt x="10" y="606"/>
                        </a:lnTo>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68" name="Freeform 30"/>
                  <p:cNvSpPr>
                    <a:spLocks/>
                  </p:cNvSpPr>
                  <p:nvPr/>
                </p:nvSpPr>
                <p:spPr bwMode="auto">
                  <a:xfrm>
                    <a:off x="7142163" y="2265363"/>
                    <a:ext cx="949325" cy="676275"/>
                  </a:xfrm>
                  <a:custGeom>
                    <a:avLst/>
                    <a:gdLst>
                      <a:gd name="T0" fmla="*/ 2147483647 w 658"/>
                      <a:gd name="T1" fmla="*/ 2147483647 h 426"/>
                      <a:gd name="T2" fmla="*/ 2147483647 w 658"/>
                      <a:gd name="T3" fmla="*/ 2147483647 h 426"/>
                      <a:gd name="T4" fmla="*/ 2147483647 w 658"/>
                      <a:gd name="T5" fmla="*/ 2147483647 h 426"/>
                      <a:gd name="T6" fmla="*/ 2147483647 w 658"/>
                      <a:gd name="T7" fmla="*/ 2147483647 h 426"/>
                      <a:gd name="T8" fmla="*/ 2147483647 w 658"/>
                      <a:gd name="T9" fmla="*/ 2147483647 h 426"/>
                      <a:gd name="T10" fmla="*/ 2147483647 w 658"/>
                      <a:gd name="T11" fmla="*/ 2147483647 h 426"/>
                      <a:gd name="T12" fmla="*/ 2147483647 w 658"/>
                      <a:gd name="T13" fmla="*/ 2147483647 h 426"/>
                      <a:gd name="T14" fmla="*/ 2147483647 w 658"/>
                      <a:gd name="T15" fmla="*/ 2147483647 h 426"/>
                      <a:gd name="T16" fmla="*/ 2147483647 w 658"/>
                      <a:gd name="T17" fmla="*/ 2147483647 h 426"/>
                      <a:gd name="T18" fmla="*/ 2147483647 w 658"/>
                      <a:gd name="T19" fmla="*/ 2147483647 h 426"/>
                      <a:gd name="T20" fmla="*/ 2147483647 w 658"/>
                      <a:gd name="T21" fmla="*/ 2147483647 h 426"/>
                      <a:gd name="T22" fmla="*/ 2147483647 w 658"/>
                      <a:gd name="T23" fmla="*/ 2147483647 h 426"/>
                      <a:gd name="T24" fmla="*/ 2147483647 w 658"/>
                      <a:gd name="T25" fmla="*/ 2147483647 h 426"/>
                      <a:gd name="T26" fmla="*/ 2147483647 w 658"/>
                      <a:gd name="T27" fmla="*/ 2147483647 h 426"/>
                      <a:gd name="T28" fmla="*/ 2147483647 w 658"/>
                      <a:gd name="T29" fmla="*/ 2147483647 h 426"/>
                      <a:gd name="T30" fmla="*/ 2147483647 w 658"/>
                      <a:gd name="T31" fmla="*/ 2147483647 h 426"/>
                      <a:gd name="T32" fmla="*/ 2147483647 w 658"/>
                      <a:gd name="T33" fmla="*/ 2147483647 h 426"/>
                      <a:gd name="T34" fmla="*/ 2147483647 w 658"/>
                      <a:gd name="T35" fmla="*/ 2147483647 h 426"/>
                      <a:gd name="T36" fmla="*/ 2147483647 w 658"/>
                      <a:gd name="T37" fmla="*/ 2147483647 h 426"/>
                      <a:gd name="T38" fmla="*/ 2147483647 w 658"/>
                      <a:gd name="T39" fmla="*/ 2147483647 h 426"/>
                      <a:gd name="T40" fmla="*/ 2147483647 w 658"/>
                      <a:gd name="T41" fmla="*/ 2147483647 h 426"/>
                      <a:gd name="T42" fmla="*/ 2147483647 w 658"/>
                      <a:gd name="T43" fmla="*/ 2147483647 h 426"/>
                      <a:gd name="T44" fmla="*/ 2147483647 w 658"/>
                      <a:gd name="T45" fmla="*/ 2147483647 h 426"/>
                      <a:gd name="T46" fmla="*/ 2147483647 w 658"/>
                      <a:gd name="T47" fmla="*/ 2147483647 h 426"/>
                      <a:gd name="T48" fmla="*/ 2147483647 w 658"/>
                      <a:gd name="T49" fmla="*/ 2147483647 h 426"/>
                      <a:gd name="T50" fmla="*/ 2147483647 w 658"/>
                      <a:gd name="T51" fmla="*/ 2147483647 h 426"/>
                      <a:gd name="T52" fmla="*/ 2147483647 w 658"/>
                      <a:gd name="T53" fmla="*/ 2147483647 h 426"/>
                      <a:gd name="T54" fmla="*/ 2147483647 w 658"/>
                      <a:gd name="T55" fmla="*/ 2147483647 h 426"/>
                      <a:gd name="T56" fmla="*/ 2147483647 w 658"/>
                      <a:gd name="T57" fmla="*/ 2147483647 h 426"/>
                      <a:gd name="T58" fmla="*/ 2147483647 w 658"/>
                      <a:gd name="T59" fmla="*/ 2147483647 h 426"/>
                      <a:gd name="T60" fmla="*/ 2147483647 w 658"/>
                      <a:gd name="T61" fmla="*/ 2147483647 h 426"/>
                      <a:gd name="T62" fmla="*/ 2147483647 w 658"/>
                      <a:gd name="T63" fmla="*/ 2147483647 h 426"/>
                      <a:gd name="T64" fmla="*/ 2147483647 w 658"/>
                      <a:gd name="T65" fmla="*/ 2147483647 h 426"/>
                      <a:gd name="T66" fmla="*/ 2147483647 w 658"/>
                      <a:gd name="T67" fmla="*/ 2147483647 h 426"/>
                      <a:gd name="T68" fmla="*/ 2147483647 w 658"/>
                      <a:gd name="T69" fmla="*/ 2147483647 h 426"/>
                      <a:gd name="T70" fmla="*/ 2147483647 w 658"/>
                      <a:gd name="T71" fmla="*/ 2147483647 h 426"/>
                      <a:gd name="T72" fmla="*/ 2147483647 w 658"/>
                      <a:gd name="T73" fmla="*/ 2147483647 h 426"/>
                      <a:gd name="T74" fmla="*/ 2147483647 w 658"/>
                      <a:gd name="T75" fmla="*/ 2147483647 h 426"/>
                      <a:gd name="T76" fmla="*/ 2147483647 w 658"/>
                      <a:gd name="T77" fmla="*/ 2147483647 h 426"/>
                      <a:gd name="T78" fmla="*/ 2147483647 w 658"/>
                      <a:gd name="T79" fmla="*/ 2147483647 h 426"/>
                      <a:gd name="T80" fmla="*/ 2147483647 w 658"/>
                      <a:gd name="T81" fmla="*/ 2147483647 h 426"/>
                      <a:gd name="T82" fmla="*/ 2147483647 w 658"/>
                      <a:gd name="T83" fmla="*/ 2147483647 h 426"/>
                      <a:gd name="T84" fmla="*/ 2147483647 w 658"/>
                      <a:gd name="T85" fmla="*/ 2147483647 h 426"/>
                      <a:gd name="T86" fmla="*/ 2147483647 w 658"/>
                      <a:gd name="T87" fmla="*/ 2147483647 h 426"/>
                      <a:gd name="T88" fmla="*/ 2147483647 w 658"/>
                      <a:gd name="T89" fmla="*/ 2147483647 h 426"/>
                      <a:gd name="T90" fmla="*/ 2147483647 w 658"/>
                      <a:gd name="T91" fmla="*/ 2147483647 h 426"/>
                      <a:gd name="T92" fmla="*/ 2147483647 w 658"/>
                      <a:gd name="T93" fmla="*/ 2147483647 h 426"/>
                      <a:gd name="T94" fmla="*/ 2147483647 w 658"/>
                      <a:gd name="T95" fmla="*/ 2147483647 h 426"/>
                      <a:gd name="T96" fmla="*/ 2147483647 w 658"/>
                      <a:gd name="T97" fmla="*/ 0 h 426"/>
                      <a:gd name="T98" fmla="*/ 2147483647 w 658"/>
                      <a:gd name="T99" fmla="*/ 0 h 426"/>
                      <a:gd name="T100" fmla="*/ 2147483647 w 658"/>
                      <a:gd name="T101" fmla="*/ 2147483647 h 426"/>
                      <a:gd name="T102" fmla="*/ 2147483647 w 658"/>
                      <a:gd name="T103" fmla="*/ 2147483647 h 426"/>
                      <a:gd name="T104" fmla="*/ 2147483647 w 658"/>
                      <a:gd name="T105" fmla="*/ 2147483647 h 426"/>
                      <a:gd name="T106" fmla="*/ 2147483647 w 658"/>
                      <a:gd name="T107" fmla="*/ 2147483647 h 426"/>
                      <a:gd name="T108" fmla="*/ 0 w 658"/>
                      <a:gd name="T109" fmla="*/ 2147483647 h 426"/>
                      <a:gd name="T110" fmla="*/ 2147483647 w 658"/>
                      <a:gd name="T111" fmla="*/ 2147483647 h 426"/>
                      <a:gd name="T112" fmla="*/ 2147483647 w 658"/>
                      <a:gd name="T113" fmla="*/ 2147483647 h 4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58" h="426">
                        <a:moveTo>
                          <a:pt x="58" y="426"/>
                        </a:moveTo>
                        <a:lnTo>
                          <a:pt x="166" y="406"/>
                        </a:lnTo>
                        <a:lnTo>
                          <a:pt x="562" y="330"/>
                        </a:lnTo>
                        <a:lnTo>
                          <a:pt x="564" y="320"/>
                        </a:lnTo>
                        <a:lnTo>
                          <a:pt x="568" y="314"/>
                        </a:lnTo>
                        <a:lnTo>
                          <a:pt x="574" y="308"/>
                        </a:lnTo>
                        <a:lnTo>
                          <a:pt x="580" y="306"/>
                        </a:lnTo>
                        <a:lnTo>
                          <a:pt x="592" y="306"/>
                        </a:lnTo>
                        <a:lnTo>
                          <a:pt x="598" y="308"/>
                        </a:lnTo>
                        <a:lnTo>
                          <a:pt x="612" y="298"/>
                        </a:lnTo>
                        <a:lnTo>
                          <a:pt x="626" y="286"/>
                        </a:lnTo>
                        <a:lnTo>
                          <a:pt x="626" y="280"/>
                        </a:lnTo>
                        <a:lnTo>
                          <a:pt x="630" y="274"/>
                        </a:lnTo>
                        <a:lnTo>
                          <a:pt x="638" y="264"/>
                        </a:lnTo>
                        <a:lnTo>
                          <a:pt x="646" y="256"/>
                        </a:lnTo>
                        <a:lnTo>
                          <a:pt x="652" y="252"/>
                        </a:lnTo>
                        <a:lnTo>
                          <a:pt x="656" y="250"/>
                        </a:lnTo>
                        <a:lnTo>
                          <a:pt x="658" y="246"/>
                        </a:lnTo>
                        <a:lnTo>
                          <a:pt x="658" y="244"/>
                        </a:lnTo>
                        <a:lnTo>
                          <a:pt x="658" y="240"/>
                        </a:lnTo>
                        <a:lnTo>
                          <a:pt x="654" y="236"/>
                        </a:lnTo>
                        <a:lnTo>
                          <a:pt x="652" y="234"/>
                        </a:lnTo>
                        <a:lnTo>
                          <a:pt x="612" y="202"/>
                        </a:lnTo>
                        <a:lnTo>
                          <a:pt x="602" y="194"/>
                        </a:lnTo>
                        <a:lnTo>
                          <a:pt x="594" y="186"/>
                        </a:lnTo>
                        <a:lnTo>
                          <a:pt x="592" y="178"/>
                        </a:lnTo>
                        <a:lnTo>
                          <a:pt x="592" y="172"/>
                        </a:lnTo>
                        <a:lnTo>
                          <a:pt x="594" y="166"/>
                        </a:lnTo>
                        <a:lnTo>
                          <a:pt x="598" y="160"/>
                        </a:lnTo>
                        <a:lnTo>
                          <a:pt x="600" y="156"/>
                        </a:lnTo>
                        <a:lnTo>
                          <a:pt x="588" y="136"/>
                        </a:lnTo>
                        <a:lnTo>
                          <a:pt x="610" y="108"/>
                        </a:lnTo>
                        <a:lnTo>
                          <a:pt x="616" y="82"/>
                        </a:lnTo>
                        <a:lnTo>
                          <a:pt x="622" y="72"/>
                        </a:lnTo>
                        <a:lnTo>
                          <a:pt x="600" y="64"/>
                        </a:lnTo>
                        <a:lnTo>
                          <a:pt x="598" y="64"/>
                        </a:lnTo>
                        <a:lnTo>
                          <a:pt x="594" y="60"/>
                        </a:lnTo>
                        <a:lnTo>
                          <a:pt x="586" y="52"/>
                        </a:lnTo>
                        <a:lnTo>
                          <a:pt x="576" y="38"/>
                        </a:lnTo>
                        <a:lnTo>
                          <a:pt x="576" y="34"/>
                        </a:lnTo>
                        <a:lnTo>
                          <a:pt x="574" y="26"/>
                        </a:lnTo>
                        <a:lnTo>
                          <a:pt x="572" y="24"/>
                        </a:lnTo>
                        <a:lnTo>
                          <a:pt x="568" y="20"/>
                        </a:lnTo>
                        <a:lnTo>
                          <a:pt x="564" y="18"/>
                        </a:lnTo>
                        <a:lnTo>
                          <a:pt x="556" y="18"/>
                        </a:lnTo>
                        <a:lnTo>
                          <a:pt x="554" y="14"/>
                        </a:lnTo>
                        <a:lnTo>
                          <a:pt x="548" y="6"/>
                        </a:lnTo>
                        <a:lnTo>
                          <a:pt x="544" y="4"/>
                        </a:lnTo>
                        <a:lnTo>
                          <a:pt x="538" y="0"/>
                        </a:lnTo>
                        <a:lnTo>
                          <a:pt x="532" y="0"/>
                        </a:lnTo>
                        <a:lnTo>
                          <a:pt x="526" y="2"/>
                        </a:lnTo>
                        <a:lnTo>
                          <a:pt x="84" y="88"/>
                        </a:lnTo>
                        <a:lnTo>
                          <a:pt x="74" y="52"/>
                        </a:lnTo>
                        <a:lnTo>
                          <a:pt x="28" y="88"/>
                        </a:lnTo>
                        <a:lnTo>
                          <a:pt x="0" y="106"/>
                        </a:lnTo>
                        <a:lnTo>
                          <a:pt x="36" y="298"/>
                        </a:lnTo>
                        <a:lnTo>
                          <a:pt x="58" y="426"/>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69" name="Freeform 31"/>
                  <p:cNvSpPr>
                    <a:spLocks/>
                  </p:cNvSpPr>
                  <p:nvPr/>
                </p:nvSpPr>
                <p:spPr bwMode="auto">
                  <a:xfrm>
                    <a:off x="8069263" y="1443038"/>
                    <a:ext cx="271462" cy="577850"/>
                  </a:xfrm>
                  <a:custGeom>
                    <a:avLst/>
                    <a:gdLst>
                      <a:gd name="T0" fmla="*/ 2147483647 w 188"/>
                      <a:gd name="T1" fmla="*/ 2147483647 h 364"/>
                      <a:gd name="T2" fmla="*/ 2147483647 w 188"/>
                      <a:gd name="T3" fmla="*/ 2147483647 h 364"/>
                      <a:gd name="T4" fmla="*/ 2147483647 w 188"/>
                      <a:gd name="T5" fmla="*/ 2147483647 h 364"/>
                      <a:gd name="T6" fmla="*/ 2147483647 w 188"/>
                      <a:gd name="T7" fmla="*/ 2147483647 h 364"/>
                      <a:gd name="T8" fmla="*/ 2147483647 w 188"/>
                      <a:gd name="T9" fmla="*/ 2147483647 h 364"/>
                      <a:gd name="T10" fmla="*/ 2147483647 w 188"/>
                      <a:gd name="T11" fmla="*/ 2147483647 h 364"/>
                      <a:gd name="T12" fmla="*/ 2147483647 w 188"/>
                      <a:gd name="T13" fmla="*/ 2147483647 h 364"/>
                      <a:gd name="T14" fmla="*/ 2147483647 w 188"/>
                      <a:gd name="T15" fmla="*/ 2147483647 h 364"/>
                      <a:gd name="T16" fmla="*/ 2147483647 w 188"/>
                      <a:gd name="T17" fmla="*/ 2147483647 h 364"/>
                      <a:gd name="T18" fmla="*/ 2147483647 w 188"/>
                      <a:gd name="T19" fmla="*/ 2147483647 h 364"/>
                      <a:gd name="T20" fmla="*/ 2147483647 w 188"/>
                      <a:gd name="T21" fmla="*/ 2147483647 h 364"/>
                      <a:gd name="T22" fmla="*/ 2147483647 w 188"/>
                      <a:gd name="T23" fmla="*/ 2147483647 h 364"/>
                      <a:gd name="T24" fmla="*/ 0 w 188"/>
                      <a:gd name="T25" fmla="*/ 2147483647 h 364"/>
                      <a:gd name="T26" fmla="*/ 2147483647 w 188"/>
                      <a:gd name="T27" fmla="*/ 0 h 364"/>
                      <a:gd name="T28" fmla="*/ 2147483647 w 188"/>
                      <a:gd name="T29" fmla="*/ 2147483647 h 364"/>
                      <a:gd name="T30" fmla="*/ 2147483647 w 188"/>
                      <a:gd name="T31" fmla="*/ 2147483647 h 364"/>
                      <a:gd name="T32" fmla="*/ 2147483647 w 188"/>
                      <a:gd name="T33" fmla="*/ 2147483647 h 364"/>
                      <a:gd name="T34" fmla="*/ 2147483647 w 188"/>
                      <a:gd name="T35" fmla="*/ 2147483647 h 364"/>
                      <a:gd name="T36" fmla="*/ 2147483647 w 188"/>
                      <a:gd name="T37" fmla="*/ 2147483647 h 364"/>
                      <a:gd name="T38" fmla="*/ 2147483647 w 188"/>
                      <a:gd name="T39" fmla="*/ 2147483647 h 364"/>
                      <a:gd name="T40" fmla="*/ 2147483647 w 188"/>
                      <a:gd name="T41" fmla="*/ 2147483647 h 364"/>
                      <a:gd name="T42" fmla="*/ 2147483647 w 188"/>
                      <a:gd name="T43" fmla="*/ 2147483647 h 364"/>
                      <a:gd name="T44" fmla="*/ 2147483647 w 188"/>
                      <a:gd name="T45" fmla="*/ 2147483647 h 364"/>
                      <a:gd name="T46" fmla="*/ 2147483647 w 188"/>
                      <a:gd name="T47" fmla="*/ 2147483647 h 364"/>
                      <a:gd name="T48" fmla="*/ 2147483647 w 188"/>
                      <a:gd name="T49" fmla="*/ 2147483647 h 364"/>
                      <a:gd name="T50" fmla="*/ 2147483647 w 188"/>
                      <a:gd name="T51" fmla="*/ 2147483647 h 364"/>
                      <a:gd name="T52" fmla="*/ 2147483647 w 188"/>
                      <a:gd name="T53" fmla="*/ 2147483647 h 364"/>
                      <a:gd name="T54" fmla="*/ 2147483647 w 188"/>
                      <a:gd name="T55" fmla="*/ 2147483647 h 364"/>
                      <a:gd name="T56" fmla="*/ 2147483647 w 188"/>
                      <a:gd name="T57" fmla="*/ 2147483647 h 364"/>
                      <a:gd name="T58" fmla="*/ 2147483647 w 188"/>
                      <a:gd name="T59" fmla="*/ 2147483647 h 364"/>
                      <a:gd name="T60" fmla="*/ 2147483647 w 188"/>
                      <a:gd name="T61" fmla="*/ 2147483647 h 364"/>
                      <a:gd name="T62" fmla="*/ 2147483647 w 188"/>
                      <a:gd name="T63" fmla="*/ 2147483647 h 364"/>
                      <a:gd name="T64" fmla="*/ 2147483647 w 188"/>
                      <a:gd name="T65" fmla="*/ 2147483647 h 364"/>
                      <a:gd name="T66" fmla="*/ 2147483647 w 188"/>
                      <a:gd name="T67" fmla="*/ 2147483647 h 364"/>
                      <a:gd name="T68" fmla="*/ 2147483647 w 188"/>
                      <a:gd name="T69" fmla="*/ 2147483647 h 364"/>
                      <a:gd name="T70" fmla="*/ 2147483647 w 188"/>
                      <a:gd name="T71" fmla="*/ 2147483647 h 364"/>
                      <a:gd name="T72" fmla="*/ 2147483647 w 188"/>
                      <a:gd name="T73" fmla="*/ 2147483647 h 364"/>
                      <a:gd name="T74" fmla="*/ 2147483647 w 188"/>
                      <a:gd name="T75" fmla="*/ 2147483647 h 364"/>
                      <a:gd name="T76" fmla="*/ 2147483647 w 188"/>
                      <a:gd name="T77" fmla="*/ 2147483647 h 364"/>
                      <a:gd name="T78" fmla="*/ 2147483647 w 188"/>
                      <a:gd name="T79" fmla="*/ 2147483647 h 364"/>
                      <a:gd name="T80" fmla="*/ 2147483647 w 188"/>
                      <a:gd name="T81" fmla="*/ 2147483647 h 364"/>
                      <a:gd name="T82" fmla="*/ 2147483647 w 188"/>
                      <a:gd name="T83" fmla="*/ 2147483647 h 364"/>
                      <a:gd name="T84" fmla="*/ 2147483647 w 188"/>
                      <a:gd name="T85" fmla="*/ 2147483647 h 364"/>
                      <a:gd name="T86" fmla="*/ 2147483647 w 188"/>
                      <a:gd name="T87" fmla="*/ 2147483647 h 364"/>
                      <a:gd name="T88" fmla="*/ 2147483647 w 188"/>
                      <a:gd name="T89" fmla="*/ 2147483647 h 364"/>
                      <a:gd name="T90" fmla="*/ 2147483647 w 188"/>
                      <a:gd name="T91" fmla="*/ 2147483647 h 364"/>
                      <a:gd name="T92" fmla="*/ 2147483647 w 188"/>
                      <a:gd name="T93" fmla="*/ 2147483647 h 364"/>
                      <a:gd name="T94" fmla="*/ 2147483647 w 188"/>
                      <a:gd name="T95" fmla="*/ 2147483647 h 364"/>
                      <a:gd name="T96" fmla="*/ 2147483647 w 188"/>
                      <a:gd name="T97" fmla="*/ 2147483647 h 364"/>
                      <a:gd name="T98" fmla="*/ 2147483647 w 188"/>
                      <a:gd name="T99" fmla="*/ 2147483647 h 364"/>
                      <a:gd name="T100" fmla="*/ 2147483647 w 188"/>
                      <a:gd name="T101" fmla="*/ 2147483647 h 364"/>
                      <a:gd name="T102" fmla="*/ 2147483647 w 188"/>
                      <a:gd name="T103" fmla="*/ 2147483647 h 364"/>
                      <a:gd name="T104" fmla="*/ 2147483647 w 188"/>
                      <a:gd name="T105" fmla="*/ 2147483647 h 364"/>
                      <a:gd name="T106" fmla="*/ 2147483647 w 188"/>
                      <a:gd name="T107" fmla="*/ 2147483647 h 364"/>
                      <a:gd name="T108" fmla="*/ 2147483647 w 188"/>
                      <a:gd name="T109" fmla="*/ 2147483647 h 364"/>
                      <a:gd name="T110" fmla="*/ 2147483647 w 188"/>
                      <a:gd name="T111" fmla="*/ 2147483647 h 3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8" h="364">
                        <a:moveTo>
                          <a:pt x="84" y="364"/>
                        </a:moveTo>
                        <a:lnTo>
                          <a:pt x="60" y="258"/>
                        </a:lnTo>
                        <a:lnTo>
                          <a:pt x="56" y="250"/>
                        </a:lnTo>
                        <a:lnTo>
                          <a:pt x="54" y="244"/>
                        </a:lnTo>
                        <a:lnTo>
                          <a:pt x="50" y="242"/>
                        </a:lnTo>
                        <a:lnTo>
                          <a:pt x="48" y="242"/>
                        </a:lnTo>
                        <a:lnTo>
                          <a:pt x="44" y="246"/>
                        </a:lnTo>
                        <a:lnTo>
                          <a:pt x="42" y="250"/>
                        </a:lnTo>
                        <a:lnTo>
                          <a:pt x="38" y="244"/>
                        </a:lnTo>
                        <a:lnTo>
                          <a:pt x="28" y="190"/>
                        </a:lnTo>
                        <a:lnTo>
                          <a:pt x="26" y="148"/>
                        </a:lnTo>
                        <a:lnTo>
                          <a:pt x="18" y="130"/>
                        </a:lnTo>
                        <a:lnTo>
                          <a:pt x="0" y="48"/>
                        </a:lnTo>
                        <a:lnTo>
                          <a:pt x="178" y="0"/>
                        </a:lnTo>
                        <a:lnTo>
                          <a:pt x="180" y="12"/>
                        </a:lnTo>
                        <a:lnTo>
                          <a:pt x="180" y="14"/>
                        </a:lnTo>
                        <a:lnTo>
                          <a:pt x="182" y="20"/>
                        </a:lnTo>
                        <a:lnTo>
                          <a:pt x="182" y="28"/>
                        </a:lnTo>
                        <a:lnTo>
                          <a:pt x="180" y="34"/>
                        </a:lnTo>
                        <a:lnTo>
                          <a:pt x="178" y="40"/>
                        </a:lnTo>
                        <a:lnTo>
                          <a:pt x="182" y="46"/>
                        </a:lnTo>
                        <a:lnTo>
                          <a:pt x="184" y="54"/>
                        </a:lnTo>
                        <a:lnTo>
                          <a:pt x="188" y="62"/>
                        </a:lnTo>
                        <a:lnTo>
                          <a:pt x="188" y="72"/>
                        </a:lnTo>
                        <a:lnTo>
                          <a:pt x="186" y="84"/>
                        </a:lnTo>
                        <a:lnTo>
                          <a:pt x="178" y="96"/>
                        </a:lnTo>
                        <a:lnTo>
                          <a:pt x="172" y="102"/>
                        </a:lnTo>
                        <a:lnTo>
                          <a:pt x="164" y="108"/>
                        </a:lnTo>
                        <a:lnTo>
                          <a:pt x="162" y="108"/>
                        </a:lnTo>
                        <a:lnTo>
                          <a:pt x="164" y="108"/>
                        </a:lnTo>
                        <a:lnTo>
                          <a:pt x="156" y="114"/>
                        </a:lnTo>
                        <a:lnTo>
                          <a:pt x="158" y="148"/>
                        </a:lnTo>
                        <a:lnTo>
                          <a:pt x="156" y="176"/>
                        </a:lnTo>
                        <a:lnTo>
                          <a:pt x="154" y="188"/>
                        </a:lnTo>
                        <a:lnTo>
                          <a:pt x="150" y="198"/>
                        </a:lnTo>
                        <a:lnTo>
                          <a:pt x="150" y="210"/>
                        </a:lnTo>
                        <a:lnTo>
                          <a:pt x="148" y="216"/>
                        </a:lnTo>
                        <a:lnTo>
                          <a:pt x="144" y="230"/>
                        </a:lnTo>
                        <a:lnTo>
                          <a:pt x="144" y="240"/>
                        </a:lnTo>
                        <a:lnTo>
                          <a:pt x="144" y="248"/>
                        </a:lnTo>
                        <a:lnTo>
                          <a:pt x="146" y="256"/>
                        </a:lnTo>
                        <a:lnTo>
                          <a:pt x="150" y="262"/>
                        </a:lnTo>
                        <a:lnTo>
                          <a:pt x="150" y="266"/>
                        </a:lnTo>
                        <a:lnTo>
                          <a:pt x="152" y="274"/>
                        </a:lnTo>
                        <a:lnTo>
                          <a:pt x="152" y="286"/>
                        </a:lnTo>
                        <a:lnTo>
                          <a:pt x="156" y="296"/>
                        </a:lnTo>
                        <a:lnTo>
                          <a:pt x="156" y="304"/>
                        </a:lnTo>
                        <a:lnTo>
                          <a:pt x="154" y="310"/>
                        </a:lnTo>
                        <a:lnTo>
                          <a:pt x="152" y="312"/>
                        </a:lnTo>
                        <a:lnTo>
                          <a:pt x="150" y="318"/>
                        </a:lnTo>
                        <a:lnTo>
                          <a:pt x="150" y="326"/>
                        </a:lnTo>
                        <a:lnTo>
                          <a:pt x="154" y="338"/>
                        </a:lnTo>
                        <a:lnTo>
                          <a:pt x="156" y="342"/>
                        </a:lnTo>
                        <a:lnTo>
                          <a:pt x="160" y="346"/>
                        </a:lnTo>
                        <a:lnTo>
                          <a:pt x="122" y="356"/>
                        </a:lnTo>
                        <a:lnTo>
                          <a:pt x="86" y="364"/>
                        </a:lnTo>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70" name="Freeform 32"/>
                  <p:cNvSpPr>
                    <a:spLocks/>
                  </p:cNvSpPr>
                  <p:nvPr/>
                </p:nvSpPr>
                <p:spPr bwMode="auto">
                  <a:xfrm>
                    <a:off x="5354029" y="1001713"/>
                    <a:ext cx="1131888" cy="574675"/>
                  </a:xfrm>
                  <a:custGeom>
                    <a:avLst/>
                    <a:gdLst>
                      <a:gd name="T0" fmla="*/ 2147483647 w 784"/>
                      <a:gd name="T1" fmla="*/ 2147483647 h 362"/>
                      <a:gd name="T2" fmla="*/ 2147483647 w 784"/>
                      <a:gd name="T3" fmla="*/ 2147483647 h 362"/>
                      <a:gd name="T4" fmla="*/ 2147483647 w 784"/>
                      <a:gd name="T5" fmla="*/ 2147483647 h 362"/>
                      <a:gd name="T6" fmla="*/ 2147483647 w 784"/>
                      <a:gd name="T7" fmla="*/ 2147483647 h 362"/>
                      <a:gd name="T8" fmla="*/ 2147483647 w 784"/>
                      <a:gd name="T9" fmla="*/ 2147483647 h 362"/>
                      <a:gd name="T10" fmla="*/ 2147483647 w 784"/>
                      <a:gd name="T11" fmla="*/ 2147483647 h 362"/>
                      <a:gd name="T12" fmla="*/ 2147483647 w 784"/>
                      <a:gd name="T13" fmla="*/ 2147483647 h 362"/>
                      <a:gd name="T14" fmla="*/ 2147483647 w 784"/>
                      <a:gd name="T15" fmla="*/ 2147483647 h 362"/>
                      <a:gd name="T16" fmla="*/ 2147483647 w 784"/>
                      <a:gd name="T17" fmla="*/ 2147483647 h 362"/>
                      <a:gd name="T18" fmla="*/ 2147483647 w 784"/>
                      <a:gd name="T19" fmla="*/ 2147483647 h 362"/>
                      <a:gd name="T20" fmla="*/ 2147483647 w 784"/>
                      <a:gd name="T21" fmla="*/ 2147483647 h 362"/>
                      <a:gd name="T22" fmla="*/ 2147483647 w 784"/>
                      <a:gd name="T23" fmla="*/ 2147483647 h 362"/>
                      <a:gd name="T24" fmla="*/ 2147483647 w 784"/>
                      <a:gd name="T25" fmla="*/ 2147483647 h 362"/>
                      <a:gd name="T26" fmla="*/ 2147483647 w 784"/>
                      <a:gd name="T27" fmla="*/ 2147483647 h 362"/>
                      <a:gd name="T28" fmla="*/ 2147483647 w 784"/>
                      <a:gd name="T29" fmla="*/ 2147483647 h 362"/>
                      <a:gd name="T30" fmla="*/ 2147483647 w 784"/>
                      <a:gd name="T31" fmla="*/ 2147483647 h 362"/>
                      <a:gd name="T32" fmla="*/ 2147483647 w 784"/>
                      <a:gd name="T33" fmla="*/ 2147483647 h 362"/>
                      <a:gd name="T34" fmla="*/ 2147483647 w 784"/>
                      <a:gd name="T35" fmla="*/ 2147483647 h 362"/>
                      <a:gd name="T36" fmla="*/ 2147483647 w 784"/>
                      <a:gd name="T37" fmla="*/ 2147483647 h 362"/>
                      <a:gd name="T38" fmla="*/ 2147483647 w 784"/>
                      <a:gd name="T39" fmla="*/ 2147483647 h 362"/>
                      <a:gd name="T40" fmla="*/ 2147483647 w 784"/>
                      <a:gd name="T41" fmla="*/ 2147483647 h 362"/>
                      <a:gd name="T42" fmla="*/ 2147483647 w 784"/>
                      <a:gd name="T43" fmla="*/ 2147483647 h 362"/>
                      <a:gd name="T44" fmla="*/ 2147483647 w 784"/>
                      <a:gd name="T45" fmla="*/ 2147483647 h 362"/>
                      <a:gd name="T46" fmla="*/ 2147483647 w 784"/>
                      <a:gd name="T47" fmla="*/ 2147483647 h 362"/>
                      <a:gd name="T48" fmla="*/ 2147483647 w 784"/>
                      <a:gd name="T49" fmla="*/ 2147483647 h 362"/>
                      <a:gd name="T50" fmla="*/ 2147483647 w 784"/>
                      <a:gd name="T51" fmla="*/ 2147483647 h 362"/>
                      <a:gd name="T52" fmla="*/ 2147483647 w 784"/>
                      <a:gd name="T53" fmla="*/ 2147483647 h 362"/>
                      <a:gd name="T54" fmla="*/ 2147483647 w 784"/>
                      <a:gd name="T55" fmla="*/ 2147483647 h 362"/>
                      <a:gd name="T56" fmla="*/ 2147483647 w 784"/>
                      <a:gd name="T57" fmla="*/ 2147483647 h 362"/>
                      <a:gd name="T58" fmla="*/ 2147483647 w 784"/>
                      <a:gd name="T59" fmla="*/ 2147483647 h 362"/>
                      <a:gd name="T60" fmla="*/ 2147483647 w 784"/>
                      <a:gd name="T61" fmla="*/ 2147483647 h 362"/>
                      <a:gd name="T62" fmla="*/ 0 w 784"/>
                      <a:gd name="T63" fmla="*/ 2147483647 h 362"/>
                      <a:gd name="T64" fmla="*/ 2147483647 w 784"/>
                      <a:gd name="T65" fmla="*/ 2147483647 h 362"/>
                      <a:gd name="T66" fmla="*/ 2147483647 w 784"/>
                      <a:gd name="T67" fmla="*/ 2147483647 h 362"/>
                      <a:gd name="T68" fmla="*/ 2147483647 w 784"/>
                      <a:gd name="T69" fmla="*/ 2147483647 h 362"/>
                      <a:gd name="T70" fmla="*/ 2147483647 w 784"/>
                      <a:gd name="T71" fmla="*/ 2147483647 h 362"/>
                      <a:gd name="T72" fmla="*/ 2147483647 w 784"/>
                      <a:gd name="T73" fmla="*/ 2147483647 h 362"/>
                      <a:gd name="T74" fmla="*/ 2147483647 w 784"/>
                      <a:gd name="T75" fmla="*/ 2147483647 h 362"/>
                      <a:gd name="T76" fmla="*/ 2147483647 w 784"/>
                      <a:gd name="T77" fmla="*/ 2147483647 h 362"/>
                      <a:gd name="T78" fmla="*/ 2147483647 w 784"/>
                      <a:gd name="T79" fmla="*/ 2147483647 h 362"/>
                      <a:gd name="T80" fmla="*/ 2147483647 w 784"/>
                      <a:gd name="T81" fmla="*/ 2147483647 h 362"/>
                      <a:gd name="T82" fmla="*/ 2147483647 w 784"/>
                      <a:gd name="T83" fmla="*/ 2147483647 h 362"/>
                      <a:gd name="T84" fmla="*/ 2147483647 w 784"/>
                      <a:gd name="T85" fmla="*/ 0 h 362"/>
                      <a:gd name="T86" fmla="*/ 2147483647 w 784"/>
                      <a:gd name="T87" fmla="*/ 2147483647 h 362"/>
                      <a:gd name="T88" fmla="*/ 2147483647 w 784"/>
                      <a:gd name="T89" fmla="*/ 2147483647 h 362"/>
                      <a:gd name="T90" fmla="*/ 2147483647 w 784"/>
                      <a:gd name="T91" fmla="*/ 2147483647 h 362"/>
                      <a:gd name="T92" fmla="*/ 2147483647 w 784"/>
                      <a:gd name="T93" fmla="*/ 2147483647 h 362"/>
                      <a:gd name="T94" fmla="*/ 2147483647 w 784"/>
                      <a:gd name="T95" fmla="*/ 2147483647 h 362"/>
                      <a:gd name="T96" fmla="*/ 2147483647 w 784"/>
                      <a:gd name="T97" fmla="*/ 2147483647 h 362"/>
                      <a:gd name="T98" fmla="*/ 2147483647 w 784"/>
                      <a:gd name="T99" fmla="*/ 2147483647 h 362"/>
                      <a:gd name="T100" fmla="*/ 2147483647 w 784"/>
                      <a:gd name="T101" fmla="*/ 2147483647 h 362"/>
                      <a:gd name="T102" fmla="*/ 2147483647 w 784"/>
                      <a:gd name="T103" fmla="*/ 2147483647 h 362"/>
                      <a:gd name="T104" fmla="*/ 2147483647 w 784"/>
                      <a:gd name="T105" fmla="*/ 2147483647 h 362"/>
                      <a:gd name="T106" fmla="*/ 2147483647 w 784"/>
                      <a:gd name="T107" fmla="*/ 2147483647 h 362"/>
                      <a:gd name="T108" fmla="*/ 2147483647 w 784"/>
                      <a:gd name="T109" fmla="*/ 2147483647 h 362"/>
                      <a:gd name="T110" fmla="*/ 2147483647 w 784"/>
                      <a:gd name="T111" fmla="*/ 2147483647 h 362"/>
                      <a:gd name="T112" fmla="*/ 2147483647 w 784"/>
                      <a:gd name="T113" fmla="*/ 2147483647 h 362"/>
                      <a:gd name="T114" fmla="*/ 2147483647 w 784"/>
                      <a:gd name="T115" fmla="*/ 2147483647 h 362"/>
                      <a:gd name="T116" fmla="*/ 2147483647 w 784"/>
                      <a:gd name="T117" fmla="*/ 2147483647 h 362"/>
                      <a:gd name="T118" fmla="*/ 2147483647 w 784"/>
                      <a:gd name="T119" fmla="*/ 2147483647 h 36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84" h="362">
                        <a:moveTo>
                          <a:pt x="760" y="326"/>
                        </a:moveTo>
                        <a:lnTo>
                          <a:pt x="754" y="330"/>
                        </a:lnTo>
                        <a:lnTo>
                          <a:pt x="750" y="332"/>
                        </a:lnTo>
                        <a:lnTo>
                          <a:pt x="746" y="332"/>
                        </a:lnTo>
                        <a:lnTo>
                          <a:pt x="742" y="330"/>
                        </a:lnTo>
                        <a:lnTo>
                          <a:pt x="736" y="326"/>
                        </a:lnTo>
                        <a:lnTo>
                          <a:pt x="736" y="324"/>
                        </a:lnTo>
                        <a:lnTo>
                          <a:pt x="728" y="330"/>
                        </a:lnTo>
                        <a:lnTo>
                          <a:pt x="704" y="328"/>
                        </a:lnTo>
                        <a:lnTo>
                          <a:pt x="702" y="322"/>
                        </a:lnTo>
                        <a:lnTo>
                          <a:pt x="698" y="298"/>
                        </a:lnTo>
                        <a:lnTo>
                          <a:pt x="700" y="290"/>
                        </a:lnTo>
                        <a:lnTo>
                          <a:pt x="700" y="284"/>
                        </a:lnTo>
                        <a:lnTo>
                          <a:pt x="678" y="292"/>
                        </a:lnTo>
                        <a:lnTo>
                          <a:pt x="664" y="298"/>
                        </a:lnTo>
                        <a:lnTo>
                          <a:pt x="648" y="302"/>
                        </a:lnTo>
                        <a:lnTo>
                          <a:pt x="620" y="308"/>
                        </a:lnTo>
                        <a:lnTo>
                          <a:pt x="596" y="310"/>
                        </a:lnTo>
                        <a:lnTo>
                          <a:pt x="588" y="310"/>
                        </a:lnTo>
                        <a:lnTo>
                          <a:pt x="546" y="350"/>
                        </a:lnTo>
                        <a:lnTo>
                          <a:pt x="538" y="348"/>
                        </a:lnTo>
                        <a:lnTo>
                          <a:pt x="530" y="348"/>
                        </a:lnTo>
                        <a:lnTo>
                          <a:pt x="524" y="348"/>
                        </a:lnTo>
                        <a:lnTo>
                          <a:pt x="518" y="348"/>
                        </a:lnTo>
                        <a:lnTo>
                          <a:pt x="516" y="342"/>
                        </a:lnTo>
                        <a:lnTo>
                          <a:pt x="514" y="340"/>
                        </a:lnTo>
                        <a:lnTo>
                          <a:pt x="510" y="338"/>
                        </a:lnTo>
                        <a:lnTo>
                          <a:pt x="506" y="340"/>
                        </a:lnTo>
                        <a:lnTo>
                          <a:pt x="498" y="344"/>
                        </a:lnTo>
                        <a:lnTo>
                          <a:pt x="494" y="346"/>
                        </a:lnTo>
                        <a:lnTo>
                          <a:pt x="472" y="346"/>
                        </a:lnTo>
                        <a:lnTo>
                          <a:pt x="468" y="338"/>
                        </a:lnTo>
                        <a:lnTo>
                          <a:pt x="448" y="314"/>
                        </a:lnTo>
                        <a:lnTo>
                          <a:pt x="436" y="302"/>
                        </a:lnTo>
                        <a:lnTo>
                          <a:pt x="426" y="296"/>
                        </a:lnTo>
                        <a:lnTo>
                          <a:pt x="414" y="294"/>
                        </a:lnTo>
                        <a:lnTo>
                          <a:pt x="404" y="294"/>
                        </a:lnTo>
                        <a:lnTo>
                          <a:pt x="396" y="298"/>
                        </a:lnTo>
                        <a:lnTo>
                          <a:pt x="390" y="300"/>
                        </a:lnTo>
                        <a:lnTo>
                          <a:pt x="384" y="306"/>
                        </a:lnTo>
                        <a:lnTo>
                          <a:pt x="386" y="298"/>
                        </a:lnTo>
                        <a:lnTo>
                          <a:pt x="388" y="292"/>
                        </a:lnTo>
                        <a:lnTo>
                          <a:pt x="388" y="290"/>
                        </a:lnTo>
                        <a:lnTo>
                          <a:pt x="382" y="292"/>
                        </a:lnTo>
                        <a:lnTo>
                          <a:pt x="376" y="294"/>
                        </a:lnTo>
                        <a:lnTo>
                          <a:pt x="372" y="300"/>
                        </a:lnTo>
                        <a:lnTo>
                          <a:pt x="368" y="304"/>
                        </a:lnTo>
                        <a:lnTo>
                          <a:pt x="362" y="316"/>
                        </a:lnTo>
                        <a:lnTo>
                          <a:pt x="360" y="320"/>
                        </a:lnTo>
                        <a:lnTo>
                          <a:pt x="360" y="288"/>
                        </a:lnTo>
                        <a:lnTo>
                          <a:pt x="358" y="290"/>
                        </a:lnTo>
                        <a:lnTo>
                          <a:pt x="356" y="290"/>
                        </a:lnTo>
                        <a:lnTo>
                          <a:pt x="352" y="286"/>
                        </a:lnTo>
                        <a:lnTo>
                          <a:pt x="352" y="278"/>
                        </a:lnTo>
                        <a:lnTo>
                          <a:pt x="354" y="270"/>
                        </a:lnTo>
                        <a:lnTo>
                          <a:pt x="356" y="270"/>
                        </a:lnTo>
                        <a:lnTo>
                          <a:pt x="356" y="272"/>
                        </a:lnTo>
                        <a:lnTo>
                          <a:pt x="360" y="276"/>
                        </a:lnTo>
                        <a:lnTo>
                          <a:pt x="358" y="270"/>
                        </a:lnTo>
                        <a:lnTo>
                          <a:pt x="360" y="276"/>
                        </a:lnTo>
                        <a:lnTo>
                          <a:pt x="360" y="282"/>
                        </a:lnTo>
                        <a:lnTo>
                          <a:pt x="362" y="284"/>
                        </a:lnTo>
                        <a:lnTo>
                          <a:pt x="364" y="284"/>
                        </a:lnTo>
                        <a:lnTo>
                          <a:pt x="366" y="284"/>
                        </a:lnTo>
                        <a:lnTo>
                          <a:pt x="370" y="276"/>
                        </a:lnTo>
                        <a:lnTo>
                          <a:pt x="378" y="266"/>
                        </a:lnTo>
                        <a:lnTo>
                          <a:pt x="380" y="258"/>
                        </a:lnTo>
                        <a:lnTo>
                          <a:pt x="404" y="234"/>
                        </a:lnTo>
                        <a:lnTo>
                          <a:pt x="412" y="224"/>
                        </a:lnTo>
                        <a:lnTo>
                          <a:pt x="410" y="224"/>
                        </a:lnTo>
                        <a:lnTo>
                          <a:pt x="412" y="224"/>
                        </a:lnTo>
                        <a:lnTo>
                          <a:pt x="422" y="222"/>
                        </a:lnTo>
                        <a:lnTo>
                          <a:pt x="426" y="220"/>
                        </a:lnTo>
                        <a:lnTo>
                          <a:pt x="426" y="218"/>
                        </a:lnTo>
                        <a:lnTo>
                          <a:pt x="422" y="216"/>
                        </a:lnTo>
                        <a:lnTo>
                          <a:pt x="412" y="214"/>
                        </a:lnTo>
                        <a:lnTo>
                          <a:pt x="406" y="214"/>
                        </a:lnTo>
                        <a:lnTo>
                          <a:pt x="392" y="216"/>
                        </a:lnTo>
                        <a:lnTo>
                          <a:pt x="378" y="220"/>
                        </a:lnTo>
                        <a:lnTo>
                          <a:pt x="368" y="228"/>
                        </a:lnTo>
                        <a:lnTo>
                          <a:pt x="360" y="234"/>
                        </a:lnTo>
                        <a:lnTo>
                          <a:pt x="348" y="248"/>
                        </a:lnTo>
                        <a:lnTo>
                          <a:pt x="342" y="254"/>
                        </a:lnTo>
                        <a:lnTo>
                          <a:pt x="334" y="256"/>
                        </a:lnTo>
                        <a:lnTo>
                          <a:pt x="328" y="260"/>
                        </a:lnTo>
                        <a:lnTo>
                          <a:pt x="322" y="266"/>
                        </a:lnTo>
                        <a:lnTo>
                          <a:pt x="318" y="272"/>
                        </a:lnTo>
                        <a:lnTo>
                          <a:pt x="312" y="284"/>
                        </a:lnTo>
                        <a:lnTo>
                          <a:pt x="310" y="288"/>
                        </a:lnTo>
                        <a:lnTo>
                          <a:pt x="306" y="290"/>
                        </a:lnTo>
                        <a:lnTo>
                          <a:pt x="302" y="290"/>
                        </a:lnTo>
                        <a:lnTo>
                          <a:pt x="298" y="294"/>
                        </a:lnTo>
                        <a:lnTo>
                          <a:pt x="286" y="302"/>
                        </a:lnTo>
                        <a:lnTo>
                          <a:pt x="270" y="316"/>
                        </a:lnTo>
                        <a:lnTo>
                          <a:pt x="262" y="316"/>
                        </a:lnTo>
                        <a:lnTo>
                          <a:pt x="250" y="318"/>
                        </a:lnTo>
                        <a:lnTo>
                          <a:pt x="240" y="320"/>
                        </a:lnTo>
                        <a:lnTo>
                          <a:pt x="228" y="324"/>
                        </a:lnTo>
                        <a:lnTo>
                          <a:pt x="218" y="334"/>
                        </a:lnTo>
                        <a:lnTo>
                          <a:pt x="210" y="342"/>
                        </a:lnTo>
                        <a:lnTo>
                          <a:pt x="190" y="354"/>
                        </a:lnTo>
                        <a:lnTo>
                          <a:pt x="174" y="360"/>
                        </a:lnTo>
                        <a:lnTo>
                          <a:pt x="168" y="362"/>
                        </a:lnTo>
                        <a:lnTo>
                          <a:pt x="148" y="348"/>
                        </a:lnTo>
                        <a:lnTo>
                          <a:pt x="132" y="356"/>
                        </a:lnTo>
                        <a:lnTo>
                          <a:pt x="124" y="360"/>
                        </a:lnTo>
                        <a:lnTo>
                          <a:pt x="124" y="358"/>
                        </a:lnTo>
                        <a:lnTo>
                          <a:pt x="126" y="352"/>
                        </a:lnTo>
                        <a:lnTo>
                          <a:pt x="128" y="342"/>
                        </a:lnTo>
                        <a:lnTo>
                          <a:pt x="130" y="332"/>
                        </a:lnTo>
                        <a:lnTo>
                          <a:pt x="138" y="318"/>
                        </a:lnTo>
                        <a:lnTo>
                          <a:pt x="132" y="314"/>
                        </a:lnTo>
                        <a:lnTo>
                          <a:pt x="126" y="308"/>
                        </a:lnTo>
                        <a:lnTo>
                          <a:pt x="114" y="318"/>
                        </a:lnTo>
                        <a:lnTo>
                          <a:pt x="96" y="322"/>
                        </a:lnTo>
                        <a:lnTo>
                          <a:pt x="84" y="328"/>
                        </a:lnTo>
                        <a:lnTo>
                          <a:pt x="78" y="334"/>
                        </a:lnTo>
                        <a:lnTo>
                          <a:pt x="74" y="336"/>
                        </a:lnTo>
                        <a:lnTo>
                          <a:pt x="70" y="338"/>
                        </a:lnTo>
                        <a:lnTo>
                          <a:pt x="60" y="338"/>
                        </a:lnTo>
                        <a:lnTo>
                          <a:pt x="52" y="342"/>
                        </a:lnTo>
                        <a:lnTo>
                          <a:pt x="44" y="348"/>
                        </a:lnTo>
                        <a:lnTo>
                          <a:pt x="38" y="352"/>
                        </a:lnTo>
                        <a:lnTo>
                          <a:pt x="30" y="352"/>
                        </a:lnTo>
                        <a:lnTo>
                          <a:pt x="24" y="352"/>
                        </a:lnTo>
                        <a:lnTo>
                          <a:pt x="16" y="350"/>
                        </a:lnTo>
                        <a:lnTo>
                          <a:pt x="6" y="344"/>
                        </a:lnTo>
                        <a:lnTo>
                          <a:pt x="0" y="340"/>
                        </a:lnTo>
                        <a:lnTo>
                          <a:pt x="24" y="320"/>
                        </a:lnTo>
                        <a:lnTo>
                          <a:pt x="56" y="292"/>
                        </a:lnTo>
                        <a:lnTo>
                          <a:pt x="82" y="266"/>
                        </a:lnTo>
                        <a:lnTo>
                          <a:pt x="92" y="254"/>
                        </a:lnTo>
                        <a:lnTo>
                          <a:pt x="98" y="244"/>
                        </a:lnTo>
                        <a:lnTo>
                          <a:pt x="102" y="236"/>
                        </a:lnTo>
                        <a:lnTo>
                          <a:pt x="110" y="228"/>
                        </a:lnTo>
                        <a:lnTo>
                          <a:pt x="128" y="212"/>
                        </a:lnTo>
                        <a:lnTo>
                          <a:pt x="150" y="200"/>
                        </a:lnTo>
                        <a:lnTo>
                          <a:pt x="160" y="196"/>
                        </a:lnTo>
                        <a:lnTo>
                          <a:pt x="170" y="192"/>
                        </a:lnTo>
                        <a:lnTo>
                          <a:pt x="180" y="190"/>
                        </a:lnTo>
                        <a:lnTo>
                          <a:pt x="192" y="184"/>
                        </a:lnTo>
                        <a:lnTo>
                          <a:pt x="216" y="170"/>
                        </a:lnTo>
                        <a:lnTo>
                          <a:pt x="242" y="152"/>
                        </a:lnTo>
                        <a:lnTo>
                          <a:pt x="252" y="144"/>
                        </a:lnTo>
                        <a:lnTo>
                          <a:pt x="262" y="134"/>
                        </a:lnTo>
                        <a:lnTo>
                          <a:pt x="268" y="122"/>
                        </a:lnTo>
                        <a:lnTo>
                          <a:pt x="272" y="112"/>
                        </a:lnTo>
                        <a:lnTo>
                          <a:pt x="274" y="104"/>
                        </a:lnTo>
                        <a:lnTo>
                          <a:pt x="276" y="90"/>
                        </a:lnTo>
                        <a:lnTo>
                          <a:pt x="274" y="86"/>
                        </a:lnTo>
                        <a:lnTo>
                          <a:pt x="294" y="78"/>
                        </a:lnTo>
                        <a:lnTo>
                          <a:pt x="306" y="72"/>
                        </a:lnTo>
                        <a:lnTo>
                          <a:pt x="312" y="70"/>
                        </a:lnTo>
                        <a:lnTo>
                          <a:pt x="306" y="86"/>
                        </a:lnTo>
                        <a:lnTo>
                          <a:pt x="304" y="94"/>
                        </a:lnTo>
                        <a:lnTo>
                          <a:pt x="306" y="98"/>
                        </a:lnTo>
                        <a:lnTo>
                          <a:pt x="308" y="100"/>
                        </a:lnTo>
                        <a:lnTo>
                          <a:pt x="310" y="98"/>
                        </a:lnTo>
                        <a:lnTo>
                          <a:pt x="316" y="90"/>
                        </a:lnTo>
                        <a:lnTo>
                          <a:pt x="324" y="74"/>
                        </a:lnTo>
                        <a:lnTo>
                          <a:pt x="336" y="48"/>
                        </a:lnTo>
                        <a:lnTo>
                          <a:pt x="344" y="36"/>
                        </a:lnTo>
                        <a:lnTo>
                          <a:pt x="346" y="36"/>
                        </a:lnTo>
                        <a:lnTo>
                          <a:pt x="344" y="44"/>
                        </a:lnTo>
                        <a:lnTo>
                          <a:pt x="338" y="68"/>
                        </a:lnTo>
                        <a:lnTo>
                          <a:pt x="336" y="80"/>
                        </a:lnTo>
                        <a:lnTo>
                          <a:pt x="350" y="66"/>
                        </a:lnTo>
                        <a:lnTo>
                          <a:pt x="362" y="56"/>
                        </a:lnTo>
                        <a:lnTo>
                          <a:pt x="370" y="44"/>
                        </a:lnTo>
                        <a:lnTo>
                          <a:pt x="356" y="8"/>
                        </a:lnTo>
                        <a:lnTo>
                          <a:pt x="364" y="4"/>
                        </a:lnTo>
                        <a:lnTo>
                          <a:pt x="370" y="0"/>
                        </a:lnTo>
                        <a:lnTo>
                          <a:pt x="376" y="0"/>
                        </a:lnTo>
                        <a:lnTo>
                          <a:pt x="400" y="12"/>
                        </a:lnTo>
                        <a:lnTo>
                          <a:pt x="424" y="18"/>
                        </a:lnTo>
                        <a:lnTo>
                          <a:pt x="444" y="20"/>
                        </a:lnTo>
                        <a:lnTo>
                          <a:pt x="464" y="22"/>
                        </a:lnTo>
                        <a:lnTo>
                          <a:pt x="478" y="20"/>
                        </a:lnTo>
                        <a:lnTo>
                          <a:pt x="490" y="18"/>
                        </a:lnTo>
                        <a:lnTo>
                          <a:pt x="500" y="16"/>
                        </a:lnTo>
                        <a:lnTo>
                          <a:pt x="524" y="20"/>
                        </a:lnTo>
                        <a:lnTo>
                          <a:pt x="532" y="26"/>
                        </a:lnTo>
                        <a:lnTo>
                          <a:pt x="540" y="32"/>
                        </a:lnTo>
                        <a:lnTo>
                          <a:pt x="544" y="42"/>
                        </a:lnTo>
                        <a:lnTo>
                          <a:pt x="552" y="64"/>
                        </a:lnTo>
                        <a:lnTo>
                          <a:pt x="560" y="82"/>
                        </a:lnTo>
                        <a:lnTo>
                          <a:pt x="570" y="98"/>
                        </a:lnTo>
                        <a:lnTo>
                          <a:pt x="578" y="108"/>
                        </a:lnTo>
                        <a:lnTo>
                          <a:pt x="588" y="118"/>
                        </a:lnTo>
                        <a:lnTo>
                          <a:pt x="596" y="124"/>
                        </a:lnTo>
                        <a:lnTo>
                          <a:pt x="606" y="128"/>
                        </a:lnTo>
                        <a:lnTo>
                          <a:pt x="614" y="130"/>
                        </a:lnTo>
                        <a:lnTo>
                          <a:pt x="624" y="130"/>
                        </a:lnTo>
                        <a:lnTo>
                          <a:pt x="630" y="130"/>
                        </a:lnTo>
                        <a:lnTo>
                          <a:pt x="644" y="126"/>
                        </a:lnTo>
                        <a:lnTo>
                          <a:pt x="652" y="122"/>
                        </a:lnTo>
                        <a:lnTo>
                          <a:pt x="656" y="120"/>
                        </a:lnTo>
                        <a:lnTo>
                          <a:pt x="676" y="118"/>
                        </a:lnTo>
                        <a:lnTo>
                          <a:pt x="688" y="118"/>
                        </a:lnTo>
                        <a:lnTo>
                          <a:pt x="694" y="118"/>
                        </a:lnTo>
                        <a:lnTo>
                          <a:pt x="694" y="120"/>
                        </a:lnTo>
                        <a:lnTo>
                          <a:pt x="688" y="140"/>
                        </a:lnTo>
                        <a:lnTo>
                          <a:pt x="686" y="154"/>
                        </a:lnTo>
                        <a:lnTo>
                          <a:pt x="684" y="164"/>
                        </a:lnTo>
                        <a:lnTo>
                          <a:pt x="686" y="172"/>
                        </a:lnTo>
                        <a:lnTo>
                          <a:pt x="688" y="174"/>
                        </a:lnTo>
                        <a:lnTo>
                          <a:pt x="690" y="176"/>
                        </a:lnTo>
                        <a:lnTo>
                          <a:pt x="696" y="176"/>
                        </a:lnTo>
                        <a:lnTo>
                          <a:pt x="710" y="188"/>
                        </a:lnTo>
                        <a:lnTo>
                          <a:pt x="718" y="196"/>
                        </a:lnTo>
                        <a:lnTo>
                          <a:pt x="724" y="202"/>
                        </a:lnTo>
                        <a:lnTo>
                          <a:pt x="726" y="206"/>
                        </a:lnTo>
                        <a:lnTo>
                          <a:pt x="728" y="210"/>
                        </a:lnTo>
                        <a:lnTo>
                          <a:pt x="726" y="214"/>
                        </a:lnTo>
                        <a:lnTo>
                          <a:pt x="724" y="216"/>
                        </a:lnTo>
                        <a:lnTo>
                          <a:pt x="718" y="232"/>
                        </a:lnTo>
                        <a:lnTo>
                          <a:pt x="716" y="244"/>
                        </a:lnTo>
                        <a:lnTo>
                          <a:pt x="716" y="250"/>
                        </a:lnTo>
                        <a:lnTo>
                          <a:pt x="720" y="256"/>
                        </a:lnTo>
                        <a:lnTo>
                          <a:pt x="726" y="258"/>
                        </a:lnTo>
                        <a:lnTo>
                          <a:pt x="732" y="258"/>
                        </a:lnTo>
                        <a:lnTo>
                          <a:pt x="740" y="258"/>
                        </a:lnTo>
                        <a:lnTo>
                          <a:pt x="752" y="260"/>
                        </a:lnTo>
                        <a:lnTo>
                          <a:pt x="758" y="260"/>
                        </a:lnTo>
                        <a:lnTo>
                          <a:pt x="758" y="262"/>
                        </a:lnTo>
                        <a:lnTo>
                          <a:pt x="756" y="264"/>
                        </a:lnTo>
                        <a:lnTo>
                          <a:pt x="750" y="268"/>
                        </a:lnTo>
                        <a:lnTo>
                          <a:pt x="744" y="270"/>
                        </a:lnTo>
                        <a:lnTo>
                          <a:pt x="750" y="280"/>
                        </a:lnTo>
                        <a:lnTo>
                          <a:pt x="754" y="286"/>
                        </a:lnTo>
                        <a:lnTo>
                          <a:pt x="754" y="290"/>
                        </a:lnTo>
                        <a:lnTo>
                          <a:pt x="748" y="308"/>
                        </a:lnTo>
                        <a:lnTo>
                          <a:pt x="746" y="312"/>
                        </a:lnTo>
                        <a:lnTo>
                          <a:pt x="748" y="316"/>
                        </a:lnTo>
                        <a:lnTo>
                          <a:pt x="748" y="318"/>
                        </a:lnTo>
                        <a:lnTo>
                          <a:pt x="752" y="320"/>
                        </a:lnTo>
                        <a:lnTo>
                          <a:pt x="758" y="318"/>
                        </a:lnTo>
                        <a:lnTo>
                          <a:pt x="766" y="314"/>
                        </a:lnTo>
                        <a:lnTo>
                          <a:pt x="774" y="310"/>
                        </a:lnTo>
                        <a:lnTo>
                          <a:pt x="784" y="304"/>
                        </a:lnTo>
                        <a:lnTo>
                          <a:pt x="782" y="306"/>
                        </a:lnTo>
                        <a:lnTo>
                          <a:pt x="760" y="326"/>
                        </a:lnTo>
                        <a:close/>
                      </a:path>
                    </a:pathLst>
                  </a:custGeom>
                  <a:noFill/>
                  <a:ln w="6350" cmpd="sng">
                    <a:solidFill>
                      <a:schemeClr val="tx1"/>
                    </a:solidFill>
                    <a:prstDash val="solid"/>
                    <a:round/>
                    <a:headEnd/>
                    <a:tailEnd/>
                  </a:ln>
                  <a:extLst>
                    <a:ext uri="{909E8E84-426E-40DD-AFC4-6F175D3DCCD1}">
                      <a14:hiddenFill xmlns:a14="http://schemas.microsoft.com/office/drawing/2010/main">
                        <a:solidFill>
                          <a:srgbClr val="00CCFF"/>
                        </a:solidFill>
                      </a14:hiddenFill>
                    </a:ext>
                  </a:extLst>
                </p:spPr>
                <p:txBody>
                  <a:bodyPr/>
                  <a:lstStyle/>
                  <a:p>
                    <a:pPr fontAlgn="base">
                      <a:spcBef>
                        <a:spcPct val="0"/>
                      </a:spcBef>
                      <a:spcAft>
                        <a:spcPct val="0"/>
                      </a:spcAft>
                    </a:pPr>
                    <a:endParaRPr lang="en-US">
                      <a:solidFill>
                        <a:srgbClr val="000000"/>
                      </a:solidFill>
                    </a:endParaRPr>
                  </a:p>
                </p:txBody>
              </p:sp>
              <p:sp>
                <p:nvSpPr>
                  <p:cNvPr id="71" name="Freeform 33"/>
                  <p:cNvSpPr>
                    <a:spLocks/>
                  </p:cNvSpPr>
                  <p:nvPr/>
                </p:nvSpPr>
                <p:spPr bwMode="auto">
                  <a:xfrm>
                    <a:off x="5967413" y="1614488"/>
                    <a:ext cx="447675" cy="1047750"/>
                  </a:xfrm>
                  <a:custGeom>
                    <a:avLst/>
                    <a:gdLst>
                      <a:gd name="T0" fmla="*/ 2147483647 w 310"/>
                      <a:gd name="T1" fmla="*/ 2147483647 h 660"/>
                      <a:gd name="T2" fmla="*/ 2147483647 w 310"/>
                      <a:gd name="T3" fmla="*/ 2147483647 h 660"/>
                      <a:gd name="T4" fmla="*/ 2147483647 w 310"/>
                      <a:gd name="T5" fmla="*/ 2147483647 h 660"/>
                      <a:gd name="T6" fmla="*/ 2147483647 w 310"/>
                      <a:gd name="T7" fmla="*/ 2147483647 h 660"/>
                      <a:gd name="T8" fmla="*/ 2147483647 w 310"/>
                      <a:gd name="T9" fmla="*/ 2147483647 h 660"/>
                      <a:gd name="T10" fmla="*/ 2147483647 w 310"/>
                      <a:gd name="T11" fmla="*/ 2147483647 h 660"/>
                      <a:gd name="T12" fmla="*/ 2147483647 w 310"/>
                      <a:gd name="T13" fmla="*/ 2147483647 h 660"/>
                      <a:gd name="T14" fmla="*/ 2147483647 w 310"/>
                      <a:gd name="T15" fmla="*/ 2147483647 h 660"/>
                      <a:gd name="T16" fmla="*/ 2147483647 w 310"/>
                      <a:gd name="T17" fmla="*/ 2147483647 h 660"/>
                      <a:gd name="T18" fmla="*/ 2147483647 w 310"/>
                      <a:gd name="T19" fmla="*/ 2147483647 h 660"/>
                      <a:gd name="T20" fmla="*/ 2147483647 w 310"/>
                      <a:gd name="T21" fmla="*/ 2147483647 h 660"/>
                      <a:gd name="T22" fmla="*/ 2147483647 w 310"/>
                      <a:gd name="T23" fmla="*/ 2147483647 h 660"/>
                      <a:gd name="T24" fmla="*/ 2147483647 w 310"/>
                      <a:gd name="T25" fmla="*/ 2147483647 h 660"/>
                      <a:gd name="T26" fmla="*/ 2147483647 w 310"/>
                      <a:gd name="T27" fmla="*/ 2147483647 h 660"/>
                      <a:gd name="T28" fmla="*/ 2147483647 w 310"/>
                      <a:gd name="T29" fmla="*/ 2147483647 h 660"/>
                      <a:gd name="T30" fmla="*/ 2147483647 w 310"/>
                      <a:gd name="T31" fmla="*/ 2147483647 h 660"/>
                      <a:gd name="T32" fmla="*/ 2147483647 w 310"/>
                      <a:gd name="T33" fmla="*/ 2147483647 h 660"/>
                      <a:gd name="T34" fmla="*/ 2147483647 w 310"/>
                      <a:gd name="T35" fmla="*/ 2147483647 h 660"/>
                      <a:gd name="T36" fmla="*/ 2147483647 w 310"/>
                      <a:gd name="T37" fmla="*/ 2147483647 h 660"/>
                      <a:gd name="T38" fmla="*/ 2147483647 w 310"/>
                      <a:gd name="T39" fmla="*/ 2147483647 h 660"/>
                      <a:gd name="T40" fmla="*/ 2147483647 w 310"/>
                      <a:gd name="T41" fmla="*/ 2147483647 h 660"/>
                      <a:gd name="T42" fmla="*/ 2147483647 w 310"/>
                      <a:gd name="T43" fmla="*/ 2147483647 h 660"/>
                      <a:gd name="T44" fmla="*/ 2147483647 w 310"/>
                      <a:gd name="T45" fmla="*/ 2147483647 h 660"/>
                      <a:gd name="T46" fmla="*/ 2147483647 w 310"/>
                      <a:gd name="T47" fmla="*/ 2147483647 h 660"/>
                      <a:gd name="T48" fmla="*/ 2147483647 w 310"/>
                      <a:gd name="T49" fmla="*/ 2147483647 h 660"/>
                      <a:gd name="T50" fmla="*/ 2147483647 w 310"/>
                      <a:gd name="T51" fmla="*/ 2147483647 h 660"/>
                      <a:gd name="T52" fmla="*/ 2147483647 w 310"/>
                      <a:gd name="T53" fmla="*/ 2147483647 h 660"/>
                      <a:gd name="T54" fmla="*/ 2147483647 w 310"/>
                      <a:gd name="T55" fmla="*/ 2147483647 h 660"/>
                      <a:gd name="T56" fmla="*/ 2147483647 w 310"/>
                      <a:gd name="T57" fmla="*/ 2147483647 h 660"/>
                      <a:gd name="T58" fmla="*/ 2147483647 w 310"/>
                      <a:gd name="T59" fmla="*/ 2147483647 h 660"/>
                      <a:gd name="T60" fmla="*/ 2147483647 w 310"/>
                      <a:gd name="T61" fmla="*/ 2147483647 h 660"/>
                      <a:gd name="T62" fmla="*/ 2147483647 w 310"/>
                      <a:gd name="T63" fmla="*/ 2147483647 h 660"/>
                      <a:gd name="T64" fmla="*/ 2147483647 w 310"/>
                      <a:gd name="T65" fmla="*/ 2147483647 h 660"/>
                      <a:gd name="T66" fmla="*/ 2147483647 w 310"/>
                      <a:gd name="T67" fmla="*/ 2147483647 h 660"/>
                      <a:gd name="T68" fmla="*/ 2147483647 w 310"/>
                      <a:gd name="T69" fmla="*/ 2147483647 h 660"/>
                      <a:gd name="T70" fmla="*/ 2147483647 w 310"/>
                      <a:gd name="T71" fmla="*/ 2147483647 h 660"/>
                      <a:gd name="T72" fmla="*/ 2147483647 w 310"/>
                      <a:gd name="T73" fmla="*/ 2147483647 h 660"/>
                      <a:gd name="T74" fmla="*/ 2147483647 w 310"/>
                      <a:gd name="T75" fmla="*/ 2147483647 h 660"/>
                      <a:gd name="T76" fmla="*/ 2147483647 w 310"/>
                      <a:gd name="T77" fmla="*/ 2147483647 h 660"/>
                      <a:gd name="T78" fmla="*/ 2147483647 w 310"/>
                      <a:gd name="T79" fmla="*/ 2147483647 h 660"/>
                      <a:gd name="T80" fmla="*/ 0 w 310"/>
                      <a:gd name="T81" fmla="*/ 2147483647 h 660"/>
                      <a:gd name="T82" fmla="*/ 2147483647 w 310"/>
                      <a:gd name="T83" fmla="*/ 2147483647 h 660"/>
                      <a:gd name="T84" fmla="*/ 2147483647 w 310"/>
                      <a:gd name="T85" fmla="*/ 2147483647 h 660"/>
                      <a:gd name="T86" fmla="*/ 2147483647 w 310"/>
                      <a:gd name="T87" fmla="*/ 2147483647 h 660"/>
                      <a:gd name="T88" fmla="*/ 2147483647 w 310"/>
                      <a:gd name="T89" fmla="*/ 2147483647 h 660"/>
                      <a:gd name="T90" fmla="*/ 2147483647 w 310"/>
                      <a:gd name="T91" fmla="*/ 2147483647 h 660"/>
                      <a:gd name="T92" fmla="*/ 2147483647 w 310"/>
                      <a:gd name="T93" fmla="*/ 2147483647 h 660"/>
                      <a:gd name="T94" fmla="*/ 2147483647 w 310"/>
                      <a:gd name="T95" fmla="*/ 2147483647 h 660"/>
                      <a:gd name="T96" fmla="*/ 2147483647 w 310"/>
                      <a:gd name="T97" fmla="*/ 2147483647 h 660"/>
                      <a:gd name="T98" fmla="*/ 2147483647 w 310"/>
                      <a:gd name="T99" fmla="*/ 2147483647 h 660"/>
                      <a:gd name="T100" fmla="*/ 2147483647 w 310"/>
                      <a:gd name="T101" fmla="*/ 2147483647 h 660"/>
                      <a:gd name="T102" fmla="*/ 2147483647 w 310"/>
                      <a:gd name="T103" fmla="*/ 2147483647 h 660"/>
                      <a:gd name="T104" fmla="*/ 2147483647 w 310"/>
                      <a:gd name="T105" fmla="*/ 2147483647 h 660"/>
                      <a:gd name="T106" fmla="*/ 2147483647 w 310"/>
                      <a:gd name="T107" fmla="*/ 0 h 660"/>
                      <a:gd name="T108" fmla="*/ 2147483647 w 310"/>
                      <a:gd name="T109" fmla="*/ 2147483647 h 6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10" h="660">
                        <a:moveTo>
                          <a:pt x="310" y="38"/>
                        </a:moveTo>
                        <a:lnTo>
                          <a:pt x="308" y="38"/>
                        </a:lnTo>
                        <a:lnTo>
                          <a:pt x="304" y="42"/>
                        </a:lnTo>
                        <a:lnTo>
                          <a:pt x="292" y="40"/>
                        </a:lnTo>
                        <a:lnTo>
                          <a:pt x="292" y="46"/>
                        </a:lnTo>
                        <a:lnTo>
                          <a:pt x="292" y="52"/>
                        </a:lnTo>
                        <a:lnTo>
                          <a:pt x="284" y="56"/>
                        </a:lnTo>
                        <a:lnTo>
                          <a:pt x="280" y="62"/>
                        </a:lnTo>
                        <a:lnTo>
                          <a:pt x="280" y="68"/>
                        </a:lnTo>
                        <a:lnTo>
                          <a:pt x="280" y="74"/>
                        </a:lnTo>
                        <a:lnTo>
                          <a:pt x="286" y="84"/>
                        </a:lnTo>
                        <a:lnTo>
                          <a:pt x="290" y="88"/>
                        </a:lnTo>
                        <a:lnTo>
                          <a:pt x="294" y="88"/>
                        </a:lnTo>
                        <a:lnTo>
                          <a:pt x="298" y="90"/>
                        </a:lnTo>
                        <a:lnTo>
                          <a:pt x="298" y="92"/>
                        </a:lnTo>
                        <a:lnTo>
                          <a:pt x="298" y="94"/>
                        </a:lnTo>
                        <a:lnTo>
                          <a:pt x="296" y="98"/>
                        </a:lnTo>
                        <a:lnTo>
                          <a:pt x="294" y="100"/>
                        </a:lnTo>
                        <a:lnTo>
                          <a:pt x="284" y="100"/>
                        </a:lnTo>
                        <a:lnTo>
                          <a:pt x="278" y="102"/>
                        </a:lnTo>
                        <a:lnTo>
                          <a:pt x="272" y="106"/>
                        </a:lnTo>
                        <a:lnTo>
                          <a:pt x="266" y="110"/>
                        </a:lnTo>
                        <a:lnTo>
                          <a:pt x="260" y="118"/>
                        </a:lnTo>
                        <a:lnTo>
                          <a:pt x="258" y="124"/>
                        </a:lnTo>
                        <a:lnTo>
                          <a:pt x="262" y="136"/>
                        </a:lnTo>
                        <a:lnTo>
                          <a:pt x="262" y="148"/>
                        </a:lnTo>
                        <a:lnTo>
                          <a:pt x="262" y="160"/>
                        </a:lnTo>
                        <a:lnTo>
                          <a:pt x="260" y="170"/>
                        </a:lnTo>
                        <a:lnTo>
                          <a:pt x="254" y="186"/>
                        </a:lnTo>
                        <a:lnTo>
                          <a:pt x="252" y="192"/>
                        </a:lnTo>
                        <a:lnTo>
                          <a:pt x="242" y="190"/>
                        </a:lnTo>
                        <a:lnTo>
                          <a:pt x="236" y="186"/>
                        </a:lnTo>
                        <a:lnTo>
                          <a:pt x="240" y="168"/>
                        </a:lnTo>
                        <a:lnTo>
                          <a:pt x="242" y="152"/>
                        </a:lnTo>
                        <a:lnTo>
                          <a:pt x="242" y="144"/>
                        </a:lnTo>
                        <a:lnTo>
                          <a:pt x="240" y="136"/>
                        </a:lnTo>
                        <a:lnTo>
                          <a:pt x="238" y="132"/>
                        </a:lnTo>
                        <a:lnTo>
                          <a:pt x="236" y="132"/>
                        </a:lnTo>
                        <a:lnTo>
                          <a:pt x="234" y="132"/>
                        </a:lnTo>
                        <a:lnTo>
                          <a:pt x="232" y="138"/>
                        </a:lnTo>
                        <a:lnTo>
                          <a:pt x="232" y="142"/>
                        </a:lnTo>
                        <a:lnTo>
                          <a:pt x="226" y="156"/>
                        </a:lnTo>
                        <a:lnTo>
                          <a:pt x="220" y="164"/>
                        </a:lnTo>
                        <a:lnTo>
                          <a:pt x="218" y="166"/>
                        </a:lnTo>
                        <a:lnTo>
                          <a:pt x="216" y="168"/>
                        </a:lnTo>
                        <a:lnTo>
                          <a:pt x="208" y="166"/>
                        </a:lnTo>
                        <a:lnTo>
                          <a:pt x="204" y="168"/>
                        </a:lnTo>
                        <a:lnTo>
                          <a:pt x="204" y="172"/>
                        </a:lnTo>
                        <a:lnTo>
                          <a:pt x="206" y="172"/>
                        </a:lnTo>
                        <a:lnTo>
                          <a:pt x="196" y="174"/>
                        </a:lnTo>
                        <a:lnTo>
                          <a:pt x="196" y="186"/>
                        </a:lnTo>
                        <a:lnTo>
                          <a:pt x="196" y="194"/>
                        </a:lnTo>
                        <a:lnTo>
                          <a:pt x="194" y="198"/>
                        </a:lnTo>
                        <a:lnTo>
                          <a:pt x="184" y="206"/>
                        </a:lnTo>
                        <a:lnTo>
                          <a:pt x="180" y="214"/>
                        </a:lnTo>
                        <a:lnTo>
                          <a:pt x="178" y="220"/>
                        </a:lnTo>
                        <a:lnTo>
                          <a:pt x="182" y="226"/>
                        </a:lnTo>
                        <a:lnTo>
                          <a:pt x="184" y="234"/>
                        </a:lnTo>
                        <a:lnTo>
                          <a:pt x="182" y="246"/>
                        </a:lnTo>
                        <a:lnTo>
                          <a:pt x="180" y="258"/>
                        </a:lnTo>
                        <a:lnTo>
                          <a:pt x="176" y="272"/>
                        </a:lnTo>
                        <a:lnTo>
                          <a:pt x="168" y="296"/>
                        </a:lnTo>
                        <a:lnTo>
                          <a:pt x="164" y="306"/>
                        </a:lnTo>
                        <a:lnTo>
                          <a:pt x="168" y="318"/>
                        </a:lnTo>
                        <a:lnTo>
                          <a:pt x="172" y="332"/>
                        </a:lnTo>
                        <a:lnTo>
                          <a:pt x="172" y="346"/>
                        </a:lnTo>
                        <a:lnTo>
                          <a:pt x="168" y="346"/>
                        </a:lnTo>
                        <a:lnTo>
                          <a:pt x="166" y="348"/>
                        </a:lnTo>
                        <a:lnTo>
                          <a:pt x="164" y="352"/>
                        </a:lnTo>
                        <a:lnTo>
                          <a:pt x="164" y="356"/>
                        </a:lnTo>
                        <a:lnTo>
                          <a:pt x="168" y="368"/>
                        </a:lnTo>
                        <a:lnTo>
                          <a:pt x="174" y="382"/>
                        </a:lnTo>
                        <a:lnTo>
                          <a:pt x="186" y="408"/>
                        </a:lnTo>
                        <a:lnTo>
                          <a:pt x="194" y="420"/>
                        </a:lnTo>
                        <a:lnTo>
                          <a:pt x="200" y="428"/>
                        </a:lnTo>
                        <a:lnTo>
                          <a:pt x="202" y="434"/>
                        </a:lnTo>
                        <a:lnTo>
                          <a:pt x="208" y="454"/>
                        </a:lnTo>
                        <a:lnTo>
                          <a:pt x="210" y="476"/>
                        </a:lnTo>
                        <a:lnTo>
                          <a:pt x="212" y="498"/>
                        </a:lnTo>
                        <a:lnTo>
                          <a:pt x="210" y="538"/>
                        </a:lnTo>
                        <a:lnTo>
                          <a:pt x="206" y="556"/>
                        </a:lnTo>
                        <a:lnTo>
                          <a:pt x="198" y="570"/>
                        </a:lnTo>
                        <a:lnTo>
                          <a:pt x="192" y="582"/>
                        </a:lnTo>
                        <a:lnTo>
                          <a:pt x="188" y="590"/>
                        </a:lnTo>
                        <a:lnTo>
                          <a:pt x="186" y="596"/>
                        </a:lnTo>
                        <a:lnTo>
                          <a:pt x="186" y="604"/>
                        </a:lnTo>
                        <a:lnTo>
                          <a:pt x="188" y="608"/>
                        </a:lnTo>
                        <a:lnTo>
                          <a:pt x="170" y="628"/>
                        </a:lnTo>
                        <a:lnTo>
                          <a:pt x="162" y="634"/>
                        </a:lnTo>
                        <a:lnTo>
                          <a:pt x="140" y="650"/>
                        </a:lnTo>
                        <a:lnTo>
                          <a:pt x="124" y="658"/>
                        </a:lnTo>
                        <a:lnTo>
                          <a:pt x="112" y="660"/>
                        </a:lnTo>
                        <a:lnTo>
                          <a:pt x="102" y="660"/>
                        </a:lnTo>
                        <a:lnTo>
                          <a:pt x="96" y="656"/>
                        </a:lnTo>
                        <a:lnTo>
                          <a:pt x="92" y="652"/>
                        </a:lnTo>
                        <a:lnTo>
                          <a:pt x="88" y="648"/>
                        </a:lnTo>
                        <a:lnTo>
                          <a:pt x="88" y="646"/>
                        </a:lnTo>
                        <a:lnTo>
                          <a:pt x="84" y="642"/>
                        </a:lnTo>
                        <a:lnTo>
                          <a:pt x="80" y="636"/>
                        </a:lnTo>
                        <a:lnTo>
                          <a:pt x="74" y="624"/>
                        </a:lnTo>
                        <a:lnTo>
                          <a:pt x="72" y="614"/>
                        </a:lnTo>
                        <a:lnTo>
                          <a:pt x="72" y="610"/>
                        </a:lnTo>
                        <a:lnTo>
                          <a:pt x="70" y="604"/>
                        </a:lnTo>
                        <a:lnTo>
                          <a:pt x="68" y="598"/>
                        </a:lnTo>
                        <a:lnTo>
                          <a:pt x="60" y="592"/>
                        </a:lnTo>
                        <a:lnTo>
                          <a:pt x="54" y="586"/>
                        </a:lnTo>
                        <a:lnTo>
                          <a:pt x="50" y="580"/>
                        </a:lnTo>
                        <a:lnTo>
                          <a:pt x="48" y="574"/>
                        </a:lnTo>
                        <a:lnTo>
                          <a:pt x="50" y="562"/>
                        </a:lnTo>
                        <a:lnTo>
                          <a:pt x="50" y="558"/>
                        </a:lnTo>
                        <a:lnTo>
                          <a:pt x="50" y="538"/>
                        </a:lnTo>
                        <a:lnTo>
                          <a:pt x="48" y="526"/>
                        </a:lnTo>
                        <a:lnTo>
                          <a:pt x="50" y="504"/>
                        </a:lnTo>
                        <a:lnTo>
                          <a:pt x="50" y="496"/>
                        </a:lnTo>
                        <a:lnTo>
                          <a:pt x="40" y="480"/>
                        </a:lnTo>
                        <a:lnTo>
                          <a:pt x="34" y="460"/>
                        </a:lnTo>
                        <a:lnTo>
                          <a:pt x="32" y="442"/>
                        </a:lnTo>
                        <a:lnTo>
                          <a:pt x="32" y="424"/>
                        </a:lnTo>
                        <a:lnTo>
                          <a:pt x="34" y="408"/>
                        </a:lnTo>
                        <a:lnTo>
                          <a:pt x="42" y="382"/>
                        </a:lnTo>
                        <a:lnTo>
                          <a:pt x="46" y="370"/>
                        </a:lnTo>
                        <a:lnTo>
                          <a:pt x="42" y="352"/>
                        </a:lnTo>
                        <a:lnTo>
                          <a:pt x="40" y="338"/>
                        </a:lnTo>
                        <a:lnTo>
                          <a:pt x="42" y="324"/>
                        </a:lnTo>
                        <a:lnTo>
                          <a:pt x="46" y="314"/>
                        </a:lnTo>
                        <a:lnTo>
                          <a:pt x="50" y="306"/>
                        </a:lnTo>
                        <a:lnTo>
                          <a:pt x="54" y="300"/>
                        </a:lnTo>
                        <a:lnTo>
                          <a:pt x="58" y="294"/>
                        </a:lnTo>
                        <a:lnTo>
                          <a:pt x="56" y="270"/>
                        </a:lnTo>
                        <a:lnTo>
                          <a:pt x="58" y="250"/>
                        </a:lnTo>
                        <a:lnTo>
                          <a:pt x="62" y="232"/>
                        </a:lnTo>
                        <a:lnTo>
                          <a:pt x="68" y="218"/>
                        </a:lnTo>
                        <a:lnTo>
                          <a:pt x="78" y="200"/>
                        </a:lnTo>
                        <a:lnTo>
                          <a:pt x="82" y="192"/>
                        </a:lnTo>
                        <a:lnTo>
                          <a:pt x="80" y="188"/>
                        </a:lnTo>
                        <a:lnTo>
                          <a:pt x="80" y="184"/>
                        </a:lnTo>
                        <a:lnTo>
                          <a:pt x="86" y="172"/>
                        </a:lnTo>
                        <a:lnTo>
                          <a:pt x="94" y="160"/>
                        </a:lnTo>
                        <a:lnTo>
                          <a:pt x="94" y="144"/>
                        </a:lnTo>
                        <a:lnTo>
                          <a:pt x="98" y="142"/>
                        </a:lnTo>
                        <a:lnTo>
                          <a:pt x="98" y="132"/>
                        </a:lnTo>
                        <a:lnTo>
                          <a:pt x="92" y="130"/>
                        </a:lnTo>
                        <a:lnTo>
                          <a:pt x="84" y="140"/>
                        </a:lnTo>
                        <a:lnTo>
                          <a:pt x="76" y="148"/>
                        </a:lnTo>
                        <a:lnTo>
                          <a:pt x="74" y="150"/>
                        </a:lnTo>
                        <a:lnTo>
                          <a:pt x="68" y="162"/>
                        </a:lnTo>
                        <a:lnTo>
                          <a:pt x="64" y="172"/>
                        </a:lnTo>
                        <a:lnTo>
                          <a:pt x="62" y="180"/>
                        </a:lnTo>
                        <a:lnTo>
                          <a:pt x="62" y="186"/>
                        </a:lnTo>
                        <a:lnTo>
                          <a:pt x="64" y="192"/>
                        </a:lnTo>
                        <a:lnTo>
                          <a:pt x="64" y="194"/>
                        </a:lnTo>
                        <a:lnTo>
                          <a:pt x="62" y="194"/>
                        </a:lnTo>
                        <a:lnTo>
                          <a:pt x="52" y="196"/>
                        </a:lnTo>
                        <a:lnTo>
                          <a:pt x="42" y="198"/>
                        </a:lnTo>
                        <a:lnTo>
                          <a:pt x="38" y="202"/>
                        </a:lnTo>
                        <a:lnTo>
                          <a:pt x="34" y="208"/>
                        </a:lnTo>
                        <a:lnTo>
                          <a:pt x="32" y="216"/>
                        </a:lnTo>
                        <a:lnTo>
                          <a:pt x="32" y="222"/>
                        </a:lnTo>
                        <a:lnTo>
                          <a:pt x="20" y="234"/>
                        </a:lnTo>
                        <a:lnTo>
                          <a:pt x="12" y="244"/>
                        </a:lnTo>
                        <a:lnTo>
                          <a:pt x="6" y="250"/>
                        </a:lnTo>
                        <a:lnTo>
                          <a:pt x="4" y="250"/>
                        </a:lnTo>
                        <a:lnTo>
                          <a:pt x="2" y="246"/>
                        </a:lnTo>
                        <a:lnTo>
                          <a:pt x="0" y="238"/>
                        </a:lnTo>
                        <a:lnTo>
                          <a:pt x="2" y="230"/>
                        </a:lnTo>
                        <a:lnTo>
                          <a:pt x="4" y="224"/>
                        </a:lnTo>
                        <a:lnTo>
                          <a:pt x="6" y="216"/>
                        </a:lnTo>
                        <a:lnTo>
                          <a:pt x="12" y="208"/>
                        </a:lnTo>
                        <a:lnTo>
                          <a:pt x="16" y="204"/>
                        </a:lnTo>
                        <a:lnTo>
                          <a:pt x="16" y="196"/>
                        </a:lnTo>
                        <a:lnTo>
                          <a:pt x="24" y="184"/>
                        </a:lnTo>
                        <a:lnTo>
                          <a:pt x="40" y="174"/>
                        </a:lnTo>
                        <a:lnTo>
                          <a:pt x="38" y="168"/>
                        </a:lnTo>
                        <a:lnTo>
                          <a:pt x="38" y="164"/>
                        </a:lnTo>
                        <a:lnTo>
                          <a:pt x="44" y="148"/>
                        </a:lnTo>
                        <a:lnTo>
                          <a:pt x="42" y="150"/>
                        </a:lnTo>
                        <a:lnTo>
                          <a:pt x="44" y="148"/>
                        </a:lnTo>
                        <a:lnTo>
                          <a:pt x="50" y="134"/>
                        </a:lnTo>
                        <a:lnTo>
                          <a:pt x="62" y="110"/>
                        </a:lnTo>
                        <a:lnTo>
                          <a:pt x="82" y="76"/>
                        </a:lnTo>
                        <a:lnTo>
                          <a:pt x="82" y="64"/>
                        </a:lnTo>
                        <a:lnTo>
                          <a:pt x="84" y="56"/>
                        </a:lnTo>
                        <a:lnTo>
                          <a:pt x="86" y="50"/>
                        </a:lnTo>
                        <a:lnTo>
                          <a:pt x="88" y="46"/>
                        </a:lnTo>
                        <a:lnTo>
                          <a:pt x="92" y="44"/>
                        </a:lnTo>
                        <a:lnTo>
                          <a:pt x="94" y="44"/>
                        </a:lnTo>
                        <a:lnTo>
                          <a:pt x="92" y="46"/>
                        </a:lnTo>
                        <a:lnTo>
                          <a:pt x="92" y="50"/>
                        </a:lnTo>
                        <a:lnTo>
                          <a:pt x="92" y="60"/>
                        </a:lnTo>
                        <a:lnTo>
                          <a:pt x="94" y="72"/>
                        </a:lnTo>
                        <a:lnTo>
                          <a:pt x="112" y="60"/>
                        </a:lnTo>
                        <a:lnTo>
                          <a:pt x="112" y="50"/>
                        </a:lnTo>
                        <a:lnTo>
                          <a:pt x="124" y="48"/>
                        </a:lnTo>
                        <a:lnTo>
                          <a:pt x="128" y="42"/>
                        </a:lnTo>
                        <a:lnTo>
                          <a:pt x="134" y="46"/>
                        </a:lnTo>
                        <a:lnTo>
                          <a:pt x="128" y="56"/>
                        </a:lnTo>
                        <a:lnTo>
                          <a:pt x="124" y="64"/>
                        </a:lnTo>
                        <a:lnTo>
                          <a:pt x="122" y="70"/>
                        </a:lnTo>
                        <a:lnTo>
                          <a:pt x="122" y="76"/>
                        </a:lnTo>
                        <a:lnTo>
                          <a:pt x="124" y="78"/>
                        </a:lnTo>
                        <a:lnTo>
                          <a:pt x="126" y="78"/>
                        </a:lnTo>
                        <a:lnTo>
                          <a:pt x="128" y="78"/>
                        </a:lnTo>
                        <a:lnTo>
                          <a:pt x="132" y="70"/>
                        </a:lnTo>
                        <a:lnTo>
                          <a:pt x="146" y="56"/>
                        </a:lnTo>
                        <a:lnTo>
                          <a:pt x="150" y="52"/>
                        </a:lnTo>
                        <a:lnTo>
                          <a:pt x="156" y="48"/>
                        </a:lnTo>
                        <a:lnTo>
                          <a:pt x="154" y="44"/>
                        </a:lnTo>
                        <a:lnTo>
                          <a:pt x="154" y="38"/>
                        </a:lnTo>
                        <a:lnTo>
                          <a:pt x="156" y="34"/>
                        </a:lnTo>
                        <a:lnTo>
                          <a:pt x="158" y="30"/>
                        </a:lnTo>
                        <a:lnTo>
                          <a:pt x="166" y="26"/>
                        </a:lnTo>
                        <a:lnTo>
                          <a:pt x="170" y="24"/>
                        </a:lnTo>
                        <a:lnTo>
                          <a:pt x="198" y="26"/>
                        </a:lnTo>
                        <a:lnTo>
                          <a:pt x="196" y="20"/>
                        </a:lnTo>
                        <a:lnTo>
                          <a:pt x="216" y="22"/>
                        </a:lnTo>
                        <a:lnTo>
                          <a:pt x="230" y="0"/>
                        </a:lnTo>
                        <a:lnTo>
                          <a:pt x="274" y="4"/>
                        </a:lnTo>
                        <a:lnTo>
                          <a:pt x="276" y="6"/>
                        </a:lnTo>
                        <a:lnTo>
                          <a:pt x="294" y="20"/>
                        </a:lnTo>
                        <a:lnTo>
                          <a:pt x="296" y="18"/>
                        </a:lnTo>
                        <a:lnTo>
                          <a:pt x="310" y="38"/>
                        </a:lnTo>
                        <a:close/>
                      </a:path>
                    </a:pathLst>
                  </a:custGeom>
                  <a:noFill/>
                  <a:ln w="6350" cmpd="sng">
                    <a:solidFill>
                      <a:schemeClr val="tx1"/>
                    </a:solidFill>
                    <a:prstDash val="solid"/>
                    <a:round/>
                    <a:headEnd/>
                    <a:tailEnd/>
                  </a:ln>
                  <a:extLst>
                    <a:ext uri="{909E8E84-426E-40DD-AFC4-6F175D3DCCD1}">
                      <a14:hiddenFill xmlns:a14="http://schemas.microsoft.com/office/drawing/2010/main">
                        <a:solidFill>
                          <a:srgbClr val="00CCFF"/>
                        </a:solidFill>
                      </a14:hiddenFill>
                    </a:ext>
                  </a:extLst>
                </p:spPr>
                <p:txBody>
                  <a:bodyPr/>
                  <a:lstStyle/>
                  <a:p>
                    <a:pPr fontAlgn="base">
                      <a:spcBef>
                        <a:spcPct val="0"/>
                      </a:spcBef>
                      <a:spcAft>
                        <a:spcPct val="0"/>
                      </a:spcAft>
                    </a:pPr>
                    <a:endParaRPr lang="en-US">
                      <a:solidFill>
                        <a:srgbClr val="000000"/>
                      </a:solidFill>
                    </a:endParaRPr>
                  </a:p>
                </p:txBody>
              </p:sp>
              <p:sp>
                <p:nvSpPr>
                  <p:cNvPr id="72" name="Freeform 34"/>
                  <p:cNvSpPr>
                    <a:spLocks/>
                  </p:cNvSpPr>
                  <p:nvPr/>
                </p:nvSpPr>
                <p:spPr bwMode="auto">
                  <a:xfrm>
                    <a:off x="6704013" y="1757363"/>
                    <a:ext cx="1023937" cy="860425"/>
                  </a:xfrm>
                  <a:custGeom>
                    <a:avLst/>
                    <a:gdLst>
                      <a:gd name="T0" fmla="*/ 2147483647 w 710"/>
                      <a:gd name="T1" fmla="*/ 2147483647 h 542"/>
                      <a:gd name="T2" fmla="*/ 2147483647 w 710"/>
                      <a:gd name="T3" fmla="*/ 2147483647 h 542"/>
                      <a:gd name="T4" fmla="*/ 2147483647 w 710"/>
                      <a:gd name="T5" fmla="*/ 2147483647 h 542"/>
                      <a:gd name="T6" fmla="*/ 2147483647 w 710"/>
                      <a:gd name="T7" fmla="*/ 2147483647 h 542"/>
                      <a:gd name="T8" fmla="*/ 2147483647 w 710"/>
                      <a:gd name="T9" fmla="*/ 2147483647 h 542"/>
                      <a:gd name="T10" fmla="*/ 2147483647 w 710"/>
                      <a:gd name="T11" fmla="*/ 2147483647 h 542"/>
                      <a:gd name="T12" fmla="*/ 2147483647 w 710"/>
                      <a:gd name="T13" fmla="*/ 2147483647 h 542"/>
                      <a:gd name="T14" fmla="*/ 2147483647 w 710"/>
                      <a:gd name="T15" fmla="*/ 2147483647 h 542"/>
                      <a:gd name="T16" fmla="*/ 2147483647 w 710"/>
                      <a:gd name="T17" fmla="*/ 2147483647 h 542"/>
                      <a:gd name="T18" fmla="*/ 2147483647 w 710"/>
                      <a:gd name="T19" fmla="*/ 2147483647 h 542"/>
                      <a:gd name="T20" fmla="*/ 2147483647 w 710"/>
                      <a:gd name="T21" fmla="*/ 2147483647 h 542"/>
                      <a:gd name="T22" fmla="*/ 2147483647 w 710"/>
                      <a:gd name="T23" fmla="*/ 2147483647 h 542"/>
                      <a:gd name="T24" fmla="*/ 2147483647 w 710"/>
                      <a:gd name="T25" fmla="*/ 2147483647 h 542"/>
                      <a:gd name="T26" fmla="*/ 2147483647 w 710"/>
                      <a:gd name="T27" fmla="*/ 2147483647 h 542"/>
                      <a:gd name="T28" fmla="*/ 2147483647 w 710"/>
                      <a:gd name="T29" fmla="*/ 2147483647 h 542"/>
                      <a:gd name="T30" fmla="*/ 2147483647 w 710"/>
                      <a:gd name="T31" fmla="*/ 2147483647 h 542"/>
                      <a:gd name="T32" fmla="*/ 2147483647 w 710"/>
                      <a:gd name="T33" fmla="*/ 2147483647 h 542"/>
                      <a:gd name="T34" fmla="*/ 2147483647 w 710"/>
                      <a:gd name="T35" fmla="*/ 2147483647 h 542"/>
                      <a:gd name="T36" fmla="*/ 2147483647 w 710"/>
                      <a:gd name="T37" fmla="*/ 2147483647 h 542"/>
                      <a:gd name="T38" fmla="*/ 2147483647 w 710"/>
                      <a:gd name="T39" fmla="*/ 2147483647 h 542"/>
                      <a:gd name="T40" fmla="*/ 2147483647 w 710"/>
                      <a:gd name="T41" fmla="*/ 2147483647 h 542"/>
                      <a:gd name="T42" fmla="*/ 2147483647 w 710"/>
                      <a:gd name="T43" fmla="*/ 2147483647 h 542"/>
                      <a:gd name="T44" fmla="*/ 2147483647 w 710"/>
                      <a:gd name="T45" fmla="*/ 2147483647 h 542"/>
                      <a:gd name="T46" fmla="*/ 2147483647 w 710"/>
                      <a:gd name="T47" fmla="*/ 2147483647 h 542"/>
                      <a:gd name="T48" fmla="*/ 2147483647 w 710"/>
                      <a:gd name="T49" fmla="*/ 2147483647 h 542"/>
                      <a:gd name="T50" fmla="*/ 2147483647 w 710"/>
                      <a:gd name="T51" fmla="*/ 2147483647 h 542"/>
                      <a:gd name="T52" fmla="*/ 2147483647 w 710"/>
                      <a:gd name="T53" fmla="*/ 2147483647 h 542"/>
                      <a:gd name="T54" fmla="*/ 2147483647 w 710"/>
                      <a:gd name="T55" fmla="*/ 2147483647 h 542"/>
                      <a:gd name="T56" fmla="*/ 2147483647 w 710"/>
                      <a:gd name="T57" fmla="*/ 2147483647 h 542"/>
                      <a:gd name="T58" fmla="*/ 2147483647 w 710"/>
                      <a:gd name="T59" fmla="*/ 2147483647 h 542"/>
                      <a:gd name="T60" fmla="*/ 2147483647 w 710"/>
                      <a:gd name="T61" fmla="*/ 2147483647 h 542"/>
                      <a:gd name="T62" fmla="*/ 2147483647 w 710"/>
                      <a:gd name="T63" fmla="*/ 2147483647 h 542"/>
                      <a:gd name="T64" fmla="*/ 2147483647 w 710"/>
                      <a:gd name="T65" fmla="*/ 2147483647 h 542"/>
                      <a:gd name="T66" fmla="*/ 2147483647 w 710"/>
                      <a:gd name="T67" fmla="*/ 2147483647 h 542"/>
                      <a:gd name="T68" fmla="*/ 2147483647 w 710"/>
                      <a:gd name="T69" fmla="*/ 2147483647 h 542"/>
                      <a:gd name="T70" fmla="*/ 2147483647 w 710"/>
                      <a:gd name="T71" fmla="*/ 2147483647 h 542"/>
                      <a:gd name="T72" fmla="*/ 2147483647 w 710"/>
                      <a:gd name="T73" fmla="*/ 2147483647 h 542"/>
                      <a:gd name="T74" fmla="*/ 2147483647 w 710"/>
                      <a:gd name="T75" fmla="*/ 2147483647 h 542"/>
                      <a:gd name="T76" fmla="*/ 2147483647 w 710"/>
                      <a:gd name="T77" fmla="*/ 2147483647 h 542"/>
                      <a:gd name="T78" fmla="*/ 2147483647 w 710"/>
                      <a:gd name="T79" fmla="*/ 2147483647 h 542"/>
                      <a:gd name="T80" fmla="*/ 2147483647 w 710"/>
                      <a:gd name="T81" fmla="*/ 2147483647 h 542"/>
                      <a:gd name="T82" fmla="*/ 2147483647 w 710"/>
                      <a:gd name="T83" fmla="*/ 2147483647 h 542"/>
                      <a:gd name="T84" fmla="*/ 2147483647 w 710"/>
                      <a:gd name="T85" fmla="*/ 2147483647 h 542"/>
                      <a:gd name="T86" fmla="*/ 2147483647 w 710"/>
                      <a:gd name="T87" fmla="*/ 2147483647 h 542"/>
                      <a:gd name="T88" fmla="*/ 2147483647 w 710"/>
                      <a:gd name="T89" fmla="*/ 2147483647 h 542"/>
                      <a:gd name="T90" fmla="*/ 2147483647 w 710"/>
                      <a:gd name="T91" fmla="*/ 2147483647 h 542"/>
                      <a:gd name="T92" fmla="*/ 2147483647 w 710"/>
                      <a:gd name="T93" fmla="*/ 2147483647 h 542"/>
                      <a:gd name="T94" fmla="*/ 2147483647 w 710"/>
                      <a:gd name="T95" fmla="*/ 2147483647 h 542"/>
                      <a:gd name="T96" fmla="*/ 0 w 710"/>
                      <a:gd name="T97" fmla="*/ 2147483647 h 542"/>
                      <a:gd name="T98" fmla="*/ 2147483647 w 710"/>
                      <a:gd name="T99" fmla="*/ 2147483647 h 542"/>
                      <a:gd name="T100" fmla="*/ 2147483647 w 710"/>
                      <a:gd name="T101" fmla="*/ 2147483647 h 542"/>
                      <a:gd name="T102" fmla="*/ 2147483647 w 710"/>
                      <a:gd name="T103" fmla="*/ 2147483647 h 542"/>
                      <a:gd name="T104" fmla="*/ 2147483647 w 710"/>
                      <a:gd name="T105" fmla="*/ 2147483647 h 542"/>
                      <a:gd name="T106" fmla="*/ 2147483647 w 710"/>
                      <a:gd name="T107" fmla="*/ 2147483647 h 542"/>
                      <a:gd name="T108" fmla="*/ 2147483647 w 710"/>
                      <a:gd name="T109" fmla="*/ 2147483647 h 54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10" h="542">
                        <a:moveTo>
                          <a:pt x="90" y="360"/>
                        </a:moveTo>
                        <a:lnTo>
                          <a:pt x="86" y="372"/>
                        </a:lnTo>
                        <a:lnTo>
                          <a:pt x="84" y="380"/>
                        </a:lnTo>
                        <a:lnTo>
                          <a:pt x="84" y="382"/>
                        </a:lnTo>
                        <a:lnTo>
                          <a:pt x="86" y="384"/>
                        </a:lnTo>
                        <a:lnTo>
                          <a:pt x="98" y="388"/>
                        </a:lnTo>
                        <a:lnTo>
                          <a:pt x="102" y="392"/>
                        </a:lnTo>
                        <a:lnTo>
                          <a:pt x="104" y="394"/>
                        </a:lnTo>
                        <a:lnTo>
                          <a:pt x="104" y="396"/>
                        </a:lnTo>
                        <a:lnTo>
                          <a:pt x="102" y="398"/>
                        </a:lnTo>
                        <a:lnTo>
                          <a:pt x="96" y="404"/>
                        </a:lnTo>
                        <a:lnTo>
                          <a:pt x="88" y="408"/>
                        </a:lnTo>
                        <a:lnTo>
                          <a:pt x="78" y="412"/>
                        </a:lnTo>
                        <a:lnTo>
                          <a:pt x="66" y="414"/>
                        </a:lnTo>
                        <a:lnTo>
                          <a:pt x="52" y="416"/>
                        </a:lnTo>
                        <a:lnTo>
                          <a:pt x="44" y="422"/>
                        </a:lnTo>
                        <a:lnTo>
                          <a:pt x="38" y="428"/>
                        </a:lnTo>
                        <a:lnTo>
                          <a:pt x="34" y="436"/>
                        </a:lnTo>
                        <a:lnTo>
                          <a:pt x="34" y="442"/>
                        </a:lnTo>
                        <a:lnTo>
                          <a:pt x="34" y="450"/>
                        </a:lnTo>
                        <a:lnTo>
                          <a:pt x="36" y="456"/>
                        </a:lnTo>
                        <a:lnTo>
                          <a:pt x="52" y="460"/>
                        </a:lnTo>
                        <a:lnTo>
                          <a:pt x="62" y="460"/>
                        </a:lnTo>
                        <a:lnTo>
                          <a:pt x="68" y="460"/>
                        </a:lnTo>
                        <a:lnTo>
                          <a:pt x="72" y="454"/>
                        </a:lnTo>
                        <a:lnTo>
                          <a:pt x="78" y="450"/>
                        </a:lnTo>
                        <a:lnTo>
                          <a:pt x="84" y="450"/>
                        </a:lnTo>
                        <a:lnTo>
                          <a:pt x="88" y="452"/>
                        </a:lnTo>
                        <a:lnTo>
                          <a:pt x="98" y="460"/>
                        </a:lnTo>
                        <a:lnTo>
                          <a:pt x="100" y="462"/>
                        </a:lnTo>
                        <a:lnTo>
                          <a:pt x="102" y="454"/>
                        </a:lnTo>
                        <a:lnTo>
                          <a:pt x="104" y="448"/>
                        </a:lnTo>
                        <a:lnTo>
                          <a:pt x="110" y="438"/>
                        </a:lnTo>
                        <a:lnTo>
                          <a:pt x="120" y="428"/>
                        </a:lnTo>
                        <a:lnTo>
                          <a:pt x="132" y="420"/>
                        </a:lnTo>
                        <a:lnTo>
                          <a:pt x="154" y="412"/>
                        </a:lnTo>
                        <a:lnTo>
                          <a:pt x="164" y="406"/>
                        </a:lnTo>
                        <a:lnTo>
                          <a:pt x="168" y="390"/>
                        </a:lnTo>
                        <a:lnTo>
                          <a:pt x="174" y="378"/>
                        </a:lnTo>
                        <a:lnTo>
                          <a:pt x="182" y="366"/>
                        </a:lnTo>
                        <a:lnTo>
                          <a:pt x="190" y="358"/>
                        </a:lnTo>
                        <a:lnTo>
                          <a:pt x="200" y="352"/>
                        </a:lnTo>
                        <a:lnTo>
                          <a:pt x="210" y="346"/>
                        </a:lnTo>
                        <a:lnTo>
                          <a:pt x="220" y="344"/>
                        </a:lnTo>
                        <a:lnTo>
                          <a:pt x="230" y="342"/>
                        </a:lnTo>
                        <a:lnTo>
                          <a:pt x="250" y="340"/>
                        </a:lnTo>
                        <a:lnTo>
                          <a:pt x="266" y="342"/>
                        </a:lnTo>
                        <a:lnTo>
                          <a:pt x="280" y="344"/>
                        </a:lnTo>
                        <a:lnTo>
                          <a:pt x="340" y="338"/>
                        </a:lnTo>
                        <a:lnTo>
                          <a:pt x="324" y="336"/>
                        </a:lnTo>
                        <a:lnTo>
                          <a:pt x="308" y="330"/>
                        </a:lnTo>
                        <a:lnTo>
                          <a:pt x="308" y="326"/>
                        </a:lnTo>
                        <a:lnTo>
                          <a:pt x="310" y="322"/>
                        </a:lnTo>
                        <a:lnTo>
                          <a:pt x="318" y="314"/>
                        </a:lnTo>
                        <a:lnTo>
                          <a:pt x="330" y="306"/>
                        </a:lnTo>
                        <a:lnTo>
                          <a:pt x="344" y="298"/>
                        </a:lnTo>
                        <a:lnTo>
                          <a:pt x="368" y="288"/>
                        </a:lnTo>
                        <a:lnTo>
                          <a:pt x="380" y="284"/>
                        </a:lnTo>
                        <a:lnTo>
                          <a:pt x="412" y="276"/>
                        </a:lnTo>
                        <a:lnTo>
                          <a:pt x="442" y="268"/>
                        </a:lnTo>
                        <a:lnTo>
                          <a:pt x="434" y="258"/>
                        </a:lnTo>
                        <a:lnTo>
                          <a:pt x="428" y="250"/>
                        </a:lnTo>
                        <a:lnTo>
                          <a:pt x="422" y="236"/>
                        </a:lnTo>
                        <a:lnTo>
                          <a:pt x="422" y="228"/>
                        </a:lnTo>
                        <a:lnTo>
                          <a:pt x="422" y="226"/>
                        </a:lnTo>
                        <a:lnTo>
                          <a:pt x="410" y="234"/>
                        </a:lnTo>
                        <a:lnTo>
                          <a:pt x="400" y="236"/>
                        </a:lnTo>
                        <a:lnTo>
                          <a:pt x="388" y="238"/>
                        </a:lnTo>
                        <a:lnTo>
                          <a:pt x="378" y="236"/>
                        </a:lnTo>
                        <a:lnTo>
                          <a:pt x="360" y="230"/>
                        </a:lnTo>
                        <a:lnTo>
                          <a:pt x="352" y="226"/>
                        </a:lnTo>
                        <a:lnTo>
                          <a:pt x="374" y="178"/>
                        </a:lnTo>
                        <a:lnTo>
                          <a:pt x="410" y="142"/>
                        </a:lnTo>
                        <a:lnTo>
                          <a:pt x="482" y="114"/>
                        </a:lnTo>
                        <a:lnTo>
                          <a:pt x="532" y="96"/>
                        </a:lnTo>
                        <a:lnTo>
                          <a:pt x="556" y="88"/>
                        </a:lnTo>
                        <a:lnTo>
                          <a:pt x="564" y="90"/>
                        </a:lnTo>
                        <a:lnTo>
                          <a:pt x="570" y="92"/>
                        </a:lnTo>
                        <a:lnTo>
                          <a:pt x="576" y="92"/>
                        </a:lnTo>
                        <a:lnTo>
                          <a:pt x="578" y="92"/>
                        </a:lnTo>
                        <a:lnTo>
                          <a:pt x="584" y="88"/>
                        </a:lnTo>
                        <a:lnTo>
                          <a:pt x="586" y="88"/>
                        </a:lnTo>
                        <a:lnTo>
                          <a:pt x="594" y="94"/>
                        </a:lnTo>
                        <a:lnTo>
                          <a:pt x="600" y="96"/>
                        </a:lnTo>
                        <a:lnTo>
                          <a:pt x="608" y="96"/>
                        </a:lnTo>
                        <a:lnTo>
                          <a:pt x="630" y="82"/>
                        </a:lnTo>
                        <a:lnTo>
                          <a:pt x="622" y="66"/>
                        </a:lnTo>
                        <a:lnTo>
                          <a:pt x="602" y="76"/>
                        </a:lnTo>
                        <a:lnTo>
                          <a:pt x="598" y="62"/>
                        </a:lnTo>
                        <a:lnTo>
                          <a:pt x="586" y="72"/>
                        </a:lnTo>
                        <a:lnTo>
                          <a:pt x="562" y="70"/>
                        </a:lnTo>
                        <a:lnTo>
                          <a:pt x="580" y="60"/>
                        </a:lnTo>
                        <a:lnTo>
                          <a:pt x="606" y="48"/>
                        </a:lnTo>
                        <a:lnTo>
                          <a:pt x="608" y="58"/>
                        </a:lnTo>
                        <a:lnTo>
                          <a:pt x="608" y="64"/>
                        </a:lnTo>
                        <a:lnTo>
                          <a:pt x="610" y="66"/>
                        </a:lnTo>
                        <a:lnTo>
                          <a:pt x="622" y="54"/>
                        </a:lnTo>
                        <a:lnTo>
                          <a:pt x="630" y="46"/>
                        </a:lnTo>
                        <a:lnTo>
                          <a:pt x="644" y="36"/>
                        </a:lnTo>
                        <a:lnTo>
                          <a:pt x="654" y="32"/>
                        </a:lnTo>
                        <a:lnTo>
                          <a:pt x="658" y="32"/>
                        </a:lnTo>
                        <a:lnTo>
                          <a:pt x="682" y="12"/>
                        </a:lnTo>
                        <a:lnTo>
                          <a:pt x="700" y="0"/>
                        </a:lnTo>
                        <a:lnTo>
                          <a:pt x="710" y="8"/>
                        </a:lnTo>
                        <a:lnTo>
                          <a:pt x="678" y="46"/>
                        </a:lnTo>
                        <a:lnTo>
                          <a:pt x="694" y="48"/>
                        </a:lnTo>
                        <a:lnTo>
                          <a:pt x="706" y="58"/>
                        </a:lnTo>
                        <a:lnTo>
                          <a:pt x="700" y="74"/>
                        </a:lnTo>
                        <a:lnTo>
                          <a:pt x="694" y="78"/>
                        </a:lnTo>
                        <a:lnTo>
                          <a:pt x="690" y="80"/>
                        </a:lnTo>
                        <a:lnTo>
                          <a:pt x="690" y="82"/>
                        </a:lnTo>
                        <a:lnTo>
                          <a:pt x="696" y="88"/>
                        </a:lnTo>
                        <a:lnTo>
                          <a:pt x="702" y="94"/>
                        </a:lnTo>
                        <a:lnTo>
                          <a:pt x="704" y="100"/>
                        </a:lnTo>
                        <a:lnTo>
                          <a:pt x="706" y="108"/>
                        </a:lnTo>
                        <a:lnTo>
                          <a:pt x="706" y="118"/>
                        </a:lnTo>
                        <a:lnTo>
                          <a:pt x="704" y="124"/>
                        </a:lnTo>
                        <a:lnTo>
                          <a:pt x="696" y="126"/>
                        </a:lnTo>
                        <a:lnTo>
                          <a:pt x="688" y="130"/>
                        </a:lnTo>
                        <a:lnTo>
                          <a:pt x="680" y="136"/>
                        </a:lnTo>
                        <a:lnTo>
                          <a:pt x="674" y="142"/>
                        </a:lnTo>
                        <a:lnTo>
                          <a:pt x="664" y="156"/>
                        </a:lnTo>
                        <a:lnTo>
                          <a:pt x="660" y="162"/>
                        </a:lnTo>
                        <a:lnTo>
                          <a:pt x="648" y="170"/>
                        </a:lnTo>
                        <a:lnTo>
                          <a:pt x="638" y="176"/>
                        </a:lnTo>
                        <a:lnTo>
                          <a:pt x="634" y="178"/>
                        </a:lnTo>
                        <a:lnTo>
                          <a:pt x="626" y="176"/>
                        </a:lnTo>
                        <a:lnTo>
                          <a:pt x="618" y="176"/>
                        </a:lnTo>
                        <a:lnTo>
                          <a:pt x="610" y="178"/>
                        </a:lnTo>
                        <a:lnTo>
                          <a:pt x="604" y="180"/>
                        </a:lnTo>
                        <a:lnTo>
                          <a:pt x="592" y="186"/>
                        </a:lnTo>
                        <a:lnTo>
                          <a:pt x="588" y="188"/>
                        </a:lnTo>
                        <a:lnTo>
                          <a:pt x="588" y="190"/>
                        </a:lnTo>
                        <a:lnTo>
                          <a:pt x="566" y="190"/>
                        </a:lnTo>
                        <a:lnTo>
                          <a:pt x="562" y="186"/>
                        </a:lnTo>
                        <a:lnTo>
                          <a:pt x="558" y="184"/>
                        </a:lnTo>
                        <a:lnTo>
                          <a:pt x="520" y="186"/>
                        </a:lnTo>
                        <a:lnTo>
                          <a:pt x="490" y="190"/>
                        </a:lnTo>
                        <a:lnTo>
                          <a:pt x="466" y="196"/>
                        </a:lnTo>
                        <a:lnTo>
                          <a:pt x="450" y="204"/>
                        </a:lnTo>
                        <a:lnTo>
                          <a:pt x="440" y="210"/>
                        </a:lnTo>
                        <a:lnTo>
                          <a:pt x="434" y="216"/>
                        </a:lnTo>
                        <a:lnTo>
                          <a:pt x="430" y="222"/>
                        </a:lnTo>
                        <a:lnTo>
                          <a:pt x="430" y="224"/>
                        </a:lnTo>
                        <a:lnTo>
                          <a:pt x="430" y="230"/>
                        </a:lnTo>
                        <a:lnTo>
                          <a:pt x="432" y="236"/>
                        </a:lnTo>
                        <a:lnTo>
                          <a:pt x="438" y="246"/>
                        </a:lnTo>
                        <a:lnTo>
                          <a:pt x="446" y="256"/>
                        </a:lnTo>
                        <a:lnTo>
                          <a:pt x="452" y="262"/>
                        </a:lnTo>
                        <a:lnTo>
                          <a:pt x="458" y="268"/>
                        </a:lnTo>
                        <a:lnTo>
                          <a:pt x="456" y="280"/>
                        </a:lnTo>
                        <a:lnTo>
                          <a:pt x="452" y="288"/>
                        </a:lnTo>
                        <a:lnTo>
                          <a:pt x="448" y="292"/>
                        </a:lnTo>
                        <a:lnTo>
                          <a:pt x="446" y="294"/>
                        </a:lnTo>
                        <a:lnTo>
                          <a:pt x="440" y="300"/>
                        </a:lnTo>
                        <a:lnTo>
                          <a:pt x="430" y="320"/>
                        </a:lnTo>
                        <a:lnTo>
                          <a:pt x="414" y="338"/>
                        </a:lnTo>
                        <a:lnTo>
                          <a:pt x="398" y="356"/>
                        </a:lnTo>
                        <a:lnTo>
                          <a:pt x="388" y="366"/>
                        </a:lnTo>
                        <a:lnTo>
                          <a:pt x="378" y="372"/>
                        </a:lnTo>
                        <a:lnTo>
                          <a:pt x="332" y="408"/>
                        </a:lnTo>
                        <a:lnTo>
                          <a:pt x="304" y="426"/>
                        </a:lnTo>
                        <a:lnTo>
                          <a:pt x="282" y="436"/>
                        </a:lnTo>
                        <a:lnTo>
                          <a:pt x="262" y="450"/>
                        </a:lnTo>
                        <a:lnTo>
                          <a:pt x="242" y="464"/>
                        </a:lnTo>
                        <a:lnTo>
                          <a:pt x="222" y="478"/>
                        </a:lnTo>
                        <a:lnTo>
                          <a:pt x="194" y="504"/>
                        </a:lnTo>
                        <a:lnTo>
                          <a:pt x="184" y="516"/>
                        </a:lnTo>
                        <a:lnTo>
                          <a:pt x="158" y="516"/>
                        </a:lnTo>
                        <a:lnTo>
                          <a:pt x="148" y="524"/>
                        </a:lnTo>
                        <a:lnTo>
                          <a:pt x="138" y="530"/>
                        </a:lnTo>
                        <a:lnTo>
                          <a:pt x="126" y="534"/>
                        </a:lnTo>
                        <a:lnTo>
                          <a:pt x="120" y="538"/>
                        </a:lnTo>
                        <a:lnTo>
                          <a:pt x="112" y="540"/>
                        </a:lnTo>
                        <a:lnTo>
                          <a:pt x="108" y="540"/>
                        </a:lnTo>
                        <a:lnTo>
                          <a:pt x="102" y="540"/>
                        </a:lnTo>
                        <a:lnTo>
                          <a:pt x="94" y="536"/>
                        </a:lnTo>
                        <a:lnTo>
                          <a:pt x="90" y="534"/>
                        </a:lnTo>
                        <a:lnTo>
                          <a:pt x="86" y="538"/>
                        </a:lnTo>
                        <a:lnTo>
                          <a:pt x="80" y="540"/>
                        </a:lnTo>
                        <a:lnTo>
                          <a:pt x="70" y="542"/>
                        </a:lnTo>
                        <a:lnTo>
                          <a:pt x="62" y="542"/>
                        </a:lnTo>
                        <a:lnTo>
                          <a:pt x="60" y="542"/>
                        </a:lnTo>
                        <a:lnTo>
                          <a:pt x="68" y="532"/>
                        </a:lnTo>
                        <a:lnTo>
                          <a:pt x="86" y="526"/>
                        </a:lnTo>
                        <a:lnTo>
                          <a:pt x="74" y="518"/>
                        </a:lnTo>
                        <a:lnTo>
                          <a:pt x="66" y="526"/>
                        </a:lnTo>
                        <a:lnTo>
                          <a:pt x="54" y="526"/>
                        </a:lnTo>
                        <a:lnTo>
                          <a:pt x="48" y="520"/>
                        </a:lnTo>
                        <a:lnTo>
                          <a:pt x="40" y="516"/>
                        </a:lnTo>
                        <a:lnTo>
                          <a:pt x="26" y="512"/>
                        </a:lnTo>
                        <a:lnTo>
                          <a:pt x="16" y="512"/>
                        </a:lnTo>
                        <a:lnTo>
                          <a:pt x="12" y="512"/>
                        </a:lnTo>
                        <a:lnTo>
                          <a:pt x="6" y="516"/>
                        </a:lnTo>
                        <a:lnTo>
                          <a:pt x="0" y="516"/>
                        </a:lnTo>
                        <a:lnTo>
                          <a:pt x="0" y="508"/>
                        </a:lnTo>
                        <a:lnTo>
                          <a:pt x="2" y="500"/>
                        </a:lnTo>
                        <a:lnTo>
                          <a:pt x="8" y="490"/>
                        </a:lnTo>
                        <a:lnTo>
                          <a:pt x="12" y="482"/>
                        </a:lnTo>
                        <a:lnTo>
                          <a:pt x="22" y="468"/>
                        </a:lnTo>
                        <a:lnTo>
                          <a:pt x="26" y="462"/>
                        </a:lnTo>
                        <a:lnTo>
                          <a:pt x="24" y="450"/>
                        </a:lnTo>
                        <a:lnTo>
                          <a:pt x="24" y="442"/>
                        </a:lnTo>
                        <a:lnTo>
                          <a:pt x="26" y="432"/>
                        </a:lnTo>
                        <a:lnTo>
                          <a:pt x="30" y="426"/>
                        </a:lnTo>
                        <a:lnTo>
                          <a:pt x="36" y="416"/>
                        </a:lnTo>
                        <a:lnTo>
                          <a:pt x="40" y="414"/>
                        </a:lnTo>
                        <a:lnTo>
                          <a:pt x="50" y="402"/>
                        </a:lnTo>
                        <a:lnTo>
                          <a:pt x="52" y="390"/>
                        </a:lnTo>
                        <a:lnTo>
                          <a:pt x="56" y="384"/>
                        </a:lnTo>
                        <a:lnTo>
                          <a:pt x="58" y="380"/>
                        </a:lnTo>
                        <a:lnTo>
                          <a:pt x="58" y="376"/>
                        </a:lnTo>
                        <a:lnTo>
                          <a:pt x="56" y="372"/>
                        </a:lnTo>
                        <a:lnTo>
                          <a:pt x="58" y="368"/>
                        </a:lnTo>
                        <a:lnTo>
                          <a:pt x="58" y="364"/>
                        </a:lnTo>
                        <a:lnTo>
                          <a:pt x="62" y="362"/>
                        </a:lnTo>
                        <a:lnTo>
                          <a:pt x="64" y="360"/>
                        </a:lnTo>
                        <a:lnTo>
                          <a:pt x="70" y="362"/>
                        </a:lnTo>
                        <a:lnTo>
                          <a:pt x="74" y="362"/>
                        </a:lnTo>
                        <a:lnTo>
                          <a:pt x="76" y="368"/>
                        </a:lnTo>
                        <a:lnTo>
                          <a:pt x="78" y="368"/>
                        </a:lnTo>
                        <a:lnTo>
                          <a:pt x="80" y="362"/>
                        </a:lnTo>
                        <a:lnTo>
                          <a:pt x="90" y="360"/>
                        </a:lnTo>
                        <a:close/>
                      </a:path>
                    </a:pathLst>
                  </a:custGeom>
                  <a:noFill/>
                  <a:ln w="6350" cmpd="sng">
                    <a:solidFill>
                      <a:schemeClr val="tx1"/>
                    </a:solidFill>
                    <a:prstDash val="solid"/>
                    <a:round/>
                    <a:headEnd/>
                    <a:tailEnd/>
                  </a:ln>
                  <a:extLst>
                    <a:ext uri="{909E8E84-426E-40DD-AFC4-6F175D3DCCD1}">
                      <a14:hiddenFill xmlns:a14="http://schemas.microsoft.com/office/drawing/2010/main">
                        <a:solidFill>
                          <a:srgbClr val="00CCFF"/>
                        </a:solidFill>
                      </a14:hiddenFill>
                    </a:ext>
                  </a:extLst>
                </p:spPr>
                <p:txBody>
                  <a:bodyPr/>
                  <a:lstStyle/>
                  <a:p>
                    <a:pPr fontAlgn="base">
                      <a:spcBef>
                        <a:spcPct val="0"/>
                      </a:spcBef>
                      <a:spcAft>
                        <a:spcPct val="0"/>
                      </a:spcAft>
                    </a:pPr>
                    <a:endParaRPr lang="en-US">
                      <a:solidFill>
                        <a:srgbClr val="000000"/>
                      </a:solidFill>
                    </a:endParaRPr>
                  </a:p>
                </p:txBody>
              </p:sp>
              <p:sp>
                <p:nvSpPr>
                  <p:cNvPr id="73" name="Freeform 35"/>
                  <p:cNvSpPr>
                    <a:spLocks/>
                  </p:cNvSpPr>
                  <p:nvPr/>
                </p:nvSpPr>
                <p:spPr bwMode="auto">
                  <a:xfrm>
                    <a:off x="6391275" y="1484313"/>
                    <a:ext cx="776288" cy="847725"/>
                  </a:xfrm>
                  <a:custGeom>
                    <a:avLst/>
                    <a:gdLst>
                      <a:gd name="T0" fmla="*/ 2147483647 w 538"/>
                      <a:gd name="T1" fmla="*/ 2147483647 h 534"/>
                      <a:gd name="T2" fmla="*/ 2147483647 w 538"/>
                      <a:gd name="T3" fmla="*/ 2147483647 h 534"/>
                      <a:gd name="T4" fmla="*/ 2147483647 w 538"/>
                      <a:gd name="T5" fmla="*/ 2147483647 h 534"/>
                      <a:gd name="T6" fmla="*/ 2147483647 w 538"/>
                      <a:gd name="T7" fmla="*/ 2147483647 h 534"/>
                      <a:gd name="T8" fmla="*/ 2147483647 w 538"/>
                      <a:gd name="T9" fmla="*/ 2147483647 h 534"/>
                      <a:gd name="T10" fmla="*/ 2147483647 w 538"/>
                      <a:gd name="T11" fmla="*/ 2147483647 h 534"/>
                      <a:gd name="T12" fmla="*/ 2147483647 w 538"/>
                      <a:gd name="T13" fmla="*/ 2147483647 h 534"/>
                      <a:gd name="T14" fmla="*/ 2147483647 w 538"/>
                      <a:gd name="T15" fmla="*/ 2147483647 h 534"/>
                      <a:gd name="T16" fmla="*/ 2147483647 w 538"/>
                      <a:gd name="T17" fmla="*/ 2147483647 h 534"/>
                      <a:gd name="T18" fmla="*/ 2147483647 w 538"/>
                      <a:gd name="T19" fmla="*/ 2147483647 h 534"/>
                      <a:gd name="T20" fmla="*/ 2147483647 w 538"/>
                      <a:gd name="T21" fmla="*/ 2147483647 h 534"/>
                      <a:gd name="T22" fmla="*/ 2147483647 w 538"/>
                      <a:gd name="T23" fmla="*/ 2147483647 h 534"/>
                      <a:gd name="T24" fmla="*/ 2147483647 w 538"/>
                      <a:gd name="T25" fmla="*/ 2147483647 h 534"/>
                      <a:gd name="T26" fmla="*/ 2147483647 w 538"/>
                      <a:gd name="T27" fmla="*/ 2147483647 h 534"/>
                      <a:gd name="T28" fmla="*/ 2147483647 w 538"/>
                      <a:gd name="T29" fmla="*/ 2147483647 h 534"/>
                      <a:gd name="T30" fmla="*/ 0 w 538"/>
                      <a:gd name="T31" fmla="*/ 2147483647 h 534"/>
                      <a:gd name="T32" fmla="*/ 2147483647 w 538"/>
                      <a:gd name="T33" fmla="*/ 2147483647 h 534"/>
                      <a:gd name="T34" fmla="*/ 2147483647 w 538"/>
                      <a:gd name="T35" fmla="*/ 2147483647 h 534"/>
                      <a:gd name="T36" fmla="*/ 2147483647 w 538"/>
                      <a:gd name="T37" fmla="*/ 2147483647 h 534"/>
                      <a:gd name="T38" fmla="*/ 2147483647 w 538"/>
                      <a:gd name="T39" fmla="*/ 2147483647 h 534"/>
                      <a:gd name="T40" fmla="*/ 2147483647 w 538"/>
                      <a:gd name="T41" fmla="*/ 2147483647 h 534"/>
                      <a:gd name="T42" fmla="*/ 2147483647 w 538"/>
                      <a:gd name="T43" fmla="*/ 2147483647 h 534"/>
                      <a:gd name="T44" fmla="*/ 2147483647 w 538"/>
                      <a:gd name="T45" fmla="*/ 2147483647 h 534"/>
                      <a:gd name="T46" fmla="*/ 2147483647 w 538"/>
                      <a:gd name="T47" fmla="*/ 2147483647 h 534"/>
                      <a:gd name="T48" fmla="*/ 2147483647 w 538"/>
                      <a:gd name="T49" fmla="*/ 2147483647 h 534"/>
                      <a:gd name="T50" fmla="*/ 2147483647 w 538"/>
                      <a:gd name="T51" fmla="*/ 2147483647 h 534"/>
                      <a:gd name="T52" fmla="*/ 2147483647 w 538"/>
                      <a:gd name="T53" fmla="*/ 2147483647 h 534"/>
                      <a:gd name="T54" fmla="*/ 2147483647 w 538"/>
                      <a:gd name="T55" fmla="*/ 2147483647 h 534"/>
                      <a:gd name="T56" fmla="*/ 2147483647 w 538"/>
                      <a:gd name="T57" fmla="*/ 2147483647 h 534"/>
                      <a:gd name="T58" fmla="*/ 2147483647 w 538"/>
                      <a:gd name="T59" fmla="*/ 2147483647 h 534"/>
                      <a:gd name="T60" fmla="*/ 2147483647 w 538"/>
                      <a:gd name="T61" fmla="*/ 2147483647 h 534"/>
                      <a:gd name="T62" fmla="*/ 2147483647 w 538"/>
                      <a:gd name="T63" fmla="*/ 2147483647 h 534"/>
                      <a:gd name="T64" fmla="*/ 2147483647 w 538"/>
                      <a:gd name="T65" fmla="*/ 2147483647 h 534"/>
                      <a:gd name="T66" fmla="*/ 2147483647 w 538"/>
                      <a:gd name="T67" fmla="*/ 2147483647 h 534"/>
                      <a:gd name="T68" fmla="*/ 2147483647 w 538"/>
                      <a:gd name="T69" fmla="*/ 2147483647 h 534"/>
                      <a:gd name="T70" fmla="*/ 2147483647 w 538"/>
                      <a:gd name="T71" fmla="*/ 2147483647 h 534"/>
                      <a:gd name="T72" fmla="*/ 2147483647 w 538"/>
                      <a:gd name="T73" fmla="*/ 2147483647 h 534"/>
                      <a:gd name="T74" fmla="*/ 2147483647 w 538"/>
                      <a:gd name="T75" fmla="*/ 2147483647 h 534"/>
                      <a:gd name="T76" fmla="*/ 2147483647 w 538"/>
                      <a:gd name="T77" fmla="*/ 2147483647 h 534"/>
                      <a:gd name="T78" fmla="*/ 2147483647 w 538"/>
                      <a:gd name="T79" fmla="*/ 2147483647 h 534"/>
                      <a:gd name="T80" fmla="*/ 2147483647 w 538"/>
                      <a:gd name="T81" fmla="*/ 2147483647 h 534"/>
                      <a:gd name="T82" fmla="*/ 2147483647 w 538"/>
                      <a:gd name="T83" fmla="*/ 2147483647 h 534"/>
                      <a:gd name="T84" fmla="*/ 2147483647 w 538"/>
                      <a:gd name="T85" fmla="*/ 2147483647 h 534"/>
                      <a:gd name="T86" fmla="*/ 2147483647 w 538"/>
                      <a:gd name="T87" fmla="*/ 2147483647 h 534"/>
                      <a:gd name="T88" fmla="*/ 2147483647 w 538"/>
                      <a:gd name="T89" fmla="*/ 2147483647 h 534"/>
                      <a:gd name="T90" fmla="*/ 2147483647 w 538"/>
                      <a:gd name="T91" fmla="*/ 2147483647 h 534"/>
                      <a:gd name="T92" fmla="*/ 2147483647 w 538"/>
                      <a:gd name="T93" fmla="*/ 2147483647 h 534"/>
                      <a:gd name="T94" fmla="*/ 2147483647 w 538"/>
                      <a:gd name="T95" fmla="*/ 2147483647 h 5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38" h="534">
                        <a:moveTo>
                          <a:pt x="296" y="534"/>
                        </a:moveTo>
                        <a:lnTo>
                          <a:pt x="300" y="484"/>
                        </a:lnTo>
                        <a:lnTo>
                          <a:pt x="286" y="432"/>
                        </a:lnTo>
                        <a:lnTo>
                          <a:pt x="274" y="392"/>
                        </a:lnTo>
                        <a:lnTo>
                          <a:pt x="262" y="366"/>
                        </a:lnTo>
                        <a:lnTo>
                          <a:pt x="252" y="350"/>
                        </a:lnTo>
                        <a:lnTo>
                          <a:pt x="244" y="342"/>
                        </a:lnTo>
                        <a:lnTo>
                          <a:pt x="238" y="338"/>
                        </a:lnTo>
                        <a:lnTo>
                          <a:pt x="232" y="338"/>
                        </a:lnTo>
                        <a:lnTo>
                          <a:pt x="228" y="340"/>
                        </a:lnTo>
                        <a:lnTo>
                          <a:pt x="202" y="356"/>
                        </a:lnTo>
                        <a:lnTo>
                          <a:pt x="196" y="362"/>
                        </a:lnTo>
                        <a:lnTo>
                          <a:pt x="194" y="370"/>
                        </a:lnTo>
                        <a:lnTo>
                          <a:pt x="188" y="384"/>
                        </a:lnTo>
                        <a:lnTo>
                          <a:pt x="182" y="394"/>
                        </a:lnTo>
                        <a:lnTo>
                          <a:pt x="180" y="396"/>
                        </a:lnTo>
                        <a:lnTo>
                          <a:pt x="176" y="398"/>
                        </a:lnTo>
                        <a:lnTo>
                          <a:pt x="174" y="408"/>
                        </a:lnTo>
                        <a:lnTo>
                          <a:pt x="170" y="414"/>
                        </a:lnTo>
                        <a:lnTo>
                          <a:pt x="164" y="418"/>
                        </a:lnTo>
                        <a:lnTo>
                          <a:pt x="150" y="414"/>
                        </a:lnTo>
                        <a:lnTo>
                          <a:pt x="140" y="412"/>
                        </a:lnTo>
                        <a:lnTo>
                          <a:pt x="136" y="408"/>
                        </a:lnTo>
                        <a:lnTo>
                          <a:pt x="132" y="402"/>
                        </a:lnTo>
                        <a:lnTo>
                          <a:pt x="132" y="396"/>
                        </a:lnTo>
                        <a:lnTo>
                          <a:pt x="134" y="382"/>
                        </a:lnTo>
                        <a:lnTo>
                          <a:pt x="136" y="376"/>
                        </a:lnTo>
                        <a:lnTo>
                          <a:pt x="136" y="370"/>
                        </a:lnTo>
                        <a:lnTo>
                          <a:pt x="138" y="366"/>
                        </a:lnTo>
                        <a:lnTo>
                          <a:pt x="144" y="362"/>
                        </a:lnTo>
                        <a:lnTo>
                          <a:pt x="150" y="360"/>
                        </a:lnTo>
                        <a:lnTo>
                          <a:pt x="152" y="360"/>
                        </a:lnTo>
                        <a:lnTo>
                          <a:pt x="164" y="348"/>
                        </a:lnTo>
                        <a:lnTo>
                          <a:pt x="166" y="322"/>
                        </a:lnTo>
                        <a:lnTo>
                          <a:pt x="184" y="308"/>
                        </a:lnTo>
                        <a:lnTo>
                          <a:pt x="184" y="266"/>
                        </a:lnTo>
                        <a:lnTo>
                          <a:pt x="182" y="256"/>
                        </a:lnTo>
                        <a:lnTo>
                          <a:pt x="180" y="246"/>
                        </a:lnTo>
                        <a:lnTo>
                          <a:pt x="176" y="234"/>
                        </a:lnTo>
                        <a:lnTo>
                          <a:pt x="170" y="226"/>
                        </a:lnTo>
                        <a:lnTo>
                          <a:pt x="166" y="224"/>
                        </a:lnTo>
                        <a:lnTo>
                          <a:pt x="160" y="220"/>
                        </a:lnTo>
                        <a:lnTo>
                          <a:pt x="158" y="214"/>
                        </a:lnTo>
                        <a:lnTo>
                          <a:pt x="158" y="212"/>
                        </a:lnTo>
                        <a:lnTo>
                          <a:pt x="158" y="208"/>
                        </a:lnTo>
                        <a:lnTo>
                          <a:pt x="162" y="204"/>
                        </a:lnTo>
                        <a:lnTo>
                          <a:pt x="166" y="202"/>
                        </a:lnTo>
                        <a:lnTo>
                          <a:pt x="176" y="208"/>
                        </a:lnTo>
                        <a:lnTo>
                          <a:pt x="178" y="208"/>
                        </a:lnTo>
                        <a:lnTo>
                          <a:pt x="178" y="206"/>
                        </a:lnTo>
                        <a:lnTo>
                          <a:pt x="174" y="198"/>
                        </a:lnTo>
                        <a:lnTo>
                          <a:pt x="152" y="166"/>
                        </a:lnTo>
                        <a:lnTo>
                          <a:pt x="142" y="166"/>
                        </a:lnTo>
                        <a:lnTo>
                          <a:pt x="132" y="164"/>
                        </a:lnTo>
                        <a:lnTo>
                          <a:pt x="118" y="158"/>
                        </a:lnTo>
                        <a:lnTo>
                          <a:pt x="110" y="154"/>
                        </a:lnTo>
                        <a:lnTo>
                          <a:pt x="106" y="152"/>
                        </a:lnTo>
                        <a:lnTo>
                          <a:pt x="88" y="152"/>
                        </a:lnTo>
                        <a:lnTo>
                          <a:pt x="72" y="134"/>
                        </a:lnTo>
                        <a:lnTo>
                          <a:pt x="42" y="132"/>
                        </a:lnTo>
                        <a:lnTo>
                          <a:pt x="26" y="120"/>
                        </a:lnTo>
                        <a:lnTo>
                          <a:pt x="16" y="120"/>
                        </a:lnTo>
                        <a:lnTo>
                          <a:pt x="2" y="102"/>
                        </a:lnTo>
                        <a:lnTo>
                          <a:pt x="0" y="102"/>
                        </a:lnTo>
                        <a:lnTo>
                          <a:pt x="2" y="102"/>
                        </a:lnTo>
                        <a:lnTo>
                          <a:pt x="16" y="110"/>
                        </a:lnTo>
                        <a:lnTo>
                          <a:pt x="20" y="112"/>
                        </a:lnTo>
                        <a:lnTo>
                          <a:pt x="20" y="110"/>
                        </a:lnTo>
                        <a:lnTo>
                          <a:pt x="20" y="106"/>
                        </a:lnTo>
                        <a:lnTo>
                          <a:pt x="18" y="96"/>
                        </a:lnTo>
                        <a:lnTo>
                          <a:pt x="18" y="92"/>
                        </a:lnTo>
                        <a:lnTo>
                          <a:pt x="18" y="88"/>
                        </a:lnTo>
                        <a:lnTo>
                          <a:pt x="22" y="84"/>
                        </a:lnTo>
                        <a:lnTo>
                          <a:pt x="26" y="82"/>
                        </a:lnTo>
                        <a:lnTo>
                          <a:pt x="28" y="82"/>
                        </a:lnTo>
                        <a:lnTo>
                          <a:pt x="30" y="86"/>
                        </a:lnTo>
                        <a:lnTo>
                          <a:pt x="32" y="86"/>
                        </a:lnTo>
                        <a:lnTo>
                          <a:pt x="42" y="86"/>
                        </a:lnTo>
                        <a:lnTo>
                          <a:pt x="56" y="82"/>
                        </a:lnTo>
                        <a:lnTo>
                          <a:pt x="90" y="82"/>
                        </a:lnTo>
                        <a:lnTo>
                          <a:pt x="92" y="74"/>
                        </a:lnTo>
                        <a:lnTo>
                          <a:pt x="86" y="74"/>
                        </a:lnTo>
                        <a:lnTo>
                          <a:pt x="76" y="58"/>
                        </a:lnTo>
                        <a:lnTo>
                          <a:pt x="60" y="58"/>
                        </a:lnTo>
                        <a:lnTo>
                          <a:pt x="58" y="42"/>
                        </a:lnTo>
                        <a:lnTo>
                          <a:pt x="58" y="32"/>
                        </a:lnTo>
                        <a:lnTo>
                          <a:pt x="56" y="24"/>
                        </a:lnTo>
                        <a:lnTo>
                          <a:pt x="52" y="20"/>
                        </a:lnTo>
                        <a:lnTo>
                          <a:pt x="48" y="18"/>
                        </a:lnTo>
                        <a:lnTo>
                          <a:pt x="46" y="18"/>
                        </a:lnTo>
                        <a:lnTo>
                          <a:pt x="42" y="20"/>
                        </a:lnTo>
                        <a:lnTo>
                          <a:pt x="38" y="22"/>
                        </a:lnTo>
                        <a:lnTo>
                          <a:pt x="44" y="18"/>
                        </a:lnTo>
                        <a:lnTo>
                          <a:pt x="60" y="0"/>
                        </a:lnTo>
                        <a:lnTo>
                          <a:pt x="62" y="0"/>
                        </a:lnTo>
                        <a:lnTo>
                          <a:pt x="72" y="4"/>
                        </a:lnTo>
                        <a:lnTo>
                          <a:pt x="74" y="18"/>
                        </a:lnTo>
                        <a:lnTo>
                          <a:pt x="78" y="30"/>
                        </a:lnTo>
                        <a:lnTo>
                          <a:pt x="86" y="32"/>
                        </a:lnTo>
                        <a:lnTo>
                          <a:pt x="96" y="36"/>
                        </a:lnTo>
                        <a:lnTo>
                          <a:pt x="122" y="38"/>
                        </a:lnTo>
                        <a:lnTo>
                          <a:pt x="150" y="38"/>
                        </a:lnTo>
                        <a:lnTo>
                          <a:pt x="180" y="38"/>
                        </a:lnTo>
                        <a:lnTo>
                          <a:pt x="232" y="34"/>
                        </a:lnTo>
                        <a:lnTo>
                          <a:pt x="254" y="32"/>
                        </a:lnTo>
                        <a:lnTo>
                          <a:pt x="320" y="32"/>
                        </a:lnTo>
                        <a:lnTo>
                          <a:pt x="328" y="44"/>
                        </a:lnTo>
                        <a:lnTo>
                          <a:pt x="358" y="42"/>
                        </a:lnTo>
                        <a:lnTo>
                          <a:pt x="376" y="38"/>
                        </a:lnTo>
                        <a:lnTo>
                          <a:pt x="386" y="36"/>
                        </a:lnTo>
                        <a:lnTo>
                          <a:pt x="392" y="28"/>
                        </a:lnTo>
                        <a:lnTo>
                          <a:pt x="398" y="24"/>
                        </a:lnTo>
                        <a:lnTo>
                          <a:pt x="402" y="26"/>
                        </a:lnTo>
                        <a:lnTo>
                          <a:pt x="406" y="30"/>
                        </a:lnTo>
                        <a:lnTo>
                          <a:pt x="410" y="42"/>
                        </a:lnTo>
                        <a:lnTo>
                          <a:pt x="412" y="48"/>
                        </a:lnTo>
                        <a:lnTo>
                          <a:pt x="470" y="116"/>
                        </a:lnTo>
                        <a:lnTo>
                          <a:pt x="482" y="104"/>
                        </a:lnTo>
                        <a:lnTo>
                          <a:pt x="496" y="114"/>
                        </a:lnTo>
                        <a:lnTo>
                          <a:pt x="488" y="128"/>
                        </a:lnTo>
                        <a:lnTo>
                          <a:pt x="494" y="148"/>
                        </a:lnTo>
                        <a:lnTo>
                          <a:pt x="524" y="172"/>
                        </a:lnTo>
                        <a:lnTo>
                          <a:pt x="532" y="180"/>
                        </a:lnTo>
                        <a:lnTo>
                          <a:pt x="536" y="188"/>
                        </a:lnTo>
                        <a:lnTo>
                          <a:pt x="538" y="192"/>
                        </a:lnTo>
                        <a:lnTo>
                          <a:pt x="536" y="194"/>
                        </a:lnTo>
                        <a:lnTo>
                          <a:pt x="534" y="196"/>
                        </a:lnTo>
                        <a:lnTo>
                          <a:pt x="530" y="194"/>
                        </a:lnTo>
                        <a:lnTo>
                          <a:pt x="526" y="192"/>
                        </a:lnTo>
                        <a:lnTo>
                          <a:pt x="520" y="188"/>
                        </a:lnTo>
                        <a:lnTo>
                          <a:pt x="516" y="186"/>
                        </a:lnTo>
                        <a:lnTo>
                          <a:pt x="510" y="184"/>
                        </a:lnTo>
                        <a:lnTo>
                          <a:pt x="504" y="184"/>
                        </a:lnTo>
                        <a:lnTo>
                          <a:pt x="500" y="188"/>
                        </a:lnTo>
                        <a:lnTo>
                          <a:pt x="496" y="190"/>
                        </a:lnTo>
                        <a:lnTo>
                          <a:pt x="496" y="194"/>
                        </a:lnTo>
                        <a:lnTo>
                          <a:pt x="500" y="198"/>
                        </a:lnTo>
                        <a:lnTo>
                          <a:pt x="508" y="202"/>
                        </a:lnTo>
                        <a:lnTo>
                          <a:pt x="514" y="204"/>
                        </a:lnTo>
                        <a:lnTo>
                          <a:pt x="516" y="206"/>
                        </a:lnTo>
                        <a:lnTo>
                          <a:pt x="518" y="210"/>
                        </a:lnTo>
                        <a:lnTo>
                          <a:pt x="518" y="214"/>
                        </a:lnTo>
                        <a:lnTo>
                          <a:pt x="514" y="222"/>
                        </a:lnTo>
                        <a:lnTo>
                          <a:pt x="506" y="228"/>
                        </a:lnTo>
                        <a:lnTo>
                          <a:pt x="494" y="234"/>
                        </a:lnTo>
                        <a:lnTo>
                          <a:pt x="484" y="236"/>
                        </a:lnTo>
                        <a:lnTo>
                          <a:pt x="478" y="236"/>
                        </a:lnTo>
                        <a:lnTo>
                          <a:pt x="472" y="234"/>
                        </a:lnTo>
                        <a:lnTo>
                          <a:pt x="466" y="230"/>
                        </a:lnTo>
                        <a:lnTo>
                          <a:pt x="460" y="226"/>
                        </a:lnTo>
                        <a:lnTo>
                          <a:pt x="450" y="216"/>
                        </a:lnTo>
                        <a:lnTo>
                          <a:pt x="442" y="212"/>
                        </a:lnTo>
                        <a:lnTo>
                          <a:pt x="436" y="214"/>
                        </a:lnTo>
                        <a:lnTo>
                          <a:pt x="432" y="218"/>
                        </a:lnTo>
                        <a:lnTo>
                          <a:pt x="428" y="222"/>
                        </a:lnTo>
                        <a:lnTo>
                          <a:pt x="426" y="228"/>
                        </a:lnTo>
                        <a:lnTo>
                          <a:pt x="424" y="234"/>
                        </a:lnTo>
                        <a:lnTo>
                          <a:pt x="412" y="214"/>
                        </a:lnTo>
                        <a:lnTo>
                          <a:pt x="398" y="192"/>
                        </a:lnTo>
                        <a:lnTo>
                          <a:pt x="388" y="186"/>
                        </a:lnTo>
                        <a:lnTo>
                          <a:pt x="380" y="178"/>
                        </a:lnTo>
                        <a:lnTo>
                          <a:pt x="376" y="172"/>
                        </a:lnTo>
                        <a:lnTo>
                          <a:pt x="372" y="164"/>
                        </a:lnTo>
                        <a:lnTo>
                          <a:pt x="370" y="154"/>
                        </a:lnTo>
                        <a:lnTo>
                          <a:pt x="370" y="148"/>
                        </a:lnTo>
                        <a:lnTo>
                          <a:pt x="342" y="148"/>
                        </a:lnTo>
                        <a:lnTo>
                          <a:pt x="328" y="158"/>
                        </a:lnTo>
                        <a:lnTo>
                          <a:pt x="342" y="160"/>
                        </a:lnTo>
                        <a:lnTo>
                          <a:pt x="368" y="188"/>
                        </a:lnTo>
                        <a:lnTo>
                          <a:pt x="370" y="194"/>
                        </a:lnTo>
                        <a:lnTo>
                          <a:pt x="372" y="200"/>
                        </a:lnTo>
                        <a:lnTo>
                          <a:pt x="378" y="208"/>
                        </a:lnTo>
                        <a:lnTo>
                          <a:pt x="382" y="214"/>
                        </a:lnTo>
                        <a:lnTo>
                          <a:pt x="384" y="222"/>
                        </a:lnTo>
                        <a:lnTo>
                          <a:pt x="386" y="228"/>
                        </a:lnTo>
                        <a:lnTo>
                          <a:pt x="384" y="242"/>
                        </a:lnTo>
                        <a:lnTo>
                          <a:pt x="380" y="254"/>
                        </a:lnTo>
                        <a:lnTo>
                          <a:pt x="372" y="264"/>
                        </a:lnTo>
                        <a:lnTo>
                          <a:pt x="366" y="272"/>
                        </a:lnTo>
                        <a:lnTo>
                          <a:pt x="358" y="280"/>
                        </a:lnTo>
                        <a:lnTo>
                          <a:pt x="358" y="298"/>
                        </a:lnTo>
                        <a:lnTo>
                          <a:pt x="354" y="310"/>
                        </a:lnTo>
                        <a:lnTo>
                          <a:pt x="350" y="320"/>
                        </a:lnTo>
                        <a:lnTo>
                          <a:pt x="350" y="328"/>
                        </a:lnTo>
                        <a:lnTo>
                          <a:pt x="358" y="364"/>
                        </a:lnTo>
                        <a:lnTo>
                          <a:pt x="364" y="390"/>
                        </a:lnTo>
                        <a:lnTo>
                          <a:pt x="366" y="408"/>
                        </a:lnTo>
                        <a:lnTo>
                          <a:pt x="366" y="420"/>
                        </a:lnTo>
                        <a:lnTo>
                          <a:pt x="366" y="428"/>
                        </a:lnTo>
                        <a:lnTo>
                          <a:pt x="364" y="430"/>
                        </a:lnTo>
                        <a:lnTo>
                          <a:pt x="362" y="432"/>
                        </a:lnTo>
                        <a:lnTo>
                          <a:pt x="312" y="482"/>
                        </a:lnTo>
                        <a:lnTo>
                          <a:pt x="306" y="500"/>
                        </a:lnTo>
                        <a:lnTo>
                          <a:pt x="306" y="532"/>
                        </a:lnTo>
                        <a:lnTo>
                          <a:pt x="296" y="534"/>
                        </a:lnTo>
                        <a:close/>
                      </a:path>
                    </a:pathLst>
                  </a:custGeom>
                  <a:noFill/>
                  <a:ln w="6350" cmpd="sng">
                    <a:solidFill>
                      <a:schemeClr val="tx1"/>
                    </a:solidFill>
                    <a:prstDash val="solid"/>
                    <a:round/>
                    <a:headEnd/>
                    <a:tailEnd/>
                  </a:ln>
                  <a:extLst>
                    <a:ext uri="{909E8E84-426E-40DD-AFC4-6F175D3DCCD1}">
                      <a14:hiddenFill xmlns:a14="http://schemas.microsoft.com/office/drawing/2010/main">
                        <a:solidFill>
                          <a:srgbClr val="00CCFF"/>
                        </a:solidFill>
                      </a14:hiddenFill>
                    </a:ext>
                  </a:extLst>
                </p:spPr>
                <p:txBody>
                  <a:bodyPr/>
                  <a:lstStyle/>
                  <a:p>
                    <a:pPr fontAlgn="base">
                      <a:spcBef>
                        <a:spcPct val="0"/>
                      </a:spcBef>
                      <a:spcAft>
                        <a:spcPct val="0"/>
                      </a:spcAft>
                    </a:pPr>
                    <a:endParaRPr lang="en-US">
                      <a:solidFill>
                        <a:srgbClr val="000000"/>
                      </a:solidFill>
                    </a:endParaRPr>
                  </a:p>
                </p:txBody>
              </p:sp>
              <p:sp>
                <p:nvSpPr>
                  <p:cNvPr id="74" name="Freeform 36"/>
                  <p:cNvSpPr>
                    <a:spLocks/>
                  </p:cNvSpPr>
                  <p:nvPr/>
                </p:nvSpPr>
                <p:spPr bwMode="auto">
                  <a:xfrm>
                    <a:off x="5865813" y="3186113"/>
                    <a:ext cx="1198562" cy="677862"/>
                  </a:xfrm>
                  <a:custGeom>
                    <a:avLst/>
                    <a:gdLst>
                      <a:gd name="T0" fmla="*/ 2147483647 w 830"/>
                      <a:gd name="T1" fmla="*/ 2147483647 h 427"/>
                      <a:gd name="T2" fmla="*/ 2147483647 w 830"/>
                      <a:gd name="T3" fmla="*/ 2147483647 h 427"/>
                      <a:gd name="T4" fmla="*/ 2147483647 w 830"/>
                      <a:gd name="T5" fmla="*/ 2147483647 h 427"/>
                      <a:gd name="T6" fmla="*/ 2147483647 w 830"/>
                      <a:gd name="T7" fmla="*/ 2147483647 h 427"/>
                      <a:gd name="T8" fmla="*/ 2147483647 w 830"/>
                      <a:gd name="T9" fmla="*/ 2147483647 h 427"/>
                      <a:gd name="T10" fmla="*/ 2147483647 w 830"/>
                      <a:gd name="T11" fmla="*/ 2147483647 h 427"/>
                      <a:gd name="T12" fmla="*/ 2147483647 w 830"/>
                      <a:gd name="T13" fmla="*/ 2147483647 h 427"/>
                      <a:gd name="T14" fmla="*/ 2147483647 w 830"/>
                      <a:gd name="T15" fmla="*/ 2147483647 h 427"/>
                      <a:gd name="T16" fmla="*/ 2147483647 w 830"/>
                      <a:gd name="T17" fmla="*/ 2147483647 h 427"/>
                      <a:gd name="T18" fmla="*/ 2147483647 w 830"/>
                      <a:gd name="T19" fmla="*/ 2147483647 h 427"/>
                      <a:gd name="T20" fmla="*/ 2147483647 w 830"/>
                      <a:gd name="T21" fmla="*/ 2147483647 h 427"/>
                      <a:gd name="T22" fmla="*/ 2147483647 w 830"/>
                      <a:gd name="T23" fmla="*/ 2147483647 h 427"/>
                      <a:gd name="T24" fmla="*/ 2147483647 w 830"/>
                      <a:gd name="T25" fmla="*/ 2147483647 h 427"/>
                      <a:gd name="T26" fmla="*/ 2147483647 w 830"/>
                      <a:gd name="T27" fmla="*/ 2147483647 h 427"/>
                      <a:gd name="T28" fmla="*/ 2147483647 w 830"/>
                      <a:gd name="T29" fmla="*/ 2147483647 h 427"/>
                      <a:gd name="T30" fmla="*/ 2147483647 w 830"/>
                      <a:gd name="T31" fmla="*/ 2147483647 h 427"/>
                      <a:gd name="T32" fmla="*/ 2147483647 w 830"/>
                      <a:gd name="T33" fmla="*/ 2147483647 h 427"/>
                      <a:gd name="T34" fmla="*/ 2147483647 w 830"/>
                      <a:gd name="T35" fmla="*/ 2147483647 h 427"/>
                      <a:gd name="T36" fmla="*/ 2147483647 w 830"/>
                      <a:gd name="T37" fmla="*/ 2147483647 h 427"/>
                      <a:gd name="T38" fmla="*/ 2147483647 w 830"/>
                      <a:gd name="T39" fmla="*/ 2147483647 h 427"/>
                      <a:gd name="T40" fmla="*/ 2147483647 w 830"/>
                      <a:gd name="T41" fmla="*/ 2147483647 h 427"/>
                      <a:gd name="T42" fmla="*/ 2147483647 w 830"/>
                      <a:gd name="T43" fmla="*/ 2147483647 h 427"/>
                      <a:gd name="T44" fmla="*/ 2147483647 w 830"/>
                      <a:gd name="T45" fmla="*/ 2147483647 h 427"/>
                      <a:gd name="T46" fmla="*/ 2147483647 w 830"/>
                      <a:gd name="T47" fmla="*/ 2147483647 h 427"/>
                      <a:gd name="T48" fmla="*/ 2147483647 w 830"/>
                      <a:gd name="T49" fmla="*/ 2147483647 h 427"/>
                      <a:gd name="T50" fmla="*/ 2147483647 w 830"/>
                      <a:gd name="T51" fmla="*/ 2147483647 h 427"/>
                      <a:gd name="T52" fmla="*/ 2147483647 w 830"/>
                      <a:gd name="T53" fmla="*/ 2147483647 h 427"/>
                      <a:gd name="T54" fmla="*/ 2147483647 w 830"/>
                      <a:gd name="T55" fmla="*/ 2147483647 h 427"/>
                      <a:gd name="T56" fmla="*/ 2147483647 w 830"/>
                      <a:gd name="T57" fmla="*/ 2147483647 h 427"/>
                      <a:gd name="T58" fmla="*/ 2147483647 w 830"/>
                      <a:gd name="T59" fmla="*/ 2147483647 h 427"/>
                      <a:gd name="T60" fmla="*/ 2147483647 w 830"/>
                      <a:gd name="T61" fmla="*/ 2147483647 h 427"/>
                      <a:gd name="T62" fmla="*/ 2147483647 w 830"/>
                      <a:gd name="T63" fmla="*/ 2147483647 h 427"/>
                      <a:gd name="T64" fmla="*/ 2147483647 w 830"/>
                      <a:gd name="T65" fmla="*/ 2147483647 h 427"/>
                      <a:gd name="T66" fmla="*/ 2147483647 w 830"/>
                      <a:gd name="T67" fmla="*/ 2147483647 h 427"/>
                      <a:gd name="T68" fmla="*/ 2147483647 w 830"/>
                      <a:gd name="T69" fmla="*/ 2147483647 h 427"/>
                      <a:gd name="T70" fmla="*/ 2147483647 w 830"/>
                      <a:gd name="T71" fmla="*/ 2147483647 h 427"/>
                      <a:gd name="T72" fmla="*/ 2147483647 w 830"/>
                      <a:gd name="T73" fmla="*/ 2147483647 h 427"/>
                      <a:gd name="T74" fmla="*/ 2147483647 w 830"/>
                      <a:gd name="T75" fmla="*/ 2147483647 h 427"/>
                      <a:gd name="T76" fmla="*/ 2147483647 w 830"/>
                      <a:gd name="T77" fmla="*/ 2147483647 h 427"/>
                      <a:gd name="T78" fmla="*/ 2147483647 w 830"/>
                      <a:gd name="T79" fmla="*/ 2147483647 h 427"/>
                      <a:gd name="T80" fmla="*/ 2147483647 w 830"/>
                      <a:gd name="T81" fmla="*/ 2147483647 h 427"/>
                      <a:gd name="T82" fmla="*/ 2147483647 w 830"/>
                      <a:gd name="T83" fmla="*/ 2147483647 h 427"/>
                      <a:gd name="T84" fmla="*/ 2147483647 w 830"/>
                      <a:gd name="T85" fmla="*/ 2147483647 h 427"/>
                      <a:gd name="T86" fmla="*/ 2147483647 w 830"/>
                      <a:gd name="T87" fmla="*/ 2147483647 h 427"/>
                      <a:gd name="T88" fmla="*/ 2147483647 w 830"/>
                      <a:gd name="T89" fmla="*/ 2147483647 h 427"/>
                      <a:gd name="T90" fmla="*/ 2147483647 w 830"/>
                      <a:gd name="T91" fmla="*/ 2147483647 h 427"/>
                      <a:gd name="T92" fmla="*/ 2147483647 w 830"/>
                      <a:gd name="T93" fmla="*/ 2147483647 h 427"/>
                      <a:gd name="T94" fmla="*/ 2147483647 w 830"/>
                      <a:gd name="T95" fmla="*/ 2147483647 h 427"/>
                      <a:gd name="T96" fmla="*/ 2147483647 w 830"/>
                      <a:gd name="T97" fmla="*/ 2147483647 h 427"/>
                      <a:gd name="T98" fmla="*/ 2147483647 w 830"/>
                      <a:gd name="T99" fmla="*/ 2147483647 h 427"/>
                      <a:gd name="T100" fmla="*/ 2147483647 w 830"/>
                      <a:gd name="T101" fmla="*/ 2147483647 h 42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830" h="427">
                        <a:moveTo>
                          <a:pt x="744" y="62"/>
                        </a:moveTo>
                        <a:lnTo>
                          <a:pt x="740" y="58"/>
                        </a:lnTo>
                        <a:lnTo>
                          <a:pt x="732" y="50"/>
                        </a:lnTo>
                        <a:lnTo>
                          <a:pt x="728" y="46"/>
                        </a:lnTo>
                        <a:lnTo>
                          <a:pt x="722" y="44"/>
                        </a:lnTo>
                        <a:lnTo>
                          <a:pt x="718" y="46"/>
                        </a:lnTo>
                        <a:lnTo>
                          <a:pt x="714" y="48"/>
                        </a:lnTo>
                        <a:lnTo>
                          <a:pt x="712" y="42"/>
                        </a:lnTo>
                        <a:lnTo>
                          <a:pt x="712" y="36"/>
                        </a:lnTo>
                        <a:lnTo>
                          <a:pt x="710" y="30"/>
                        </a:lnTo>
                        <a:lnTo>
                          <a:pt x="706" y="26"/>
                        </a:lnTo>
                        <a:lnTo>
                          <a:pt x="700" y="26"/>
                        </a:lnTo>
                        <a:lnTo>
                          <a:pt x="692" y="30"/>
                        </a:lnTo>
                        <a:lnTo>
                          <a:pt x="680" y="40"/>
                        </a:lnTo>
                        <a:lnTo>
                          <a:pt x="678" y="44"/>
                        </a:lnTo>
                        <a:lnTo>
                          <a:pt x="668" y="50"/>
                        </a:lnTo>
                        <a:lnTo>
                          <a:pt x="664" y="52"/>
                        </a:lnTo>
                        <a:lnTo>
                          <a:pt x="658" y="52"/>
                        </a:lnTo>
                        <a:lnTo>
                          <a:pt x="650" y="50"/>
                        </a:lnTo>
                        <a:lnTo>
                          <a:pt x="644" y="44"/>
                        </a:lnTo>
                        <a:lnTo>
                          <a:pt x="642" y="42"/>
                        </a:lnTo>
                        <a:lnTo>
                          <a:pt x="638" y="42"/>
                        </a:lnTo>
                        <a:lnTo>
                          <a:pt x="630" y="44"/>
                        </a:lnTo>
                        <a:lnTo>
                          <a:pt x="620" y="52"/>
                        </a:lnTo>
                        <a:lnTo>
                          <a:pt x="614" y="52"/>
                        </a:lnTo>
                        <a:lnTo>
                          <a:pt x="610" y="50"/>
                        </a:lnTo>
                        <a:lnTo>
                          <a:pt x="594" y="36"/>
                        </a:lnTo>
                        <a:lnTo>
                          <a:pt x="560" y="34"/>
                        </a:lnTo>
                        <a:lnTo>
                          <a:pt x="558" y="30"/>
                        </a:lnTo>
                        <a:lnTo>
                          <a:pt x="556" y="24"/>
                        </a:lnTo>
                        <a:lnTo>
                          <a:pt x="554" y="18"/>
                        </a:lnTo>
                        <a:lnTo>
                          <a:pt x="548" y="14"/>
                        </a:lnTo>
                        <a:lnTo>
                          <a:pt x="540" y="8"/>
                        </a:lnTo>
                        <a:lnTo>
                          <a:pt x="530" y="4"/>
                        </a:lnTo>
                        <a:lnTo>
                          <a:pt x="516" y="4"/>
                        </a:lnTo>
                        <a:lnTo>
                          <a:pt x="486" y="4"/>
                        </a:lnTo>
                        <a:lnTo>
                          <a:pt x="488" y="0"/>
                        </a:lnTo>
                        <a:lnTo>
                          <a:pt x="486" y="4"/>
                        </a:lnTo>
                        <a:lnTo>
                          <a:pt x="484" y="10"/>
                        </a:lnTo>
                        <a:lnTo>
                          <a:pt x="482" y="20"/>
                        </a:lnTo>
                        <a:lnTo>
                          <a:pt x="486" y="34"/>
                        </a:lnTo>
                        <a:lnTo>
                          <a:pt x="488" y="40"/>
                        </a:lnTo>
                        <a:lnTo>
                          <a:pt x="492" y="46"/>
                        </a:lnTo>
                        <a:lnTo>
                          <a:pt x="492" y="48"/>
                        </a:lnTo>
                        <a:lnTo>
                          <a:pt x="490" y="50"/>
                        </a:lnTo>
                        <a:lnTo>
                          <a:pt x="484" y="52"/>
                        </a:lnTo>
                        <a:lnTo>
                          <a:pt x="474" y="54"/>
                        </a:lnTo>
                        <a:lnTo>
                          <a:pt x="458" y="58"/>
                        </a:lnTo>
                        <a:lnTo>
                          <a:pt x="446" y="60"/>
                        </a:lnTo>
                        <a:lnTo>
                          <a:pt x="442" y="62"/>
                        </a:lnTo>
                        <a:lnTo>
                          <a:pt x="432" y="64"/>
                        </a:lnTo>
                        <a:lnTo>
                          <a:pt x="428" y="66"/>
                        </a:lnTo>
                        <a:lnTo>
                          <a:pt x="426" y="72"/>
                        </a:lnTo>
                        <a:lnTo>
                          <a:pt x="426" y="78"/>
                        </a:lnTo>
                        <a:lnTo>
                          <a:pt x="430" y="88"/>
                        </a:lnTo>
                        <a:lnTo>
                          <a:pt x="430" y="90"/>
                        </a:lnTo>
                        <a:lnTo>
                          <a:pt x="428" y="94"/>
                        </a:lnTo>
                        <a:lnTo>
                          <a:pt x="416" y="108"/>
                        </a:lnTo>
                        <a:lnTo>
                          <a:pt x="408" y="124"/>
                        </a:lnTo>
                        <a:lnTo>
                          <a:pt x="408" y="126"/>
                        </a:lnTo>
                        <a:lnTo>
                          <a:pt x="406" y="128"/>
                        </a:lnTo>
                        <a:lnTo>
                          <a:pt x="402" y="130"/>
                        </a:lnTo>
                        <a:lnTo>
                          <a:pt x="394" y="132"/>
                        </a:lnTo>
                        <a:lnTo>
                          <a:pt x="390" y="138"/>
                        </a:lnTo>
                        <a:lnTo>
                          <a:pt x="388" y="148"/>
                        </a:lnTo>
                        <a:lnTo>
                          <a:pt x="384" y="166"/>
                        </a:lnTo>
                        <a:lnTo>
                          <a:pt x="382" y="168"/>
                        </a:lnTo>
                        <a:lnTo>
                          <a:pt x="380" y="170"/>
                        </a:lnTo>
                        <a:lnTo>
                          <a:pt x="378" y="172"/>
                        </a:lnTo>
                        <a:lnTo>
                          <a:pt x="372" y="174"/>
                        </a:lnTo>
                        <a:lnTo>
                          <a:pt x="366" y="174"/>
                        </a:lnTo>
                        <a:lnTo>
                          <a:pt x="358" y="172"/>
                        </a:lnTo>
                        <a:lnTo>
                          <a:pt x="346" y="168"/>
                        </a:lnTo>
                        <a:lnTo>
                          <a:pt x="344" y="162"/>
                        </a:lnTo>
                        <a:lnTo>
                          <a:pt x="340" y="152"/>
                        </a:lnTo>
                        <a:lnTo>
                          <a:pt x="338" y="150"/>
                        </a:lnTo>
                        <a:lnTo>
                          <a:pt x="334" y="152"/>
                        </a:lnTo>
                        <a:lnTo>
                          <a:pt x="330" y="158"/>
                        </a:lnTo>
                        <a:lnTo>
                          <a:pt x="324" y="172"/>
                        </a:lnTo>
                        <a:lnTo>
                          <a:pt x="322" y="182"/>
                        </a:lnTo>
                        <a:lnTo>
                          <a:pt x="320" y="196"/>
                        </a:lnTo>
                        <a:lnTo>
                          <a:pt x="316" y="200"/>
                        </a:lnTo>
                        <a:lnTo>
                          <a:pt x="312" y="204"/>
                        </a:lnTo>
                        <a:lnTo>
                          <a:pt x="304" y="202"/>
                        </a:lnTo>
                        <a:lnTo>
                          <a:pt x="296" y="194"/>
                        </a:lnTo>
                        <a:lnTo>
                          <a:pt x="294" y="190"/>
                        </a:lnTo>
                        <a:lnTo>
                          <a:pt x="294" y="188"/>
                        </a:lnTo>
                        <a:lnTo>
                          <a:pt x="292" y="186"/>
                        </a:lnTo>
                        <a:lnTo>
                          <a:pt x="290" y="184"/>
                        </a:lnTo>
                        <a:lnTo>
                          <a:pt x="284" y="186"/>
                        </a:lnTo>
                        <a:lnTo>
                          <a:pt x="278" y="190"/>
                        </a:lnTo>
                        <a:lnTo>
                          <a:pt x="270" y="198"/>
                        </a:lnTo>
                        <a:lnTo>
                          <a:pt x="266" y="204"/>
                        </a:lnTo>
                        <a:lnTo>
                          <a:pt x="262" y="212"/>
                        </a:lnTo>
                        <a:lnTo>
                          <a:pt x="258" y="214"/>
                        </a:lnTo>
                        <a:lnTo>
                          <a:pt x="254" y="216"/>
                        </a:lnTo>
                        <a:lnTo>
                          <a:pt x="248" y="214"/>
                        </a:lnTo>
                        <a:lnTo>
                          <a:pt x="240" y="208"/>
                        </a:lnTo>
                        <a:lnTo>
                          <a:pt x="238" y="204"/>
                        </a:lnTo>
                        <a:lnTo>
                          <a:pt x="230" y="200"/>
                        </a:lnTo>
                        <a:lnTo>
                          <a:pt x="222" y="198"/>
                        </a:lnTo>
                        <a:lnTo>
                          <a:pt x="216" y="198"/>
                        </a:lnTo>
                        <a:lnTo>
                          <a:pt x="212" y="202"/>
                        </a:lnTo>
                        <a:lnTo>
                          <a:pt x="210" y="200"/>
                        </a:lnTo>
                        <a:lnTo>
                          <a:pt x="206" y="198"/>
                        </a:lnTo>
                        <a:lnTo>
                          <a:pt x="204" y="200"/>
                        </a:lnTo>
                        <a:lnTo>
                          <a:pt x="202" y="210"/>
                        </a:lnTo>
                        <a:lnTo>
                          <a:pt x="202" y="212"/>
                        </a:lnTo>
                        <a:lnTo>
                          <a:pt x="202" y="216"/>
                        </a:lnTo>
                        <a:lnTo>
                          <a:pt x="200" y="218"/>
                        </a:lnTo>
                        <a:lnTo>
                          <a:pt x="198" y="218"/>
                        </a:lnTo>
                        <a:lnTo>
                          <a:pt x="192" y="212"/>
                        </a:lnTo>
                        <a:lnTo>
                          <a:pt x="184" y="210"/>
                        </a:lnTo>
                        <a:lnTo>
                          <a:pt x="172" y="208"/>
                        </a:lnTo>
                        <a:lnTo>
                          <a:pt x="168" y="206"/>
                        </a:lnTo>
                        <a:lnTo>
                          <a:pt x="164" y="208"/>
                        </a:lnTo>
                        <a:lnTo>
                          <a:pt x="164" y="210"/>
                        </a:lnTo>
                        <a:lnTo>
                          <a:pt x="168" y="216"/>
                        </a:lnTo>
                        <a:lnTo>
                          <a:pt x="166" y="218"/>
                        </a:lnTo>
                        <a:lnTo>
                          <a:pt x="164" y="222"/>
                        </a:lnTo>
                        <a:lnTo>
                          <a:pt x="160" y="226"/>
                        </a:lnTo>
                        <a:lnTo>
                          <a:pt x="158" y="226"/>
                        </a:lnTo>
                        <a:lnTo>
                          <a:pt x="156" y="226"/>
                        </a:lnTo>
                        <a:lnTo>
                          <a:pt x="152" y="235"/>
                        </a:lnTo>
                        <a:lnTo>
                          <a:pt x="146" y="243"/>
                        </a:lnTo>
                        <a:lnTo>
                          <a:pt x="144" y="253"/>
                        </a:lnTo>
                        <a:lnTo>
                          <a:pt x="150" y="259"/>
                        </a:lnTo>
                        <a:lnTo>
                          <a:pt x="152" y="263"/>
                        </a:lnTo>
                        <a:lnTo>
                          <a:pt x="154" y="269"/>
                        </a:lnTo>
                        <a:lnTo>
                          <a:pt x="154" y="273"/>
                        </a:lnTo>
                        <a:lnTo>
                          <a:pt x="152" y="275"/>
                        </a:lnTo>
                        <a:lnTo>
                          <a:pt x="146" y="277"/>
                        </a:lnTo>
                        <a:lnTo>
                          <a:pt x="136" y="277"/>
                        </a:lnTo>
                        <a:lnTo>
                          <a:pt x="128" y="279"/>
                        </a:lnTo>
                        <a:lnTo>
                          <a:pt x="122" y="281"/>
                        </a:lnTo>
                        <a:lnTo>
                          <a:pt x="116" y="285"/>
                        </a:lnTo>
                        <a:lnTo>
                          <a:pt x="110" y="291"/>
                        </a:lnTo>
                        <a:lnTo>
                          <a:pt x="108" y="297"/>
                        </a:lnTo>
                        <a:lnTo>
                          <a:pt x="108" y="305"/>
                        </a:lnTo>
                        <a:lnTo>
                          <a:pt x="114" y="317"/>
                        </a:lnTo>
                        <a:lnTo>
                          <a:pt x="116" y="321"/>
                        </a:lnTo>
                        <a:lnTo>
                          <a:pt x="118" y="325"/>
                        </a:lnTo>
                        <a:lnTo>
                          <a:pt x="118" y="331"/>
                        </a:lnTo>
                        <a:lnTo>
                          <a:pt x="116" y="333"/>
                        </a:lnTo>
                        <a:lnTo>
                          <a:pt x="112" y="335"/>
                        </a:lnTo>
                        <a:lnTo>
                          <a:pt x="100" y="333"/>
                        </a:lnTo>
                        <a:lnTo>
                          <a:pt x="84" y="327"/>
                        </a:lnTo>
                        <a:lnTo>
                          <a:pt x="78" y="323"/>
                        </a:lnTo>
                        <a:lnTo>
                          <a:pt x="68" y="317"/>
                        </a:lnTo>
                        <a:lnTo>
                          <a:pt x="62" y="315"/>
                        </a:lnTo>
                        <a:lnTo>
                          <a:pt x="56" y="317"/>
                        </a:lnTo>
                        <a:lnTo>
                          <a:pt x="48" y="319"/>
                        </a:lnTo>
                        <a:lnTo>
                          <a:pt x="42" y="327"/>
                        </a:lnTo>
                        <a:lnTo>
                          <a:pt x="34" y="337"/>
                        </a:lnTo>
                        <a:lnTo>
                          <a:pt x="26" y="343"/>
                        </a:lnTo>
                        <a:lnTo>
                          <a:pt x="32" y="349"/>
                        </a:lnTo>
                        <a:lnTo>
                          <a:pt x="38" y="353"/>
                        </a:lnTo>
                        <a:lnTo>
                          <a:pt x="48" y="361"/>
                        </a:lnTo>
                        <a:lnTo>
                          <a:pt x="42" y="371"/>
                        </a:lnTo>
                        <a:lnTo>
                          <a:pt x="42" y="411"/>
                        </a:lnTo>
                        <a:lnTo>
                          <a:pt x="20" y="413"/>
                        </a:lnTo>
                        <a:lnTo>
                          <a:pt x="0" y="427"/>
                        </a:lnTo>
                        <a:lnTo>
                          <a:pt x="168" y="413"/>
                        </a:lnTo>
                        <a:lnTo>
                          <a:pt x="168" y="387"/>
                        </a:lnTo>
                        <a:lnTo>
                          <a:pt x="180" y="389"/>
                        </a:lnTo>
                        <a:lnTo>
                          <a:pt x="212" y="389"/>
                        </a:lnTo>
                        <a:lnTo>
                          <a:pt x="640" y="353"/>
                        </a:lnTo>
                        <a:lnTo>
                          <a:pt x="710" y="317"/>
                        </a:lnTo>
                        <a:lnTo>
                          <a:pt x="716" y="309"/>
                        </a:lnTo>
                        <a:lnTo>
                          <a:pt x="722" y="303"/>
                        </a:lnTo>
                        <a:lnTo>
                          <a:pt x="726" y="299"/>
                        </a:lnTo>
                        <a:lnTo>
                          <a:pt x="734" y="297"/>
                        </a:lnTo>
                        <a:lnTo>
                          <a:pt x="738" y="295"/>
                        </a:lnTo>
                        <a:lnTo>
                          <a:pt x="740" y="291"/>
                        </a:lnTo>
                        <a:lnTo>
                          <a:pt x="744" y="281"/>
                        </a:lnTo>
                        <a:lnTo>
                          <a:pt x="746" y="277"/>
                        </a:lnTo>
                        <a:lnTo>
                          <a:pt x="752" y="273"/>
                        </a:lnTo>
                        <a:lnTo>
                          <a:pt x="756" y="267"/>
                        </a:lnTo>
                        <a:lnTo>
                          <a:pt x="758" y="257"/>
                        </a:lnTo>
                        <a:lnTo>
                          <a:pt x="760" y="251"/>
                        </a:lnTo>
                        <a:lnTo>
                          <a:pt x="764" y="245"/>
                        </a:lnTo>
                        <a:lnTo>
                          <a:pt x="776" y="237"/>
                        </a:lnTo>
                        <a:lnTo>
                          <a:pt x="790" y="231"/>
                        </a:lnTo>
                        <a:lnTo>
                          <a:pt x="796" y="224"/>
                        </a:lnTo>
                        <a:lnTo>
                          <a:pt x="800" y="220"/>
                        </a:lnTo>
                        <a:lnTo>
                          <a:pt x="806" y="214"/>
                        </a:lnTo>
                        <a:lnTo>
                          <a:pt x="800" y="220"/>
                        </a:lnTo>
                        <a:lnTo>
                          <a:pt x="830" y="184"/>
                        </a:lnTo>
                        <a:lnTo>
                          <a:pt x="816" y="182"/>
                        </a:lnTo>
                        <a:lnTo>
                          <a:pt x="814" y="180"/>
                        </a:lnTo>
                        <a:lnTo>
                          <a:pt x="812" y="178"/>
                        </a:lnTo>
                        <a:lnTo>
                          <a:pt x="808" y="174"/>
                        </a:lnTo>
                        <a:lnTo>
                          <a:pt x="798" y="172"/>
                        </a:lnTo>
                        <a:lnTo>
                          <a:pt x="792" y="166"/>
                        </a:lnTo>
                        <a:lnTo>
                          <a:pt x="782" y="150"/>
                        </a:lnTo>
                        <a:lnTo>
                          <a:pt x="766" y="128"/>
                        </a:lnTo>
                        <a:lnTo>
                          <a:pt x="746" y="108"/>
                        </a:lnTo>
                        <a:lnTo>
                          <a:pt x="746" y="104"/>
                        </a:lnTo>
                        <a:lnTo>
                          <a:pt x="748" y="94"/>
                        </a:lnTo>
                        <a:lnTo>
                          <a:pt x="748" y="82"/>
                        </a:lnTo>
                        <a:lnTo>
                          <a:pt x="746" y="76"/>
                        </a:lnTo>
                        <a:lnTo>
                          <a:pt x="744" y="70"/>
                        </a:lnTo>
                        <a:lnTo>
                          <a:pt x="740" y="62"/>
                        </a:lnTo>
                        <a:lnTo>
                          <a:pt x="742" y="60"/>
                        </a:lnTo>
                        <a:lnTo>
                          <a:pt x="742" y="62"/>
                        </a:lnTo>
                      </a:path>
                    </a:pathLst>
                  </a:custGeom>
                  <a:solidFill>
                    <a:schemeClr val="accent1"/>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75" name="Freeform 37"/>
                  <p:cNvSpPr>
                    <a:spLocks/>
                  </p:cNvSpPr>
                  <p:nvPr/>
                </p:nvSpPr>
                <p:spPr bwMode="auto">
                  <a:xfrm>
                    <a:off x="6934200" y="2738438"/>
                    <a:ext cx="741363" cy="803275"/>
                  </a:xfrm>
                  <a:custGeom>
                    <a:avLst/>
                    <a:gdLst>
                      <a:gd name="T0" fmla="*/ 2147483647 w 514"/>
                      <a:gd name="T1" fmla="*/ 2147483647 h 506"/>
                      <a:gd name="T2" fmla="*/ 2147483647 w 514"/>
                      <a:gd name="T3" fmla="*/ 2147483647 h 506"/>
                      <a:gd name="T4" fmla="*/ 2147483647 w 514"/>
                      <a:gd name="T5" fmla="*/ 2147483647 h 506"/>
                      <a:gd name="T6" fmla="*/ 2147483647 w 514"/>
                      <a:gd name="T7" fmla="*/ 2147483647 h 506"/>
                      <a:gd name="T8" fmla="*/ 2147483647 w 514"/>
                      <a:gd name="T9" fmla="*/ 2147483647 h 506"/>
                      <a:gd name="T10" fmla="*/ 2147483647 w 514"/>
                      <a:gd name="T11" fmla="*/ 2147483647 h 506"/>
                      <a:gd name="T12" fmla="*/ 2147483647 w 514"/>
                      <a:gd name="T13" fmla="*/ 2147483647 h 506"/>
                      <a:gd name="T14" fmla="*/ 2147483647 w 514"/>
                      <a:gd name="T15" fmla="*/ 2147483647 h 506"/>
                      <a:gd name="T16" fmla="*/ 2147483647 w 514"/>
                      <a:gd name="T17" fmla="*/ 2147483647 h 506"/>
                      <a:gd name="T18" fmla="*/ 2147483647 w 514"/>
                      <a:gd name="T19" fmla="*/ 2147483647 h 506"/>
                      <a:gd name="T20" fmla="*/ 2147483647 w 514"/>
                      <a:gd name="T21" fmla="*/ 2147483647 h 506"/>
                      <a:gd name="T22" fmla="*/ 2147483647 w 514"/>
                      <a:gd name="T23" fmla="*/ 2147483647 h 506"/>
                      <a:gd name="T24" fmla="*/ 2147483647 w 514"/>
                      <a:gd name="T25" fmla="*/ 2147483647 h 506"/>
                      <a:gd name="T26" fmla="*/ 2147483647 w 514"/>
                      <a:gd name="T27" fmla="*/ 2147483647 h 506"/>
                      <a:gd name="T28" fmla="*/ 2147483647 w 514"/>
                      <a:gd name="T29" fmla="*/ 2147483647 h 506"/>
                      <a:gd name="T30" fmla="*/ 2147483647 w 514"/>
                      <a:gd name="T31" fmla="*/ 2147483647 h 506"/>
                      <a:gd name="T32" fmla="*/ 2147483647 w 514"/>
                      <a:gd name="T33" fmla="*/ 2147483647 h 506"/>
                      <a:gd name="T34" fmla="*/ 2147483647 w 514"/>
                      <a:gd name="T35" fmla="*/ 2147483647 h 506"/>
                      <a:gd name="T36" fmla="*/ 2147483647 w 514"/>
                      <a:gd name="T37" fmla="*/ 2147483647 h 506"/>
                      <a:gd name="T38" fmla="*/ 2147483647 w 514"/>
                      <a:gd name="T39" fmla="*/ 2147483647 h 506"/>
                      <a:gd name="T40" fmla="*/ 2147483647 w 514"/>
                      <a:gd name="T41" fmla="*/ 2147483647 h 506"/>
                      <a:gd name="T42" fmla="*/ 2147483647 w 514"/>
                      <a:gd name="T43" fmla="*/ 2147483647 h 506"/>
                      <a:gd name="T44" fmla="*/ 2147483647 w 514"/>
                      <a:gd name="T45" fmla="*/ 2147483647 h 506"/>
                      <a:gd name="T46" fmla="*/ 2147483647 w 514"/>
                      <a:gd name="T47" fmla="*/ 2147483647 h 506"/>
                      <a:gd name="T48" fmla="*/ 2147483647 w 514"/>
                      <a:gd name="T49" fmla="*/ 2147483647 h 506"/>
                      <a:gd name="T50" fmla="*/ 2147483647 w 514"/>
                      <a:gd name="T51" fmla="*/ 2147483647 h 506"/>
                      <a:gd name="T52" fmla="*/ 2147483647 w 514"/>
                      <a:gd name="T53" fmla="*/ 2147483647 h 506"/>
                      <a:gd name="T54" fmla="*/ 2147483647 w 514"/>
                      <a:gd name="T55" fmla="*/ 2147483647 h 506"/>
                      <a:gd name="T56" fmla="*/ 2147483647 w 514"/>
                      <a:gd name="T57" fmla="*/ 2147483647 h 506"/>
                      <a:gd name="T58" fmla="*/ 2147483647 w 514"/>
                      <a:gd name="T59" fmla="*/ 2147483647 h 506"/>
                      <a:gd name="T60" fmla="*/ 2147483647 w 514"/>
                      <a:gd name="T61" fmla="*/ 2147483647 h 506"/>
                      <a:gd name="T62" fmla="*/ 2147483647 w 514"/>
                      <a:gd name="T63" fmla="*/ 2147483647 h 506"/>
                      <a:gd name="T64" fmla="*/ 2147483647 w 514"/>
                      <a:gd name="T65" fmla="*/ 2147483647 h 506"/>
                      <a:gd name="T66" fmla="*/ 2147483647 w 514"/>
                      <a:gd name="T67" fmla="*/ 2147483647 h 506"/>
                      <a:gd name="T68" fmla="*/ 2147483647 w 514"/>
                      <a:gd name="T69" fmla="*/ 2147483647 h 506"/>
                      <a:gd name="T70" fmla="*/ 2147483647 w 514"/>
                      <a:gd name="T71" fmla="*/ 2147483647 h 506"/>
                      <a:gd name="T72" fmla="*/ 2147483647 w 514"/>
                      <a:gd name="T73" fmla="*/ 2147483647 h 506"/>
                      <a:gd name="T74" fmla="*/ 2147483647 w 514"/>
                      <a:gd name="T75" fmla="*/ 2147483647 h 506"/>
                      <a:gd name="T76" fmla="*/ 2147483647 w 514"/>
                      <a:gd name="T77" fmla="*/ 2147483647 h 506"/>
                      <a:gd name="T78" fmla="*/ 2147483647 w 514"/>
                      <a:gd name="T79" fmla="*/ 2147483647 h 506"/>
                      <a:gd name="T80" fmla="*/ 2147483647 w 514"/>
                      <a:gd name="T81" fmla="*/ 2147483647 h 506"/>
                      <a:gd name="T82" fmla="*/ 2147483647 w 514"/>
                      <a:gd name="T83" fmla="*/ 2147483647 h 506"/>
                      <a:gd name="T84" fmla="*/ 2147483647 w 514"/>
                      <a:gd name="T85" fmla="*/ 2147483647 h 506"/>
                      <a:gd name="T86" fmla="*/ 2147483647 w 514"/>
                      <a:gd name="T87" fmla="*/ 2147483647 h 506"/>
                      <a:gd name="T88" fmla="*/ 2147483647 w 514"/>
                      <a:gd name="T89" fmla="*/ 2147483647 h 506"/>
                      <a:gd name="T90" fmla="*/ 2147483647 w 514"/>
                      <a:gd name="T91" fmla="*/ 2147483647 h 506"/>
                      <a:gd name="T92" fmla="*/ 2147483647 w 514"/>
                      <a:gd name="T93" fmla="*/ 2147483647 h 506"/>
                      <a:gd name="T94" fmla="*/ 2147483647 w 514"/>
                      <a:gd name="T95" fmla="*/ 2147483647 h 506"/>
                      <a:gd name="T96" fmla="*/ 2147483647 w 514"/>
                      <a:gd name="T97" fmla="*/ 2147483647 h 506"/>
                      <a:gd name="T98" fmla="*/ 2147483647 w 514"/>
                      <a:gd name="T99" fmla="*/ 2147483647 h 506"/>
                      <a:gd name="T100" fmla="*/ 2147483647 w 514"/>
                      <a:gd name="T101" fmla="*/ 2147483647 h 506"/>
                      <a:gd name="T102" fmla="*/ 2147483647 w 514"/>
                      <a:gd name="T103" fmla="*/ 2147483647 h 506"/>
                      <a:gd name="T104" fmla="*/ 2147483647 w 514"/>
                      <a:gd name="T105" fmla="*/ 2147483647 h 506"/>
                      <a:gd name="T106" fmla="*/ 2147483647 w 514"/>
                      <a:gd name="T107" fmla="*/ 2147483647 h 506"/>
                      <a:gd name="T108" fmla="*/ 2147483647 w 514"/>
                      <a:gd name="T109" fmla="*/ 2147483647 h 506"/>
                      <a:gd name="T110" fmla="*/ 2147483647 w 514"/>
                      <a:gd name="T111" fmla="*/ 2147483647 h 506"/>
                      <a:gd name="T112" fmla="*/ 2147483647 w 514"/>
                      <a:gd name="T113" fmla="*/ 2147483647 h 506"/>
                      <a:gd name="T114" fmla="*/ 2147483647 w 514"/>
                      <a:gd name="T115" fmla="*/ 2147483647 h 506"/>
                      <a:gd name="T116" fmla="*/ 2147483647 w 514"/>
                      <a:gd name="T117" fmla="*/ 2147483647 h 506"/>
                      <a:gd name="T118" fmla="*/ 2147483647 w 514"/>
                      <a:gd name="T119" fmla="*/ 2147483647 h 506"/>
                      <a:gd name="T120" fmla="*/ 2147483647 w 514"/>
                      <a:gd name="T121" fmla="*/ 2147483647 h 506"/>
                      <a:gd name="T122" fmla="*/ 2147483647 w 514"/>
                      <a:gd name="T123" fmla="*/ 2147483647 h 5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14" h="506">
                        <a:moveTo>
                          <a:pt x="90" y="466"/>
                        </a:moveTo>
                        <a:lnTo>
                          <a:pt x="76" y="464"/>
                        </a:lnTo>
                        <a:lnTo>
                          <a:pt x="74" y="462"/>
                        </a:lnTo>
                        <a:lnTo>
                          <a:pt x="72" y="460"/>
                        </a:lnTo>
                        <a:lnTo>
                          <a:pt x="68" y="456"/>
                        </a:lnTo>
                        <a:lnTo>
                          <a:pt x="58" y="454"/>
                        </a:lnTo>
                        <a:lnTo>
                          <a:pt x="52" y="448"/>
                        </a:lnTo>
                        <a:lnTo>
                          <a:pt x="42" y="432"/>
                        </a:lnTo>
                        <a:lnTo>
                          <a:pt x="26" y="410"/>
                        </a:lnTo>
                        <a:lnTo>
                          <a:pt x="6" y="390"/>
                        </a:lnTo>
                        <a:lnTo>
                          <a:pt x="6" y="386"/>
                        </a:lnTo>
                        <a:lnTo>
                          <a:pt x="8" y="376"/>
                        </a:lnTo>
                        <a:lnTo>
                          <a:pt x="8" y="364"/>
                        </a:lnTo>
                        <a:lnTo>
                          <a:pt x="6" y="358"/>
                        </a:lnTo>
                        <a:lnTo>
                          <a:pt x="4" y="352"/>
                        </a:lnTo>
                        <a:lnTo>
                          <a:pt x="0" y="344"/>
                        </a:lnTo>
                        <a:lnTo>
                          <a:pt x="2" y="342"/>
                        </a:lnTo>
                        <a:lnTo>
                          <a:pt x="4" y="344"/>
                        </a:lnTo>
                        <a:lnTo>
                          <a:pt x="10" y="348"/>
                        </a:lnTo>
                        <a:lnTo>
                          <a:pt x="16" y="346"/>
                        </a:lnTo>
                        <a:lnTo>
                          <a:pt x="22" y="342"/>
                        </a:lnTo>
                        <a:lnTo>
                          <a:pt x="28" y="336"/>
                        </a:lnTo>
                        <a:lnTo>
                          <a:pt x="38" y="324"/>
                        </a:lnTo>
                        <a:lnTo>
                          <a:pt x="42" y="318"/>
                        </a:lnTo>
                        <a:lnTo>
                          <a:pt x="38" y="292"/>
                        </a:lnTo>
                        <a:lnTo>
                          <a:pt x="42" y="284"/>
                        </a:lnTo>
                        <a:lnTo>
                          <a:pt x="46" y="274"/>
                        </a:lnTo>
                        <a:lnTo>
                          <a:pt x="46" y="264"/>
                        </a:lnTo>
                        <a:lnTo>
                          <a:pt x="48" y="260"/>
                        </a:lnTo>
                        <a:lnTo>
                          <a:pt x="52" y="256"/>
                        </a:lnTo>
                        <a:lnTo>
                          <a:pt x="54" y="254"/>
                        </a:lnTo>
                        <a:lnTo>
                          <a:pt x="56" y="254"/>
                        </a:lnTo>
                        <a:lnTo>
                          <a:pt x="60" y="254"/>
                        </a:lnTo>
                        <a:lnTo>
                          <a:pt x="64" y="258"/>
                        </a:lnTo>
                        <a:lnTo>
                          <a:pt x="68" y="268"/>
                        </a:lnTo>
                        <a:lnTo>
                          <a:pt x="70" y="270"/>
                        </a:lnTo>
                        <a:lnTo>
                          <a:pt x="74" y="270"/>
                        </a:lnTo>
                        <a:lnTo>
                          <a:pt x="76" y="266"/>
                        </a:lnTo>
                        <a:lnTo>
                          <a:pt x="80" y="254"/>
                        </a:lnTo>
                        <a:lnTo>
                          <a:pt x="80" y="248"/>
                        </a:lnTo>
                        <a:lnTo>
                          <a:pt x="84" y="218"/>
                        </a:lnTo>
                        <a:lnTo>
                          <a:pt x="108" y="192"/>
                        </a:lnTo>
                        <a:lnTo>
                          <a:pt x="108" y="196"/>
                        </a:lnTo>
                        <a:lnTo>
                          <a:pt x="110" y="198"/>
                        </a:lnTo>
                        <a:lnTo>
                          <a:pt x="118" y="196"/>
                        </a:lnTo>
                        <a:lnTo>
                          <a:pt x="128" y="190"/>
                        </a:lnTo>
                        <a:lnTo>
                          <a:pt x="156" y="156"/>
                        </a:lnTo>
                        <a:lnTo>
                          <a:pt x="160" y="150"/>
                        </a:lnTo>
                        <a:lnTo>
                          <a:pt x="164" y="144"/>
                        </a:lnTo>
                        <a:lnTo>
                          <a:pt x="166" y="138"/>
                        </a:lnTo>
                        <a:lnTo>
                          <a:pt x="166" y="132"/>
                        </a:lnTo>
                        <a:lnTo>
                          <a:pt x="166" y="124"/>
                        </a:lnTo>
                        <a:lnTo>
                          <a:pt x="164" y="120"/>
                        </a:lnTo>
                        <a:lnTo>
                          <a:pt x="168" y="92"/>
                        </a:lnTo>
                        <a:lnTo>
                          <a:pt x="172" y="60"/>
                        </a:lnTo>
                        <a:lnTo>
                          <a:pt x="176" y="54"/>
                        </a:lnTo>
                        <a:lnTo>
                          <a:pt x="176" y="46"/>
                        </a:lnTo>
                        <a:lnTo>
                          <a:pt x="176" y="36"/>
                        </a:lnTo>
                        <a:lnTo>
                          <a:pt x="174" y="28"/>
                        </a:lnTo>
                        <a:lnTo>
                          <a:pt x="170" y="12"/>
                        </a:lnTo>
                        <a:lnTo>
                          <a:pt x="166" y="4"/>
                        </a:lnTo>
                        <a:lnTo>
                          <a:pt x="180" y="0"/>
                        </a:lnTo>
                        <a:lnTo>
                          <a:pt x="202" y="128"/>
                        </a:lnTo>
                        <a:lnTo>
                          <a:pt x="310" y="108"/>
                        </a:lnTo>
                        <a:lnTo>
                          <a:pt x="322" y="178"/>
                        </a:lnTo>
                        <a:lnTo>
                          <a:pt x="362" y="140"/>
                        </a:lnTo>
                        <a:lnTo>
                          <a:pt x="362" y="142"/>
                        </a:lnTo>
                        <a:lnTo>
                          <a:pt x="364" y="142"/>
                        </a:lnTo>
                        <a:lnTo>
                          <a:pt x="366" y="142"/>
                        </a:lnTo>
                        <a:lnTo>
                          <a:pt x="370" y="140"/>
                        </a:lnTo>
                        <a:lnTo>
                          <a:pt x="376" y="136"/>
                        </a:lnTo>
                        <a:lnTo>
                          <a:pt x="390" y="114"/>
                        </a:lnTo>
                        <a:lnTo>
                          <a:pt x="396" y="114"/>
                        </a:lnTo>
                        <a:lnTo>
                          <a:pt x="406" y="118"/>
                        </a:lnTo>
                        <a:lnTo>
                          <a:pt x="414" y="116"/>
                        </a:lnTo>
                        <a:lnTo>
                          <a:pt x="420" y="114"/>
                        </a:lnTo>
                        <a:lnTo>
                          <a:pt x="426" y="110"/>
                        </a:lnTo>
                        <a:lnTo>
                          <a:pt x="432" y="100"/>
                        </a:lnTo>
                        <a:lnTo>
                          <a:pt x="436" y="96"/>
                        </a:lnTo>
                        <a:lnTo>
                          <a:pt x="438" y="94"/>
                        </a:lnTo>
                        <a:lnTo>
                          <a:pt x="442" y="92"/>
                        </a:lnTo>
                        <a:lnTo>
                          <a:pt x="448" y="90"/>
                        </a:lnTo>
                        <a:lnTo>
                          <a:pt x="454" y="90"/>
                        </a:lnTo>
                        <a:lnTo>
                          <a:pt x="464" y="92"/>
                        </a:lnTo>
                        <a:lnTo>
                          <a:pt x="474" y="96"/>
                        </a:lnTo>
                        <a:lnTo>
                          <a:pt x="484" y="96"/>
                        </a:lnTo>
                        <a:lnTo>
                          <a:pt x="490" y="96"/>
                        </a:lnTo>
                        <a:lnTo>
                          <a:pt x="492" y="104"/>
                        </a:lnTo>
                        <a:lnTo>
                          <a:pt x="498" y="108"/>
                        </a:lnTo>
                        <a:lnTo>
                          <a:pt x="508" y="116"/>
                        </a:lnTo>
                        <a:lnTo>
                          <a:pt x="512" y="122"/>
                        </a:lnTo>
                        <a:lnTo>
                          <a:pt x="514" y="126"/>
                        </a:lnTo>
                        <a:lnTo>
                          <a:pt x="514" y="132"/>
                        </a:lnTo>
                        <a:lnTo>
                          <a:pt x="510" y="138"/>
                        </a:lnTo>
                        <a:lnTo>
                          <a:pt x="510" y="144"/>
                        </a:lnTo>
                        <a:lnTo>
                          <a:pt x="510" y="148"/>
                        </a:lnTo>
                        <a:lnTo>
                          <a:pt x="508" y="150"/>
                        </a:lnTo>
                        <a:lnTo>
                          <a:pt x="504" y="152"/>
                        </a:lnTo>
                        <a:lnTo>
                          <a:pt x="498" y="152"/>
                        </a:lnTo>
                        <a:lnTo>
                          <a:pt x="488" y="150"/>
                        </a:lnTo>
                        <a:lnTo>
                          <a:pt x="474" y="144"/>
                        </a:lnTo>
                        <a:lnTo>
                          <a:pt x="442" y="128"/>
                        </a:lnTo>
                        <a:lnTo>
                          <a:pt x="438" y="166"/>
                        </a:lnTo>
                        <a:lnTo>
                          <a:pt x="432" y="174"/>
                        </a:lnTo>
                        <a:lnTo>
                          <a:pt x="424" y="194"/>
                        </a:lnTo>
                        <a:lnTo>
                          <a:pt x="418" y="206"/>
                        </a:lnTo>
                        <a:lnTo>
                          <a:pt x="414" y="210"/>
                        </a:lnTo>
                        <a:lnTo>
                          <a:pt x="410" y="208"/>
                        </a:lnTo>
                        <a:lnTo>
                          <a:pt x="404" y="224"/>
                        </a:lnTo>
                        <a:lnTo>
                          <a:pt x="402" y="230"/>
                        </a:lnTo>
                        <a:lnTo>
                          <a:pt x="400" y="232"/>
                        </a:lnTo>
                        <a:lnTo>
                          <a:pt x="396" y="234"/>
                        </a:lnTo>
                        <a:lnTo>
                          <a:pt x="394" y="230"/>
                        </a:lnTo>
                        <a:lnTo>
                          <a:pt x="390" y="226"/>
                        </a:lnTo>
                        <a:lnTo>
                          <a:pt x="386" y="226"/>
                        </a:lnTo>
                        <a:lnTo>
                          <a:pt x="384" y="224"/>
                        </a:lnTo>
                        <a:lnTo>
                          <a:pt x="382" y="226"/>
                        </a:lnTo>
                        <a:lnTo>
                          <a:pt x="378" y="230"/>
                        </a:lnTo>
                        <a:lnTo>
                          <a:pt x="376" y="238"/>
                        </a:lnTo>
                        <a:lnTo>
                          <a:pt x="376" y="250"/>
                        </a:lnTo>
                        <a:lnTo>
                          <a:pt x="374" y="258"/>
                        </a:lnTo>
                        <a:lnTo>
                          <a:pt x="372" y="264"/>
                        </a:lnTo>
                        <a:lnTo>
                          <a:pt x="370" y="272"/>
                        </a:lnTo>
                        <a:lnTo>
                          <a:pt x="368" y="278"/>
                        </a:lnTo>
                        <a:lnTo>
                          <a:pt x="366" y="284"/>
                        </a:lnTo>
                        <a:lnTo>
                          <a:pt x="362" y="288"/>
                        </a:lnTo>
                        <a:lnTo>
                          <a:pt x="354" y="290"/>
                        </a:lnTo>
                        <a:lnTo>
                          <a:pt x="346" y="288"/>
                        </a:lnTo>
                        <a:lnTo>
                          <a:pt x="336" y="280"/>
                        </a:lnTo>
                        <a:lnTo>
                          <a:pt x="330" y="276"/>
                        </a:lnTo>
                        <a:lnTo>
                          <a:pt x="326" y="274"/>
                        </a:lnTo>
                        <a:lnTo>
                          <a:pt x="322" y="274"/>
                        </a:lnTo>
                        <a:lnTo>
                          <a:pt x="318" y="276"/>
                        </a:lnTo>
                        <a:lnTo>
                          <a:pt x="316" y="280"/>
                        </a:lnTo>
                        <a:lnTo>
                          <a:pt x="316" y="288"/>
                        </a:lnTo>
                        <a:lnTo>
                          <a:pt x="318" y="300"/>
                        </a:lnTo>
                        <a:lnTo>
                          <a:pt x="316" y="304"/>
                        </a:lnTo>
                        <a:lnTo>
                          <a:pt x="314" y="310"/>
                        </a:lnTo>
                        <a:lnTo>
                          <a:pt x="310" y="316"/>
                        </a:lnTo>
                        <a:lnTo>
                          <a:pt x="308" y="330"/>
                        </a:lnTo>
                        <a:lnTo>
                          <a:pt x="306" y="332"/>
                        </a:lnTo>
                        <a:lnTo>
                          <a:pt x="304" y="336"/>
                        </a:lnTo>
                        <a:lnTo>
                          <a:pt x="300" y="346"/>
                        </a:lnTo>
                        <a:lnTo>
                          <a:pt x="298" y="362"/>
                        </a:lnTo>
                        <a:lnTo>
                          <a:pt x="294" y="370"/>
                        </a:lnTo>
                        <a:lnTo>
                          <a:pt x="286" y="380"/>
                        </a:lnTo>
                        <a:lnTo>
                          <a:pt x="280" y="394"/>
                        </a:lnTo>
                        <a:lnTo>
                          <a:pt x="276" y="400"/>
                        </a:lnTo>
                        <a:lnTo>
                          <a:pt x="276" y="406"/>
                        </a:lnTo>
                        <a:lnTo>
                          <a:pt x="276" y="420"/>
                        </a:lnTo>
                        <a:lnTo>
                          <a:pt x="280" y="424"/>
                        </a:lnTo>
                        <a:lnTo>
                          <a:pt x="274" y="432"/>
                        </a:lnTo>
                        <a:lnTo>
                          <a:pt x="278" y="442"/>
                        </a:lnTo>
                        <a:lnTo>
                          <a:pt x="260" y="456"/>
                        </a:lnTo>
                        <a:lnTo>
                          <a:pt x="256" y="454"/>
                        </a:lnTo>
                        <a:lnTo>
                          <a:pt x="250" y="452"/>
                        </a:lnTo>
                        <a:lnTo>
                          <a:pt x="244" y="454"/>
                        </a:lnTo>
                        <a:lnTo>
                          <a:pt x="240" y="456"/>
                        </a:lnTo>
                        <a:lnTo>
                          <a:pt x="236" y="460"/>
                        </a:lnTo>
                        <a:lnTo>
                          <a:pt x="232" y="468"/>
                        </a:lnTo>
                        <a:lnTo>
                          <a:pt x="228" y="466"/>
                        </a:lnTo>
                        <a:lnTo>
                          <a:pt x="220" y="462"/>
                        </a:lnTo>
                        <a:lnTo>
                          <a:pt x="216" y="462"/>
                        </a:lnTo>
                        <a:lnTo>
                          <a:pt x="214" y="464"/>
                        </a:lnTo>
                        <a:lnTo>
                          <a:pt x="212" y="468"/>
                        </a:lnTo>
                        <a:lnTo>
                          <a:pt x="214" y="476"/>
                        </a:lnTo>
                        <a:lnTo>
                          <a:pt x="212" y="480"/>
                        </a:lnTo>
                        <a:lnTo>
                          <a:pt x="208" y="482"/>
                        </a:lnTo>
                        <a:lnTo>
                          <a:pt x="198" y="486"/>
                        </a:lnTo>
                        <a:lnTo>
                          <a:pt x="194" y="490"/>
                        </a:lnTo>
                        <a:lnTo>
                          <a:pt x="180" y="494"/>
                        </a:lnTo>
                        <a:lnTo>
                          <a:pt x="174" y="494"/>
                        </a:lnTo>
                        <a:lnTo>
                          <a:pt x="168" y="494"/>
                        </a:lnTo>
                        <a:lnTo>
                          <a:pt x="164" y="492"/>
                        </a:lnTo>
                        <a:lnTo>
                          <a:pt x="162" y="486"/>
                        </a:lnTo>
                        <a:lnTo>
                          <a:pt x="160" y="490"/>
                        </a:lnTo>
                        <a:lnTo>
                          <a:pt x="152" y="498"/>
                        </a:lnTo>
                        <a:lnTo>
                          <a:pt x="148" y="502"/>
                        </a:lnTo>
                        <a:lnTo>
                          <a:pt x="142" y="506"/>
                        </a:lnTo>
                        <a:lnTo>
                          <a:pt x="134" y="506"/>
                        </a:lnTo>
                        <a:lnTo>
                          <a:pt x="126" y="504"/>
                        </a:lnTo>
                        <a:lnTo>
                          <a:pt x="122" y="502"/>
                        </a:lnTo>
                        <a:lnTo>
                          <a:pt x="114" y="500"/>
                        </a:lnTo>
                        <a:lnTo>
                          <a:pt x="108" y="498"/>
                        </a:lnTo>
                        <a:lnTo>
                          <a:pt x="102" y="492"/>
                        </a:lnTo>
                        <a:lnTo>
                          <a:pt x="98" y="486"/>
                        </a:lnTo>
                        <a:lnTo>
                          <a:pt x="92" y="478"/>
                        </a:lnTo>
                        <a:lnTo>
                          <a:pt x="92" y="466"/>
                        </a:lnTo>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76" name="Freeform 38"/>
                  <p:cNvSpPr>
                    <a:spLocks/>
                  </p:cNvSpPr>
                  <p:nvPr/>
                </p:nvSpPr>
                <p:spPr bwMode="auto">
                  <a:xfrm>
                    <a:off x="8277225" y="1373188"/>
                    <a:ext cx="265113" cy="619125"/>
                  </a:xfrm>
                  <a:custGeom>
                    <a:avLst/>
                    <a:gdLst>
                      <a:gd name="T0" fmla="*/ 2147483647 w 184"/>
                      <a:gd name="T1" fmla="*/ 2147483647 h 390"/>
                      <a:gd name="T2" fmla="*/ 2147483647 w 184"/>
                      <a:gd name="T3" fmla="*/ 2147483647 h 390"/>
                      <a:gd name="T4" fmla="*/ 2147483647 w 184"/>
                      <a:gd name="T5" fmla="*/ 2147483647 h 390"/>
                      <a:gd name="T6" fmla="*/ 2147483647 w 184"/>
                      <a:gd name="T7" fmla="*/ 2147483647 h 390"/>
                      <a:gd name="T8" fmla="*/ 2147483647 w 184"/>
                      <a:gd name="T9" fmla="*/ 2147483647 h 390"/>
                      <a:gd name="T10" fmla="*/ 2147483647 w 184"/>
                      <a:gd name="T11" fmla="*/ 2147483647 h 390"/>
                      <a:gd name="T12" fmla="*/ 2147483647 w 184"/>
                      <a:gd name="T13" fmla="*/ 2147483647 h 390"/>
                      <a:gd name="T14" fmla="*/ 2147483647 w 184"/>
                      <a:gd name="T15" fmla="*/ 2147483647 h 390"/>
                      <a:gd name="T16" fmla="*/ 2147483647 w 184"/>
                      <a:gd name="T17" fmla="*/ 2147483647 h 390"/>
                      <a:gd name="T18" fmla="*/ 2147483647 w 184"/>
                      <a:gd name="T19" fmla="*/ 2147483647 h 390"/>
                      <a:gd name="T20" fmla="*/ 2147483647 w 184"/>
                      <a:gd name="T21" fmla="*/ 2147483647 h 390"/>
                      <a:gd name="T22" fmla="*/ 2147483647 w 184"/>
                      <a:gd name="T23" fmla="*/ 0 h 390"/>
                      <a:gd name="T24" fmla="*/ 2147483647 w 184"/>
                      <a:gd name="T25" fmla="*/ 2147483647 h 390"/>
                      <a:gd name="T26" fmla="*/ 2147483647 w 184"/>
                      <a:gd name="T27" fmla="*/ 2147483647 h 390"/>
                      <a:gd name="T28" fmla="*/ 2147483647 w 184"/>
                      <a:gd name="T29" fmla="*/ 2147483647 h 390"/>
                      <a:gd name="T30" fmla="*/ 2147483647 w 184"/>
                      <a:gd name="T31" fmla="*/ 2147483647 h 390"/>
                      <a:gd name="T32" fmla="*/ 2147483647 w 184"/>
                      <a:gd name="T33" fmla="*/ 2147483647 h 390"/>
                      <a:gd name="T34" fmla="*/ 2147483647 w 184"/>
                      <a:gd name="T35" fmla="*/ 2147483647 h 390"/>
                      <a:gd name="T36" fmla="*/ 2147483647 w 184"/>
                      <a:gd name="T37" fmla="*/ 2147483647 h 390"/>
                      <a:gd name="T38" fmla="*/ 2147483647 w 184"/>
                      <a:gd name="T39" fmla="*/ 2147483647 h 390"/>
                      <a:gd name="T40" fmla="*/ 2147483647 w 184"/>
                      <a:gd name="T41" fmla="*/ 2147483647 h 390"/>
                      <a:gd name="T42" fmla="*/ 2147483647 w 184"/>
                      <a:gd name="T43" fmla="*/ 2147483647 h 390"/>
                      <a:gd name="T44" fmla="*/ 2147483647 w 184"/>
                      <a:gd name="T45" fmla="*/ 2147483647 h 390"/>
                      <a:gd name="T46" fmla="*/ 2147483647 w 184"/>
                      <a:gd name="T47" fmla="*/ 2147483647 h 390"/>
                      <a:gd name="T48" fmla="*/ 2147483647 w 184"/>
                      <a:gd name="T49" fmla="*/ 2147483647 h 390"/>
                      <a:gd name="T50" fmla="*/ 2147483647 w 184"/>
                      <a:gd name="T51" fmla="*/ 2147483647 h 390"/>
                      <a:gd name="T52" fmla="*/ 2147483647 w 184"/>
                      <a:gd name="T53" fmla="*/ 2147483647 h 390"/>
                      <a:gd name="T54" fmla="*/ 2147483647 w 184"/>
                      <a:gd name="T55" fmla="*/ 2147483647 h 390"/>
                      <a:gd name="T56" fmla="*/ 2147483647 w 184"/>
                      <a:gd name="T57" fmla="*/ 2147483647 h 390"/>
                      <a:gd name="T58" fmla="*/ 0 w 184"/>
                      <a:gd name="T59" fmla="*/ 2147483647 h 390"/>
                      <a:gd name="T60" fmla="*/ 2147483647 w 184"/>
                      <a:gd name="T61" fmla="*/ 2147483647 h 390"/>
                      <a:gd name="T62" fmla="*/ 2147483647 w 184"/>
                      <a:gd name="T63" fmla="*/ 2147483647 h 390"/>
                      <a:gd name="T64" fmla="*/ 2147483647 w 184"/>
                      <a:gd name="T65" fmla="*/ 2147483647 h 390"/>
                      <a:gd name="T66" fmla="*/ 2147483647 w 184"/>
                      <a:gd name="T67" fmla="*/ 2147483647 h 390"/>
                      <a:gd name="T68" fmla="*/ 2147483647 w 184"/>
                      <a:gd name="T69" fmla="*/ 2147483647 h 390"/>
                      <a:gd name="T70" fmla="*/ 2147483647 w 184"/>
                      <a:gd name="T71" fmla="*/ 2147483647 h 390"/>
                      <a:gd name="T72" fmla="*/ 2147483647 w 184"/>
                      <a:gd name="T73" fmla="*/ 2147483647 h 390"/>
                      <a:gd name="T74" fmla="*/ 2147483647 w 184"/>
                      <a:gd name="T75" fmla="*/ 2147483647 h 3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4" h="390">
                        <a:moveTo>
                          <a:pt x="132" y="364"/>
                        </a:moveTo>
                        <a:lnTo>
                          <a:pt x="142" y="356"/>
                        </a:lnTo>
                        <a:lnTo>
                          <a:pt x="148" y="348"/>
                        </a:lnTo>
                        <a:lnTo>
                          <a:pt x="152" y="340"/>
                        </a:lnTo>
                        <a:lnTo>
                          <a:pt x="158" y="334"/>
                        </a:lnTo>
                        <a:lnTo>
                          <a:pt x="162" y="332"/>
                        </a:lnTo>
                        <a:lnTo>
                          <a:pt x="168" y="328"/>
                        </a:lnTo>
                        <a:lnTo>
                          <a:pt x="176" y="328"/>
                        </a:lnTo>
                        <a:lnTo>
                          <a:pt x="180" y="328"/>
                        </a:lnTo>
                        <a:lnTo>
                          <a:pt x="178" y="320"/>
                        </a:lnTo>
                        <a:lnTo>
                          <a:pt x="180" y="312"/>
                        </a:lnTo>
                        <a:lnTo>
                          <a:pt x="184" y="302"/>
                        </a:lnTo>
                        <a:lnTo>
                          <a:pt x="180" y="298"/>
                        </a:lnTo>
                        <a:lnTo>
                          <a:pt x="176" y="296"/>
                        </a:lnTo>
                        <a:lnTo>
                          <a:pt x="172" y="290"/>
                        </a:lnTo>
                        <a:lnTo>
                          <a:pt x="170" y="284"/>
                        </a:lnTo>
                        <a:lnTo>
                          <a:pt x="168" y="278"/>
                        </a:lnTo>
                        <a:lnTo>
                          <a:pt x="166" y="274"/>
                        </a:lnTo>
                        <a:lnTo>
                          <a:pt x="162" y="270"/>
                        </a:lnTo>
                        <a:lnTo>
                          <a:pt x="156" y="266"/>
                        </a:lnTo>
                        <a:lnTo>
                          <a:pt x="154" y="266"/>
                        </a:lnTo>
                        <a:lnTo>
                          <a:pt x="146" y="254"/>
                        </a:lnTo>
                        <a:lnTo>
                          <a:pt x="70" y="4"/>
                        </a:lnTo>
                        <a:lnTo>
                          <a:pt x="62" y="0"/>
                        </a:lnTo>
                        <a:lnTo>
                          <a:pt x="54" y="0"/>
                        </a:lnTo>
                        <a:lnTo>
                          <a:pt x="48" y="2"/>
                        </a:lnTo>
                        <a:lnTo>
                          <a:pt x="44" y="4"/>
                        </a:lnTo>
                        <a:lnTo>
                          <a:pt x="36" y="12"/>
                        </a:lnTo>
                        <a:lnTo>
                          <a:pt x="34" y="14"/>
                        </a:lnTo>
                        <a:lnTo>
                          <a:pt x="40" y="16"/>
                        </a:lnTo>
                        <a:lnTo>
                          <a:pt x="42" y="26"/>
                        </a:lnTo>
                        <a:lnTo>
                          <a:pt x="36" y="28"/>
                        </a:lnTo>
                        <a:lnTo>
                          <a:pt x="38" y="36"/>
                        </a:lnTo>
                        <a:lnTo>
                          <a:pt x="34" y="38"/>
                        </a:lnTo>
                        <a:lnTo>
                          <a:pt x="34" y="44"/>
                        </a:lnTo>
                        <a:lnTo>
                          <a:pt x="36" y="56"/>
                        </a:lnTo>
                        <a:lnTo>
                          <a:pt x="36" y="58"/>
                        </a:lnTo>
                        <a:lnTo>
                          <a:pt x="38" y="64"/>
                        </a:lnTo>
                        <a:lnTo>
                          <a:pt x="38" y="72"/>
                        </a:lnTo>
                        <a:lnTo>
                          <a:pt x="36" y="78"/>
                        </a:lnTo>
                        <a:lnTo>
                          <a:pt x="34" y="84"/>
                        </a:lnTo>
                        <a:lnTo>
                          <a:pt x="38" y="90"/>
                        </a:lnTo>
                        <a:lnTo>
                          <a:pt x="40" y="98"/>
                        </a:lnTo>
                        <a:lnTo>
                          <a:pt x="44" y="106"/>
                        </a:lnTo>
                        <a:lnTo>
                          <a:pt x="44" y="116"/>
                        </a:lnTo>
                        <a:lnTo>
                          <a:pt x="42" y="128"/>
                        </a:lnTo>
                        <a:lnTo>
                          <a:pt x="34" y="140"/>
                        </a:lnTo>
                        <a:lnTo>
                          <a:pt x="28" y="146"/>
                        </a:lnTo>
                        <a:lnTo>
                          <a:pt x="20" y="152"/>
                        </a:lnTo>
                        <a:lnTo>
                          <a:pt x="18" y="152"/>
                        </a:lnTo>
                        <a:lnTo>
                          <a:pt x="20" y="152"/>
                        </a:lnTo>
                        <a:lnTo>
                          <a:pt x="12" y="158"/>
                        </a:lnTo>
                        <a:lnTo>
                          <a:pt x="14" y="192"/>
                        </a:lnTo>
                        <a:lnTo>
                          <a:pt x="12" y="220"/>
                        </a:lnTo>
                        <a:lnTo>
                          <a:pt x="10" y="232"/>
                        </a:lnTo>
                        <a:lnTo>
                          <a:pt x="6" y="242"/>
                        </a:lnTo>
                        <a:lnTo>
                          <a:pt x="6" y="254"/>
                        </a:lnTo>
                        <a:lnTo>
                          <a:pt x="4" y="260"/>
                        </a:lnTo>
                        <a:lnTo>
                          <a:pt x="0" y="274"/>
                        </a:lnTo>
                        <a:lnTo>
                          <a:pt x="0" y="284"/>
                        </a:lnTo>
                        <a:lnTo>
                          <a:pt x="0" y="292"/>
                        </a:lnTo>
                        <a:lnTo>
                          <a:pt x="2" y="300"/>
                        </a:lnTo>
                        <a:lnTo>
                          <a:pt x="6" y="306"/>
                        </a:lnTo>
                        <a:lnTo>
                          <a:pt x="6" y="310"/>
                        </a:lnTo>
                        <a:lnTo>
                          <a:pt x="8" y="318"/>
                        </a:lnTo>
                        <a:lnTo>
                          <a:pt x="8" y="330"/>
                        </a:lnTo>
                        <a:lnTo>
                          <a:pt x="12" y="340"/>
                        </a:lnTo>
                        <a:lnTo>
                          <a:pt x="12" y="348"/>
                        </a:lnTo>
                        <a:lnTo>
                          <a:pt x="10" y="354"/>
                        </a:lnTo>
                        <a:lnTo>
                          <a:pt x="8" y="356"/>
                        </a:lnTo>
                        <a:lnTo>
                          <a:pt x="6" y="362"/>
                        </a:lnTo>
                        <a:lnTo>
                          <a:pt x="6" y="370"/>
                        </a:lnTo>
                        <a:lnTo>
                          <a:pt x="10" y="382"/>
                        </a:lnTo>
                        <a:lnTo>
                          <a:pt x="12" y="386"/>
                        </a:lnTo>
                        <a:lnTo>
                          <a:pt x="16" y="390"/>
                        </a:lnTo>
                        <a:lnTo>
                          <a:pt x="132" y="364"/>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77" name="Freeform 39"/>
                  <p:cNvSpPr>
                    <a:spLocks/>
                  </p:cNvSpPr>
                  <p:nvPr/>
                </p:nvSpPr>
                <p:spPr bwMode="auto">
                  <a:xfrm>
                    <a:off x="8374063" y="792163"/>
                    <a:ext cx="595312" cy="1054100"/>
                  </a:xfrm>
                  <a:custGeom>
                    <a:avLst/>
                    <a:gdLst>
                      <a:gd name="T0" fmla="*/ 2147483647 w 412"/>
                      <a:gd name="T1" fmla="*/ 2147483647 h 664"/>
                      <a:gd name="T2" fmla="*/ 2147483647 w 412"/>
                      <a:gd name="T3" fmla="*/ 2147483647 h 664"/>
                      <a:gd name="T4" fmla="*/ 2147483647 w 412"/>
                      <a:gd name="T5" fmla="*/ 2147483647 h 664"/>
                      <a:gd name="T6" fmla="*/ 0 w 412"/>
                      <a:gd name="T7" fmla="*/ 2147483647 h 664"/>
                      <a:gd name="T8" fmla="*/ 2147483647 w 412"/>
                      <a:gd name="T9" fmla="*/ 2147483647 h 664"/>
                      <a:gd name="T10" fmla="*/ 2147483647 w 412"/>
                      <a:gd name="T11" fmla="*/ 2147483647 h 664"/>
                      <a:gd name="T12" fmla="*/ 2147483647 w 412"/>
                      <a:gd name="T13" fmla="*/ 2147483647 h 664"/>
                      <a:gd name="T14" fmla="*/ 2147483647 w 412"/>
                      <a:gd name="T15" fmla="*/ 2147483647 h 664"/>
                      <a:gd name="T16" fmla="*/ 2147483647 w 412"/>
                      <a:gd name="T17" fmla="*/ 2147483647 h 664"/>
                      <a:gd name="T18" fmla="*/ 2147483647 w 412"/>
                      <a:gd name="T19" fmla="*/ 2147483647 h 664"/>
                      <a:gd name="T20" fmla="*/ 2147483647 w 412"/>
                      <a:gd name="T21" fmla="*/ 2147483647 h 664"/>
                      <a:gd name="T22" fmla="*/ 2147483647 w 412"/>
                      <a:gd name="T23" fmla="*/ 2147483647 h 664"/>
                      <a:gd name="T24" fmla="*/ 2147483647 w 412"/>
                      <a:gd name="T25" fmla="*/ 2147483647 h 664"/>
                      <a:gd name="T26" fmla="*/ 2147483647 w 412"/>
                      <a:gd name="T27" fmla="*/ 2147483647 h 664"/>
                      <a:gd name="T28" fmla="*/ 2147483647 w 412"/>
                      <a:gd name="T29" fmla="*/ 2147483647 h 664"/>
                      <a:gd name="T30" fmla="*/ 2147483647 w 412"/>
                      <a:gd name="T31" fmla="*/ 2147483647 h 664"/>
                      <a:gd name="T32" fmla="*/ 2147483647 w 412"/>
                      <a:gd name="T33" fmla="*/ 2147483647 h 664"/>
                      <a:gd name="T34" fmla="*/ 2147483647 w 412"/>
                      <a:gd name="T35" fmla="*/ 2147483647 h 664"/>
                      <a:gd name="T36" fmla="*/ 2147483647 w 412"/>
                      <a:gd name="T37" fmla="*/ 2147483647 h 664"/>
                      <a:gd name="T38" fmla="*/ 2147483647 w 412"/>
                      <a:gd name="T39" fmla="*/ 2147483647 h 664"/>
                      <a:gd name="T40" fmla="*/ 2147483647 w 412"/>
                      <a:gd name="T41" fmla="*/ 2147483647 h 664"/>
                      <a:gd name="T42" fmla="*/ 2147483647 w 412"/>
                      <a:gd name="T43" fmla="*/ 2147483647 h 664"/>
                      <a:gd name="T44" fmla="*/ 2147483647 w 412"/>
                      <a:gd name="T45" fmla="*/ 2147483647 h 664"/>
                      <a:gd name="T46" fmla="*/ 2147483647 w 412"/>
                      <a:gd name="T47" fmla="*/ 2147483647 h 664"/>
                      <a:gd name="T48" fmla="*/ 2147483647 w 412"/>
                      <a:gd name="T49" fmla="*/ 2147483647 h 664"/>
                      <a:gd name="T50" fmla="*/ 2147483647 w 412"/>
                      <a:gd name="T51" fmla="*/ 2147483647 h 664"/>
                      <a:gd name="T52" fmla="*/ 2147483647 w 412"/>
                      <a:gd name="T53" fmla="*/ 2147483647 h 664"/>
                      <a:gd name="T54" fmla="*/ 2147483647 w 412"/>
                      <a:gd name="T55" fmla="*/ 2147483647 h 664"/>
                      <a:gd name="T56" fmla="*/ 2147483647 w 412"/>
                      <a:gd name="T57" fmla="*/ 2147483647 h 664"/>
                      <a:gd name="T58" fmla="*/ 2147483647 w 412"/>
                      <a:gd name="T59" fmla="*/ 2147483647 h 664"/>
                      <a:gd name="T60" fmla="*/ 2147483647 w 412"/>
                      <a:gd name="T61" fmla="*/ 2147483647 h 664"/>
                      <a:gd name="T62" fmla="*/ 2147483647 w 412"/>
                      <a:gd name="T63" fmla="*/ 2147483647 h 664"/>
                      <a:gd name="T64" fmla="*/ 2147483647 w 412"/>
                      <a:gd name="T65" fmla="*/ 2147483647 h 664"/>
                      <a:gd name="T66" fmla="*/ 2147483647 w 412"/>
                      <a:gd name="T67" fmla="*/ 2147483647 h 664"/>
                      <a:gd name="T68" fmla="*/ 2147483647 w 412"/>
                      <a:gd name="T69" fmla="*/ 2147483647 h 664"/>
                      <a:gd name="T70" fmla="*/ 2147483647 w 412"/>
                      <a:gd name="T71" fmla="*/ 2147483647 h 664"/>
                      <a:gd name="T72" fmla="*/ 2147483647 w 412"/>
                      <a:gd name="T73" fmla="*/ 2147483647 h 664"/>
                      <a:gd name="T74" fmla="*/ 2147483647 w 412"/>
                      <a:gd name="T75" fmla="*/ 2147483647 h 664"/>
                      <a:gd name="T76" fmla="*/ 2147483647 w 412"/>
                      <a:gd name="T77" fmla="*/ 2147483647 h 664"/>
                      <a:gd name="T78" fmla="*/ 2147483647 w 412"/>
                      <a:gd name="T79" fmla="*/ 2147483647 h 664"/>
                      <a:gd name="T80" fmla="*/ 2147483647 w 412"/>
                      <a:gd name="T81" fmla="*/ 2147483647 h 664"/>
                      <a:gd name="T82" fmla="*/ 2147483647 w 412"/>
                      <a:gd name="T83" fmla="*/ 2147483647 h 664"/>
                      <a:gd name="T84" fmla="*/ 2147483647 w 412"/>
                      <a:gd name="T85" fmla="*/ 2147483647 h 664"/>
                      <a:gd name="T86" fmla="*/ 2147483647 w 412"/>
                      <a:gd name="T87" fmla="*/ 2147483647 h 664"/>
                      <a:gd name="T88" fmla="*/ 2147483647 w 412"/>
                      <a:gd name="T89" fmla="*/ 2147483647 h 664"/>
                      <a:gd name="T90" fmla="*/ 2147483647 w 412"/>
                      <a:gd name="T91" fmla="*/ 2147483647 h 664"/>
                      <a:gd name="T92" fmla="*/ 2147483647 w 412"/>
                      <a:gd name="T93" fmla="*/ 2147483647 h 664"/>
                      <a:gd name="T94" fmla="*/ 2147483647 w 412"/>
                      <a:gd name="T95" fmla="*/ 2147483647 h 664"/>
                      <a:gd name="T96" fmla="*/ 2147483647 w 412"/>
                      <a:gd name="T97" fmla="*/ 2147483647 h 664"/>
                      <a:gd name="T98" fmla="*/ 2147483647 w 412"/>
                      <a:gd name="T99" fmla="*/ 2147483647 h 664"/>
                      <a:gd name="T100" fmla="*/ 2147483647 w 412"/>
                      <a:gd name="T101" fmla="*/ 2147483647 h 664"/>
                      <a:gd name="T102" fmla="*/ 2147483647 w 412"/>
                      <a:gd name="T103" fmla="*/ 2147483647 h 664"/>
                      <a:gd name="T104" fmla="*/ 2147483647 w 412"/>
                      <a:gd name="T105" fmla="*/ 2147483647 h 664"/>
                      <a:gd name="T106" fmla="*/ 2147483647 w 412"/>
                      <a:gd name="T107" fmla="*/ 2147483647 h 664"/>
                      <a:gd name="T108" fmla="*/ 2147483647 w 412"/>
                      <a:gd name="T109" fmla="*/ 2147483647 h 664"/>
                      <a:gd name="T110" fmla="*/ 2147483647 w 412"/>
                      <a:gd name="T111" fmla="*/ 2147483647 h 664"/>
                      <a:gd name="T112" fmla="*/ 2147483647 w 412"/>
                      <a:gd name="T113" fmla="*/ 2147483647 h 664"/>
                      <a:gd name="T114" fmla="*/ 2147483647 w 412"/>
                      <a:gd name="T115" fmla="*/ 2147483647 h 664"/>
                      <a:gd name="T116" fmla="*/ 2147483647 w 412"/>
                      <a:gd name="T117" fmla="*/ 2147483647 h 664"/>
                      <a:gd name="T118" fmla="*/ 2147483647 w 412"/>
                      <a:gd name="T119" fmla="*/ 2147483647 h 664"/>
                      <a:gd name="T120" fmla="*/ 2147483647 w 412"/>
                      <a:gd name="T121" fmla="*/ 2147483647 h 664"/>
                      <a:gd name="T122" fmla="*/ 2147483647 w 412"/>
                      <a:gd name="T123" fmla="*/ 2147483647 h 6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12" h="664">
                        <a:moveTo>
                          <a:pt x="112" y="664"/>
                        </a:moveTo>
                        <a:lnTo>
                          <a:pt x="108" y="662"/>
                        </a:lnTo>
                        <a:lnTo>
                          <a:pt x="104" y="656"/>
                        </a:lnTo>
                        <a:lnTo>
                          <a:pt x="102" y="650"/>
                        </a:lnTo>
                        <a:lnTo>
                          <a:pt x="100" y="644"/>
                        </a:lnTo>
                        <a:lnTo>
                          <a:pt x="98" y="640"/>
                        </a:lnTo>
                        <a:lnTo>
                          <a:pt x="94" y="636"/>
                        </a:lnTo>
                        <a:lnTo>
                          <a:pt x="88" y="632"/>
                        </a:lnTo>
                        <a:lnTo>
                          <a:pt x="86" y="632"/>
                        </a:lnTo>
                        <a:lnTo>
                          <a:pt x="78" y="620"/>
                        </a:lnTo>
                        <a:lnTo>
                          <a:pt x="2" y="370"/>
                        </a:lnTo>
                        <a:lnTo>
                          <a:pt x="0" y="370"/>
                        </a:lnTo>
                        <a:lnTo>
                          <a:pt x="0" y="366"/>
                        </a:lnTo>
                        <a:lnTo>
                          <a:pt x="2" y="358"/>
                        </a:lnTo>
                        <a:lnTo>
                          <a:pt x="4" y="354"/>
                        </a:lnTo>
                        <a:lnTo>
                          <a:pt x="6" y="352"/>
                        </a:lnTo>
                        <a:lnTo>
                          <a:pt x="10" y="354"/>
                        </a:lnTo>
                        <a:lnTo>
                          <a:pt x="16" y="358"/>
                        </a:lnTo>
                        <a:lnTo>
                          <a:pt x="18" y="360"/>
                        </a:lnTo>
                        <a:lnTo>
                          <a:pt x="20" y="362"/>
                        </a:lnTo>
                        <a:lnTo>
                          <a:pt x="22" y="358"/>
                        </a:lnTo>
                        <a:lnTo>
                          <a:pt x="22" y="344"/>
                        </a:lnTo>
                        <a:lnTo>
                          <a:pt x="22" y="342"/>
                        </a:lnTo>
                        <a:lnTo>
                          <a:pt x="20" y="338"/>
                        </a:lnTo>
                        <a:lnTo>
                          <a:pt x="20" y="336"/>
                        </a:lnTo>
                        <a:lnTo>
                          <a:pt x="22" y="336"/>
                        </a:lnTo>
                        <a:lnTo>
                          <a:pt x="34" y="338"/>
                        </a:lnTo>
                        <a:lnTo>
                          <a:pt x="32" y="332"/>
                        </a:lnTo>
                        <a:lnTo>
                          <a:pt x="26" y="320"/>
                        </a:lnTo>
                        <a:lnTo>
                          <a:pt x="26" y="314"/>
                        </a:lnTo>
                        <a:lnTo>
                          <a:pt x="26" y="308"/>
                        </a:lnTo>
                        <a:lnTo>
                          <a:pt x="28" y="302"/>
                        </a:lnTo>
                        <a:lnTo>
                          <a:pt x="34" y="298"/>
                        </a:lnTo>
                        <a:lnTo>
                          <a:pt x="46" y="284"/>
                        </a:lnTo>
                        <a:lnTo>
                          <a:pt x="46" y="282"/>
                        </a:lnTo>
                        <a:lnTo>
                          <a:pt x="44" y="274"/>
                        </a:lnTo>
                        <a:lnTo>
                          <a:pt x="48" y="264"/>
                        </a:lnTo>
                        <a:lnTo>
                          <a:pt x="50" y="260"/>
                        </a:lnTo>
                        <a:lnTo>
                          <a:pt x="56" y="256"/>
                        </a:lnTo>
                        <a:lnTo>
                          <a:pt x="52" y="248"/>
                        </a:lnTo>
                        <a:lnTo>
                          <a:pt x="44" y="228"/>
                        </a:lnTo>
                        <a:lnTo>
                          <a:pt x="42" y="216"/>
                        </a:lnTo>
                        <a:lnTo>
                          <a:pt x="42" y="204"/>
                        </a:lnTo>
                        <a:lnTo>
                          <a:pt x="46" y="194"/>
                        </a:lnTo>
                        <a:lnTo>
                          <a:pt x="48" y="190"/>
                        </a:lnTo>
                        <a:lnTo>
                          <a:pt x="52" y="186"/>
                        </a:lnTo>
                        <a:lnTo>
                          <a:pt x="50" y="156"/>
                        </a:lnTo>
                        <a:lnTo>
                          <a:pt x="50" y="144"/>
                        </a:lnTo>
                        <a:lnTo>
                          <a:pt x="50" y="132"/>
                        </a:lnTo>
                        <a:lnTo>
                          <a:pt x="52" y="122"/>
                        </a:lnTo>
                        <a:lnTo>
                          <a:pt x="58" y="114"/>
                        </a:lnTo>
                        <a:lnTo>
                          <a:pt x="90" y="18"/>
                        </a:lnTo>
                        <a:lnTo>
                          <a:pt x="92" y="16"/>
                        </a:lnTo>
                        <a:lnTo>
                          <a:pt x="100" y="12"/>
                        </a:lnTo>
                        <a:lnTo>
                          <a:pt x="104" y="14"/>
                        </a:lnTo>
                        <a:lnTo>
                          <a:pt x="108" y="16"/>
                        </a:lnTo>
                        <a:lnTo>
                          <a:pt x="112" y="22"/>
                        </a:lnTo>
                        <a:lnTo>
                          <a:pt x="116" y="32"/>
                        </a:lnTo>
                        <a:lnTo>
                          <a:pt x="118" y="36"/>
                        </a:lnTo>
                        <a:lnTo>
                          <a:pt x="124" y="42"/>
                        </a:lnTo>
                        <a:lnTo>
                          <a:pt x="126" y="42"/>
                        </a:lnTo>
                        <a:lnTo>
                          <a:pt x="132" y="42"/>
                        </a:lnTo>
                        <a:lnTo>
                          <a:pt x="136" y="40"/>
                        </a:lnTo>
                        <a:lnTo>
                          <a:pt x="142" y="34"/>
                        </a:lnTo>
                        <a:lnTo>
                          <a:pt x="166" y="14"/>
                        </a:lnTo>
                        <a:lnTo>
                          <a:pt x="174" y="12"/>
                        </a:lnTo>
                        <a:lnTo>
                          <a:pt x="174" y="10"/>
                        </a:lnTo>
                        <a:lnTo>
                          <a:pt x="176" y="4"/>
                        </a:lnTo>
                        <a:lnTo>
                          <a:pt x="178" y="2"/>
                        </a:lnTo>
                        <a:lnTo>
                          <a:pt x="180" y="0"/>
                        </a:lnTo>
                        <a:lnTo>
                          <a:pt x="186" y="2"/>
                        </a:lnTo>
                        <a:lnTo>
                          <a:pt x="194" y="4"/>
                        </a:lnTo>
                        <a:lnTo>
                          <a:pt x="234" y="24"/>
                        </a:lnTo>
                        <a:lnTo>
                          <a:pt x="244" y="34"/>
                        </a:lnTo>
                        <a:lnTo>
                          <a:pt x="290" y="188"/>
                        </a:lnTo>
                        <a:lnTo>
                          <a:pt x="290" y="194"/>
                        </a:lnTo>
                        <a:lnTo>
                          <a:pt x="292" y="200"/>
                        </a:lnTo>
                        <a:lnTo>
                          <a:pt x="294" y="206"/>
                        </a:lnTo>
                        <a:lnTo>
                          <a:pt x="298" y="212"/>
                        </a:lnTo>
                        <a:lnTo>
                          <a:pt x="306" y="216"/>
                        </a:lnTo>
                        <a:lnTo>
                          <a:pt x="316" y="220"/>
                        </a:lnTo>
                        <a:lnTo>
                          <a:pt x="332" y="222"/>
                        </a:lnTo>
                        <a:lnTo>
                          <a:pt x="338" y="224"/>
                        </a:lnTo>
                        <a:lnTo>
                          <a:pt x="338" y="246"/>
                        </a:lnTo>
                        <a:lnTo>
                          <a:pt x="346" y="254"/>
                        </a:lnTo>
                        <a:lnTo>
                          <a:pt x="348" y="258"/>
                        </a:lnTo>
                        <a:lnTo>
                          <a:pt x="354" y="268"/>
                        </a:lnTo>
                        <a:lnTo>
                          <a:pt x="356" y="272"/>
                        </a:lnTo>
                        <a:lnTo>
                          <a:pt x="360" y="274"/>
                        </a:lnTo>
                        <a:lnTo>
                          <a:pt x="364" y="274"/>
                        </a:lnTo>
                        <a:lnTo>
                          <a:pt x="370" y="272"/>
                        </a:lnTo>
                        <a:lnTo>
                          <a:pt x="374" y="276"/>
                        </a:lnTo>
                        <a:lnTo>
                          <a:pt x="386" y="284"/>
                        </a:lnTo>
                        <a:lnTo>
                          <a:pt x="400" y="296"/>
                        </a:lnTo>
                        <a:lnTo>
                          <a:pt x="392" y="306"/>
                        </a:lnTo>
                        <a:lnTo>
                          <a:pt x="398" y="318"/>
                        </a:lnTo>
                        <a:lnTo>
                          <a:pt x="402" y="314"/>
                        </a:lnTo>
                        <a:lnTo>
                          <a:pt x="408" y="308"/>
                        </a:lnTo>
                        <a:lnTo>
                          <a:pt x="412" y="306"/>
                        </a:lnTo>
                        <a:lnTo>
                          <a:pt x="412" y="308"/>
                        </a:lnTo>
                        <a:lnTo>
                          <a:pt x="410" y="314"/>
                        </a:lnTo>
                        <a:lnTo>
                          <a:pt x="406" y="326"/>
                        </a:lnTo>
                        <a:lnTo>
                          <a:pt x="392" y="344"/>
                        </a:lnTo>
                        <a:lnTo>
                          <a:pt x="384" y="336"/>
                        </a:lnTo>
                        <a:lnTo>
                          <a:pt x="378" y="342"/>
                        </a:lnTo>
                        <a:lnTo>
                          <a:pt x="382" y="350"/>
                        </a:lnTo>
                        <a:lnTo>
                          <a:pt x="376" y="354"/>
                        </a:lnTo>
                        <a:lnTo>
                          <a:pt x="374" y="354"/>
                        </a:lnTo>
                        <a:lnTo>
                          <a:pt x="368" y="352"/>
                        </a:lnTo>
                        <a:lnTo>
                          <a:pt x="366" y="352"/>
                        </a:lnTo>
                        <a:lnTo>
                          <a:pt x="364" y="354"/>
                        </a:lnTo>
                        <a:lnTo>
                          <a:pt x="364" y="358"/>
                        </a:lnTo>
                        <a:lnTo>
                          <a:pt x="366" y="364"/>
                        </a:lnTo>
                        <a:lnTo>
                          <a:pt x="366" y="366"/>
                        </a:lnTo>
                        <a:lnTo>
                          <a:pt x="364" y="370"/>
                        </a:lnTo>
                        <a:lnTo>
                          <a:pt x="358" y="374"/>
                        </a:lnTo>
                        <a:lnTo>
                          <a:pt x="352" y="376"/>
                        </a:lnTo>
                        <a:lnTo>
                          <a:pt x="348" y="374"/>
                        </a:lnTo>
                        <a:lnTo>
                          <a:pt x="346" y="372"/>
                        </a:lnTo>
                        <a:lnTo>
                          <a:pt x="342" y="368"/>
                        </a:lnTo>
                        <a:lnTo>
                          <a:pt x="344" y="372"/>
                        </a:lnTo>
                        <a:lnTo>
                          <a:pt x="344" y="370"/>
                        </a:lnTo>
                        <a:lnTo>
                          <a:pt x="342" y="370"/>
                        </a:lnTo>
                        <a:lnTo>
                          <a:pt x="340" y="374"/>
                        </a:lnTo>
                        <a:lnTo>
                          <a:pt x="340" y="388"/>
                        </a:lnTo>
                        <a:lnTo>
                          <a:pt x="338" y="392"/>
                        </a:lnTo>
                        <a:lnTo>
                          <a:pt x="336" y="396"/>
                        </a:lnTo>
                        <a:lnTo>
                          <a:pt x="332" y="400"/>
                        </a:lnTo>
                        <a:lnTo>
                          <a:pt x="326" y="410"/>
                        </a:lnTo>
                        <a:lnTo>
                          <a:pt x="318" y="400"/>
                        </a:lnTo>
                        <a:lnTo>
                          <a:pt x="318" y="392"/>
                        </a:lnTo>
                        <a:lnTo>
                          <a:pt x="308" y="386"/>
                        </a:lnTo>
                        <a:lnTo>
                          <a:pt x="304" y="386"/>
                        </a:lnTo>
                        <a:lnTo>
                          <a:pt x="300" y="386"/>
                        </a:lnTo>
                        <a:lnTo>
                          <a:pt x="298" y="388"/>
                        </a:lnTo>
                        <a:lnTo>
                          <a:pt x="298" y="392"/>
                        </a:lnTo>
                        <a:lnTo>
                          <a:pt x="302" y="398"/>
                        </a:lnTo>
                        <a:lnTo>
                          <a:pt x="300" y="400"/>
                        </a:lnTo>
                        <a:lnTo>
                          <a:pt x="298" y="402"/>
                        </a:lnTo>
                        <a:lnTo>
                          <a:pt x="290" y="408"/>
                        </a:lnTo>
                        <a:lnTo>
                          <a:pt x="278" y="416"/>
                        </a:lnTo>
                        <a:lnTo>
                          <a:pt x="280" y="432"/>
                        </a:lnTo>
                        <a:lnTo>
                          <a:pt x="256" y="432"/>
                        </a:lnTo>
                        <a:lnTo>
                          <a:pt x="262" y="418"/>
                        </a:lnTo>
                        <a:lnTo>
                          <a:pt x="252" y="418"/>
                        </a:lnTo>
                        <a:lnTo>
                          <a:pt x="252" y="412"/>
                        </a:lnTo>
                        <a:lnTo>
                          <a:pt x="250" y="402"/>
                        </a:lnTo>
                        <a:lnTo>
                          <a:pt x="248" y="400"/>
                        </a:lnTo>
                        <a:lnTo>
                          <a:pt x="246" y="400"/>
                        </a:lnTo>
                        <a:lnTo>
                          <a:pt x="244" y="406"/>
                        </a:lnTo>
                        <a:lnTo>
                          <a:pt x="242" y="416"/>
                        </a:lnTo>
                        <a:lnTo>
                          <a:pt x="238" y="432"/>
                        </a:lnTo>
                        <a:lnTo>
                          <a:pt x="240" y="472"/>
                        </a:lnTo>
                        <a:lnTo>
                          <a:pt x="234" y="484"/>
                        </a:lnTo>
                        <a:lnTo>
                          <a:pt x="226" y="502"/>
                        </a:lnTo>
                        <a:lnTo>
                          <a:pt x="222" y="492"/>
                        </a:lnTo>
                        <a:lnTo>
                          <a:pt x="208" y="494"/>
                        </a:lnTo>
                        <a:lnTo>
                          <a:pt x="206" y="518"/>
                        </a:lnTo>
                        <a:lnTo>
                          <a:pt x="196" y="516"/>
                        </a:lnTo>
                        <a:lnTo>
                          <a:pt x="194" y="522"/>
                        </a:lnTo>
                        <a:lnTo>
                          <a:pt x="192" y="522"/>
                        </a:lnTo>
                        <a:lnTo>
                          <a:pt x="188" y="516"/>
                        </a:lnTo>
                        <a:lnTo>
                          <a:pt x="186" y="512"/>
                        </a:lnTo>
                        <a:lnTo>
                          <a:pt x="182" y="512"/>
                        </a:lnTo>
                        <a:lnTo>
                          <a:pt x="180" y="512"/>
                        </a:lnTo>
                        <a:lnTo>
                          <a:pt x="178" y="516"/>
                        </a:lnTo>
                        <a:lnTo>
                          <a:pt x="178" y="530"/>
                        </a:lnTo>
                        <a:lnTo>
                          <a:pt x="180" y="546"/>
                        </a:lnTo>
                        <a:lnTo>
                          <a:pt x="180" y="548"/>
                        </a:lnTo>
                        <a:lnTo>
                          <a:pt x="178" y="546"/>
                        </a:lnTo>
                        <a:lnTo>
                          <a:pt x="170" y="524"/>
                        </a:lnTo>
                        <a:lnTo>
                          <a:pt x="156" y="536"/>
                        </a:lnTo>
                        <a:lnTo>
                          <a:pt x="144" y="546"/>
                        </a:lnTo>
                        <a:lnTo>
                          <a:pt x="140" y="570"/>
                        </a:lnTo>
                        <a:lnTo>
                          <a:pt x="146" y="572"/>
                        </a:lnTo>
                        <a:lnTo>
                          <a:pt x="146" y="582"/>
                        </a:lnTo>
                        <a:lnTo>
                          <a:pt x="142" y="582"/>
                        </a:lnTo>
                        <a:lnTo>
                          <a:pt x="136" y="584"/>
                        </a:lnTo>
                        <a:lnTo>
                          <a:pt x="134" y="586"/>
                        </a:lnTo>
                        <a:lnTo>
                          <a:pt x="132" y="590"/>
                        </a:lnTo>
                        <a:lnTo>
                          <a:pt x="134" y="596"/>
                        </a:lnTo>
                        <a:lnTo>
                          <a:pt x="138" y="606"/>
                        </a:lnTo>
                        <a:lnTo>
                          <a:pt x="136" y="608"/>
                        </a:lnTo>
                        <a:lnTo>
                          <a:pt x="130" y="614"/>
                        </a:lnTo>
                        <a:lnTo>
                          <a:pt x="122" y="624"/>
                        </a:lnTo>
                        <a:lnTo>
                          <a:pt x="122" y="650"/>
                        </a:lnTo>
                        <a:lnTo>
                          <a:pt x="112" y="664"/>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78" name="Freeform 40" descr="5%"/>
                  <p:cNvSpPr>
                    <a:spLocks/>
                  </p:cNvSpPr>
                  <p:nvPr/>
                </p:nvSpPr>
                <p:spPr bwMode="auto">
                  <a:xfrm>
                    <a:off x="8802688" y="1433513"/>
                    <a:ext cx="25400" cy="44450"/>
                  </a:xfrm>
                  <a:custGeom>
                    <a:avLst/>
                    <a:gdLst>
                      <a:gd name="T0" fmla="*/ 2147483647 w 18"/>
                      <a:gd name="T1" fmla="*/ 0 h 28"/>
                      <a:gd name="T2" fmla="*/ 2147483647 w 18"/>
                      <a:gd name="T3" fmla="*/ 2147483647 h 28"/>
                      <a:gd name="T4" fmla="*/ 2147483647 w 18"/>
                      <a:gd name="T5" fmla="*/ 2147483647 h 28"/>
                      <a:gd name="T6" fmla="*/ 2147483647 w 18"/>
                      <a:gd name="T7" fmla="*/ 2147483647 h 28"/>
                      <a:gd name="T8" fmla="*/ 2147483647 w 18"/>
                      <a:gd name="T9" fmla="*/ 2147483647 h 28"/>
                      <a:gd name="T10" fmla="*/ 2147483647 w 18"/>
                      <a:gd name="T11" fmla="*/ 2147483647 h 28"/>
                      <a:gd name="T12" fmla="*/ 2147483647 w 18"/>
                      <a:gd name="T13" fmla="*/ 2147483647 h 28"/>
                      <a:gd name="T14" fmla="*/ 2147483647 w 18"/>
                      <a:gd name="T15" fmla="*/ 2147483647 h 28"/>
                      <a:gd name="T16" fmla="*/ 2147483647 w 18"/>
                      <a:gd name="T17" fmla="*/ 2147483647 h 28"/>
                      <a:gd name="T18" fmla="*/ 0 w 18"/>
                      <a:gd name="T19" fmla="*/ 2147483647 h 28"/>
                      <a:gd name="T20" fmla="*/ 0 w 18"/>
                      <a:gd name="T21" fmla="*/ 2147483647 h 28"/>
                      <a:gd name="T22" fmla="*/ 0 w 18"/>
                      <a:gd name="T23" fmla="*/ 2147483647 h 28"/>
                      <a:gd name="T24" fmla="*/ 2147483647 w 18"/>
                      <a:gd name="T25" fmla="*/ 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28">
                        <a:moveTo>
                          <a:pt x="8" y="0"/>
                        </a:moveTo>
                        <a:lnTo>
                          <a:pt x="18" y="8"/>
                        </a:lnTo>
                        <a:lnTo>
                          <a:pt x="14" y="18"/>
                        </a:lnTo>
                        <a:lnTo>
                          <a:pt x="12" y="18"/>
                        </a:lnTo>
                        <a:lnTo>
                          <a:pt x="12" y="22"/>
                        </a:lnTo>
                        <a:lnTo>
                          <a:pt x="12" y="26"/>
                        </a:lnTo>
                        <a:lnTo>
                          <a:pt x="10" y="28"/>
                        </a:lnTo>
                        <a:lnTo>
                          <a:pt x="8" y="28"/>
                        </a:lnTo>
                        <a:lnTo>
                          <a:pt x="4" y="26"/>
                        </a:lnTo>
                        <a:lnTo>
                          <a:pt x="0" y="22"/>
                        </a:lnTo>
                        <a:lnTo>
                          <a:pt x="0" y="14"/>
                        </a:lnTo>
                        <a:lnTo>
                          <a:pt x="0" y="10"/>
                        </a:lnTo>
                        <a:lnTo>
                          <a:pt x="8" y="0"/>
                        </a:lnTo>
                        <a:close/>
                      </a:path>
                    </a:pathLst>
                  </a:custGeom>
                  <a:pattFill prst="pct5">
                    <a:fgClr>
                      <a:schemeClr val="bg1"/>
                    </a:fgClr>
                    <a:bgClr>
                      <a:schemeClr val="bg1"/>
                    </a:bgClr>
                  </a:patt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grpSp>
                <p:nvGrpSpPr>
                  <p:cNvPr id="79" name="Group 41"/>
                  <p:cNvGrpSpPr>
                    <a:grpSpLocks/>
                  </p:cNvGrpSpPr>
                  <p:nvPr/>
                </p:nvGrpSpPr>
                <p:grpSpPr bwMode="auto">
                  <a:xfrm>
                    <a:off x="8186738" y="1893888"/>
                    <a:ext cx="566737" cy="342900"/>
                    <a:chOff x="5607" y="1116"/>
                    <a:chExt cx="392" cy="216"/>
                  </a:xfrm>
                  <a:solidFill>
                    <a:schemeClr val="bg1"/>
                  </a:solidFill>
                </p:grpSpPr>
                <p:sp>
                  <p:nvSpPr>
                    <p:cNvPr id="109" name="Freeform 42"/>
                    <p:cNvSpPr>
                      <a:spLocks/>
                    </p:cNvSpPr>
                    <p:nvPr/>
                  </p:nvSpPr>
                  <p:spPr bwMode="auto">
                    <a:xfrm>
                      <a:off x="5607" y="1116"/>
                      <a:ext cx="376" cy="192"/>
                    </a:xfrm>
                    <a:custGeom>
                      <a:avLst/>
                      <a:gdLst>
                        <a:gd name="T0" fmla="*/ 0 w 376"/>
                        <a:gd name="T1" fmla="*/ 182 h 192"/>
                        <a:gd name="T2" fmla="*/ 40 w 376"/>
                        <a:gd name="T3" fmla="*/ 72 h 192"/>
                        <a:gd name="T4" fmla="*/ 194 w 376"/>
                        <a:gd name="T5" fmla="*/ 36 h 192"/>
                        <a:gd name="T6" fmla="*/ 210 w 376"/>
                        <a:gd name="T7" fmla="*/ 20 h 192"/>
                        <a:gd name="T8" fmla="*/ 220 w 376"/>
                        <a:gd name="T9" fmla="*/ 6 h 192"/>
                        <a:gd name="T10" fmla="*/ 230 w 376"/>
                        <a:gd name="T11" fmla="*/ 0 h 192"/>
                        <a:gd name="T12" fmla="*/ 242 w 376"/>
                        <a:gd name="T13" fmla="*/ 0 h 192"/>
                        <a:gd name="T14" fmla="*/ 240 w 376"/>
                        <a:gd name="T15" fmla="*/ 2 h 192"/>
                        <a:gd name="T16" fmla="*/ 246 w 376"/>
                        <a:gd name="T17" fmla="*/ 16 h 192"/>
                        <a:gd name="T18" fmla="*/ 260 w 376"/>
                        <a:gd name="T19" fmla="*/ 24 h 192"/>
                        <a:gd name="T20" fmla="*/ 268 w 376"/>
                        <a:gd name="T21" fmla="*/ 28 h 192"/>
                        <a:gd name="T22" fmla="*/ 262 w 376"/>
                        <a:gd name="T23" fmla="*/ 36 h 192"/>
                        <a:gd name="T24" fmla="*/ 252 w 376"/>
                        <a:gd name="T25" fmla="*/ 48 h 192"/>
                        <a:gd name="T26" fmla="*/ 248 w 376"/>
                        <a:gd name="T27" fmla="*/ 60 h 192"/>
                        <a:gd name="T28" fmla="*/ 242 w 376"/>
                        <a:gd name="T29" fmla="*/ 78 h 192"/>
                        <a:gd name="T30" fmla="*/ 250 w 376"/>
                        <a:gd name="T31" fmla="*/ 84 h 192"/>
                        <a:gd name="T32" fmla="*/ 268 w 376"/>
                        <a:gd name="T33" fmla="*/ 82 h 192"/>
                        <a:gd name="T34" fmla="*/ 284 w 376"/>
                        <a:gd name="T35" fmla="*/ 98 h 192"/>
                        <a:gd name="T36" fmla="*/ 292 w 376"/>
                        <a:gd name="T37" fmla="*/ 114 h 192"/>
                        <a:gd name="T38" fmla="*/ 296 w 376"/>
                        <a:gd name="T39" fmla="*/ 122 h 192"/>
                        <a:gd name="T40" fmla="*/ 302 w 376"/>
                        <a:gd name="T41" fmla="*/ 120 h 192"/>
                        <a:gd name="T42" fmla="*/ 306 w 376"/>
                        <a:gd name="T43" fmla="*/ 122 h 192"/>
                        <a:gd name="T44" fmla="*/ 308 w 376"/>
                        <a:gd name="T45" fmla="*/ 128 h 192"/>
                        <a:gd name="T46" fmla="*/ 314 w 376"/>
                        <a:gd name="T47" fmla="*/ 136 h 192"/>
                        <a:gd name="T48" fmla="*/ 330 w 376"/>
                        <a:gd name="T49" fmla="*/ 138 h 192"/>
                        <a:gd name="T50" fmla="*/ 348 w 376"/>
                        <a:gd name="T51" fmla="*/ 136 h 192"/>
                        <a:gd name="T52" fmla="*/ 362 w 376"/>
                        <a:gd name="T53" fmla="*/ 126 h 192"/>
                        <a:gd name="T54" fmla="*/ 364 w 376"/>
                        <a:gd name="T55" fmla="*/ 116 h 192"/>
                        <a:gd name="T56" fmla="*/ 350 w 376"/>
                        <a:gd name="T57" fmla="*/ 98 h 192"/>
                        <a:gd name="T58" fmla="*/ 342 w 376"/>
                        <a:gd name="T59" fmla="*/ 92 h 192"/>
                        <a:gd name="T60" fmla="*/ 336 w 376"/>
                        <a:gd name="T61" fmla="*/ 96 h 192"/>
                        <a:gd name="T62" fmla="*/ 332 w 376"/>
                        <a:gd name="T63" fmla="*/ 88 h 192"/>
                        <a:gd name="T64" fmla="*/ 342 w 376"/>
                        <a:gd name="T65" fmla="*/ 88 h 192"/>
                        <a:gd name="T66" fmla="*/ 356 w 376"/>
                        <a:gd name="T67" fmla="*/ 94 h 192"/>
                        <a:gd name="T68" fmla="*/ 370 w 376"/>
                        <a:gd name="T69" fmla="*/ 112 h 192"/>
                        <a:gd name="T70" fmla="*/ 376 w 376"/>
                        <a:gd name="T71" fmla="*/ 144 h 192"/>
                        <a:gd name="T72" fmla="*/ 370 w 376"/>
                        <a:gd name="T73" fmla="*/ 142 h 192"/>
                        <a:gd name="T74" fmla="*/ 354 w 376"/>
                        <a:gd name="T75" fmla="*/ 150 h 192"/>
                        <a:gd name="T76" fmla="*/ 336 w 376"/>
                        <a:gd name="T77" fmla="*/ 158 h 192"/>
                        <a:gd name="T78" fmla="*/ 328 w 376"/>
                        <a:gd name="T79" fmla="*/ 166 h 192"/>
                        <a:gd name="T80" fmla="*/ 312 w 376"/>
                        <a:gd name="T81" fmla="*/ 180 h 192"/>
                        <a:gd name="T82" fmla="*/ 308 w 376"/>
                        <a:gd name="T83" fmla="*/ 160 h 192"/>
                        <a:gd name="T84" fmla="*/ 308 w 376"/>
                        <a:gd name="T85" fmla="*/ 154 h 192"/>
                        <a:gd name="T86" fmla="*/ 300 w 376"/>
                        <a:gd name="T87" fmla="*/ 148 h 192"/>
                        <a:gd name="T88" fmla="*/ 296 w 376"/>
                        <a:gd name="T89" fmla="*/ 154 h 192"/>
                        <a:gd name="T90" fmla="*/ 294 w 376"/>
                        <a:gd name="T91" fmla="*/ 162 h 192"/>
                        <a:gd name="T92" fmla="*/ 280 w 376"/>
                        <a:gd name="T93" fmla="*/ 172 h 192"/>
                        <a:gd name="T94" fmla="*/ 280 w 376"/>
                        <a:gd name="T95" fmla="*/ 182 h 192"/>
                        <a:gd name="T96" fmla="*/ 276 w 376"/>
                        <a:gd name="T97" fmla="*/ 190 h 192"/>
                        <a:gd name="T98" fmla="*/ 264 w 376"/>
                        <a:gd name="T99" fmla="*/ 192 h 192"/>
                        <a:gd name="T100" fmla="*/ 252 w 376"/>
                        <a:gd name="T101" fmla="*/ 172 h 192"/>
                        <a:gd name="T102" fmla="*/ 234 w 376"/>
                        <a:gd name="T103" fmla="*/ 164 h 192"/>
                        <a:gd name="T104" fmla="*/ 222 w 376"/>
                        <a:gd name="T105" fmla="*/ 146 h 192"/>
                        <a:gd name="T106" fmla="*/ 176 w 376"/>
                        <a:gd name="T107" fmla="*/ 142 h 192"/>
                        <a:gd name="T108" fmla="*/ 80 w 376"/>
                        <a:gd name="T109" fmla="*/ 166 h 192"/>
                        <a:gd name="T110" fmla="*/ 76 w 376"/>
                        <a:gd name="T111" fmla="*/ 170 h 192"/>
                        <a:gd name="T112" fmla="*/ 6 w 376"/>
                        <a:gd name="T113" fmla="*/ 182 h 1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76" h="192">
                          <a:moveTo>
                            <a:pt x="6" y="182"/>
                          </a:moveTo>
                          <a:lnTo>
                            <a:pt x="0" y="182"/>
                          </a:lnTo>
                          <a:lnTo>
                            <a:pt x="2" y="80"/>
                          </a:lnTo>
                          <a:lnTo>
                            <a:pt x="40" y="72"/>
                          </a:lnTo>
                          <a:lnTo>
                            <a:pt x="78" y="62"/>
                          </a:lnTo>
                          <a:lnTo>
                            <a:pt x="194" y="36"/>
                          </a:lnTo>
                          <a:lnTo>
                            <a:pt x="204" y="28"/>
                          </a:lnTo>
                          <a:lnTo>
                            <a:pt x="210" y="20"/>
                          </a:lnTo>
                          <a:lnTo>
                            <a:pt x="214" y="12"/>
                          </a:lnTo>
                          <a:lnTo>
                            <a:pt x="220" y="6"/>
                          </a:lnTo>
                          <a:lnTo>
                            <a:pt x="224" y="4"/>
                          </a:lnTo>
                          <a:lnTo>
                            <a:pt x="230" y="0"/>
                          </a:lnTo>
                          <a:lnTo>
                            <a:pt x="238" y="0"/>
                          </a:lnTo>
                          <a:lnTo>
                            <a:pt x="242" y="0"/>
                          </a:lnTo>
                          <a:lnTo>
                            <a:pt x="240" y="0"/>
                          </a:lnTo>
                          <a:lnTo>
                            <a:pt x="240" y="2"/>
                          </a:lnTo>
                          <a:lnTo>
                            <a:pt x="242" y="8"/>
                          </a:lnTo>
                          <a:lnTo>
                            <a:pt x="246" y="16"/>
                          </a:lnTo>
                          <a:lnTo>
                            <a:pt x="258" y="24"/>
                          </a:lnTo>
                          <a:lnTo>
                            <a:pt x="260" y="24"/>
                          </a:lnTo>
                          <a:lnTo>
                            <a:pt x="266" y="26"/>
                          </a:lnTo>
                          <a:lnTo>
                            <a:pt x="268" y="28"/>
                          </a:lnTo>
                          <a:lnTo>
                            <a:pt x="266" y="30"/>
                          </a:lnTo>
                          <a:lnTo>
                            <a:pt x="262" y="36"/>
                          </a:lnTo>
                          <a:lnTo>
                            <a:pt x="252" y="40"/>
                          </a:lnTo>
                          <a:lnTo>
                            <a:pt x="252" y="48"/>
                          </a:lnTo>
                          <a:lnTo>
                            <a:pt x="252" y="52"/>
                          </a:lnTo>
                          <a:lnTo>
                            <a:pt x="248" y="60"/>
                          </a:lnTo>
                          <a:lnTo>
                            <a:pt x="242" y="72"/>
                          </a:lnTo>
                          <a:lnTo>
                            <a:pt x="242" y="78"/>
                          </a:lnTo>
                          <a:lnTo>
                            <a:pt x="244" y="84"/>
                          </a:lnTo>
                          <a:lnTo>
                            <a:pt x="250" y="84"/>
                          </a:lnTo>
                          <a:lnTo>
                            <a:pt x="260" y="80"/>
                          </a:lnTo>
                          <a:lnTo>
                            <a:pt x="268" y="82"/>
                          </a:lnTo>
                          <a:lnTo>
                            <a:pt x="278" y="90"/>
                          </a:lnTo>
                          <a:lnTo>
                            <a:pt x="284" y="98"/>
                          </a:lnTo>
                          <a:lnTo>
                            <a:pt x="290" y="100"/>
                          </a:lnTo>
                          <a:lnTo>
                            <a:pt x="292" y="114"/>
                          </a:lnTo>
                          <a:lnTo>
                            <a:pt x="294" y="118"/>
                          </a:lnTo>
                          <a:lnTo>
                            <a:pt x="296" y="122"/>
                          </a:lnTo>
                          <a:lnTo>
                            <a:pt x="300" y="122"/>
                          </a:lnTo>
                          <a:lnTo>
                            <a:pt x="302" y="120"/>
                          </a:lnTo>
                          <a:lnTo>
                            <a:pt x="304" y="120"/>
                          </a:lnTo>
                          <a:lnTo>
                            <a:pt x="306" y="122"/>
                          </a:lnTo>
                          <a:lnTo>
                            <a:pt x="308" y="126"/>
                          </a:lnTo>
                          <a:lnTo>
                            <a:pt x="308" y="128"/>
                          </a:lnTo>
                          <a:lnTo>
                            <a:pt x="310" y="132"/>
                          </a:lnTo>
                          <a:lnTo>
                            <a:pt x="314" y="136"/>
                          </a:lnTo>
                          <a:lnTo>
                            <a:pt x="322" y="138"/>
                          </a:lnTo>
                          <a:lnTo>
                            <a:pt x="330" y="138"/>
                          </a:lnTo>
                          <a:lnTo>
                            <a:pt x="342" y="140"/>
                          </a:lnTo>
                          <a:lnTo>
                            <a:pt x="348" y="136"/>
                          </a:lnTo>
                          <a:lnTo>
                            <a:pt x="358" y="130"/>
                          </a:lnTo>
                          <a:lnTo>
                            <a:pt x="362" y="126"/>
                          </a:lnTo>
                          <a:lnTo>
                            <a:pt x="364" y="120"/>
                          </a:lnTo>
                          <a:lnTo>
                            <a:pt x="364" y="116"/>
                          </a:lnTo>
                          <a:lnTo>
                            <a:pt x="360" y="110"/>
                          </a:lnTo>
                          <a:lnTo>
                            <a:pt x="350" y="98"/>
                          </a:lnTo>
                          <a:lnTo>
                            <a:pt x="346" y="94"/>
                          </a:lnTo>
                          <a:lnTo>
                            <a:pt x="342" y="92"/>
                          </a:lnTo>
                          <a:lnTo>
                            <a:pt x="338" y="92"/>
                          </a:lnTo>
                          <a:lnTo>
                            <a:pt x="336" y="96"/>
                          </a:lnTo>
                          <a:lnTo>
                            <a:pt x="334" y="98"/>
                          </a:lnTo>
                          <a:lnTo>
                            <a:pt x="332" y="88"/>
                          </a:lnTo>
                          <a:lnTo>
                            <a:pt x="338" y="88"/>
                          </a:lnTo>
                          <a:lnTo>
                            <a:pt x="342" y="88"/>
                          </a:lnTo>
                          <a:lnTo>
                            <a:pt x="348" y="90"/>
                          </a:lnTo>
                          <a:lnTo>
                            <a:pt x="356" y="94"/>
                          </a:lnTo>
                          <a:lnTo>
                            <a:pt x="362" y="100"/>
                          </a:lnTo>
                          <a:lnTo>
                            <a:pt x="370" y="112"/>
                          </a:lnTo>
                          <a:lnTo>
                            <a:pt x="376" y="130"/>
                          </a:lnTo>
                          <a:lnTo>
                            <a:pt x="376" y="144"/>
                          </a:lnTo>
                          <a:lnTo>
                            <a:pt x="374" y="142"/>
                          </a:lnTo>
                          <a:lnTo>
                            <a:pt x="370" y="142"/>
                          </a:lnTo>
                          <a:lnTo>
                            <a:pt x="364" y="144"/>
                          </a:lnTo>
                          <a:lnTo>
                            <a:pt x="354" y="150"/>
                          </a:lnTo>
                          <a:lnTo>
                            <a:pt x="344" y="154"/>
                          </a:lnTo>
                          <a:lnTo>
                            <a:pt x="336" y="158"/>
                          </a:lnTo>
                          <a:lnTo>
                            <a:pt x="332" y="162"/>
                          </a:lnTo>
                          <a:lnTo>
                            <a:pt x="328" y="166"/>
                          </a:lnTo>
                          <a:lnTo>
                            <a:pt x="324" y="170"/>
                          </a:lnTo>
                          <a:lnTo>
                            <a:pt x="312" y="180"/>
                          </a:lnTo>
                          <a:lnTo>
                            <a:pt x="308" y="176"/>
                          </a:lnTo>
                          <a:lnTo>
                            <a:pt x="308" y="160"/>
                          </a:lnTo>
                          <a:lnTo>
                            <a:pt x="308" y="158"/>
                          </a:lnTo>
                          <a:lnTo>
                            <a:pt x="308" y="154"/>
                          </a:lnTo>
                          <a:lnTo>
                            <a:pt x="302" y="148"/>
                          </a:lnTo>
                          <a:lnTo>
                            <a:pt x="300" y="148"/>
                          </a:lnTo>
                          <a:lnTo>
                            <a:pt x="298" y="150"/>
                          </a:lnTo>
                          <a:lnTo>
                            <a:pt x="296" y="154"/>
                          </a:lnTo>
                          <a:lnTo>
                            <a:pt x="294" y="164"/>
                          </a:lnTo>
                          <a:lnTo>
                            <a:pt x="294" y="162"/>
                          </a:lnTo>
                          <a:lnTo>
                            <a:pt x="286" y="172"/>
                          </a:lnTo>
                          <a:lnTo>
                            <a:pt x="280" y="172"/>
                          </a:lnTo>
                          <a:lnTo>
                            <a:pt x="280" y="176"/>
                          </a:lnTo>
                          <a:lnTo>
                            <a:pt x="280" y="182"/>
                          </a:lnTo>
                          <a:lnTo>
                            <a:pt x="278" y="186"/>
                          </a:lnTo>
                          <a:lnTo>
                            <a:pt x="276" y="190"/>
                          </a:lnTo>
                          <a:lnTo>
                            <a:pt x="272" y="192"/>
                          </a:lnTo>
                          <a:lnTo>
                            <a:pt x="264" y="192"/>
                          </a:lnTo>
                          <a:lnTo>
                            <a:pt x="258" y="178"/>
                          </a:lnTo>
                          <a:lnTo>
                            <a:pt x="252" y="172"/>
                          </a:lnTo>
                          <a:lnTo>
                            <a:pt x="242" y="166"/>
                          </a:lnTo>
                          <a:lnTo>
                            <a:pt x="234" y="164"/>
                          </a:lnTo>
                          <a:lnTo>
                            <a:pt x="228" y="148"/>
                          </a:lnTo>
                          <a:lnTo>
                            <a:pt x="222" y="146"/>
                          </a:lnTo>
                          <a:lnTo>
                            <a:pt x="216" y="132"/>
                          </a:lnTo>
                          <a:lnTo>
                            <a:pt x="176" y="142"/>
                          </a:lnTo>
                          <a:lnTo>
                            <a:pt x="176" y="140"/>
                          </a:lnTo>
                          <a:lnTo>
                            <a:pt x="80" y="166"/>
                          </a:lnTo>
                          <a:lnTo>
                            <a:pt x="80" y="170"/>
                          </a:lnTo>
                          <a:lnTo>
                            <a:pt x="76" y="170"/>
                          </a:lnTo>
                          <a:lnTo>
                            <a:pt x="76" y="166"/>
                          </a:lnTo>
                          <a:lnTo>
                            <a:pt x="6" y="182"/>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sp>
                  <p:nvSpPr>
                    <p:cNvPr id="110" name="Freeform 43"/>
                    <p:cNvSpPr>
                      <a:spLocks/>
                    </p:cNvSpPr>
                    <p:nvPr/>
                  </p:nvSpPr>
                  <p:spPr bwMode="auto">
                    <a:xfrm>
                      <a:off x="5969" y="1302"/>
                      <a:ext cx="30" cy="18"/>
                    </a:xfrm>
                    <a:custGeom>
                      <a:avLst/>
                      <a:gdLst>
                        <a:gd name="T0" fmla="*/ 0 w 30"/>
                        <a:gd name="T1" fmla="*/ 16 h 18"/>
                        <a:gd name="T2" fmla="*/ 8 w 30"/>
                        <a:gd name="T3" fmla="*/ 18 h 18"/>
                        <a:gd name="T4" fmla="*/ 22 w 30"/>
                        <a:gd name="T5" fmla="*/ 16 h 18"/>
                        <a:gd name="T6" fmla="*/ 28 w 30"/>
                        <a:gd name="T7" fmla="*/ 14 h 18"/>
                        <a:gd name="T8" fmla="*/ 30 w 30"/>
                        <a:gd name="T9" fmla="*/ 10 h 18"/>
                        <a:gd name="T10" fmla="*/ 30 w 30"/>
                        <a:gd name="T11" fmla="*/ 6 h 18"/>
                        <a:gd name="T12" fmla="*/ 22 w 30"/>
                        <a:gd name="T13" fmla="*/ 0 h 18"/>
                        <a:gd name="T14" fmla="*/ 20 w 30"/>
                        <a:gd name="T15" fmla="*/ 0 h 18"/>
                        <a:gd name="T16" fmla="*/ 18 w 30"/>
                        <a:gd name="T17" fmla="*/ 2 h 18"/>
                        <a:gd name="T18" fmla="*/ 18 w 30"/>
                        <a:gd name="T19" fmla="*/ 8 h 18"/>
                        <a:gd name="T20" fmla="*/ 8 w 30"/>
                        <a:gd name="T21" fmla="*/ 8 h 18"/>
                        <a:gd name="T22" fmla="*/ 2 w 30"/>
                        <a:gd name="T23" fmla="*/ 12 h 18"/>
                        <a:gd name="T24" fmla="*/ 0 w 30"/>
                        <a:gd name="T25" fmla="*/ 14 h 18"/>
                        <a:gd name="T26" fmla="*/ 0 w 30"/>
                        <a:gd name="T27" fmla="*/ 14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18">
                          <a:moveTo>
                            <a:pt x="0" y="16"/>
                          </a:moveTo>
                          <a:lnTo>
                            <a:pt x="8" y="18"/>
                          </a:lnTo>
                          <a:lnTo>
                            <a:pt x="22" y="16"/>
                          </a:lnTo>
                          <a:lnTo>
                            <a:pt x="28" y="14"/>
                          </a:lnTo>
                          <a:lnTo>
                            <a:pt x="30" y="10"/>
                          </a:lnTo>
                          <a:lnTo>
                            <a:pt x="30" y="6"/>
                          </a:lnTo>
                          <a:lnTo>
                            <a:pt x="22" y="0"/>
                          </a:lnTo>
                          <a:lnTo>
                            <a:pt x="20" y="0"/>
                          </a:lnTo>
                          <a:lnTo>
                            <a:pt x="18" y="2"/>
                          </a:lnTo>
                          <a:lnTo>
                            <a:pt x="18" y="8"/>
                          </a:lnTo>
                          <a:lnTo>
                            <a:pt x="8" y="8"/>
                          </a:lnTo>
                          <a:lnTo>
                            <a:pt x="2" y="12"/>
                          </a:lnTo>
                          <a:lnTo>
                            <a:pt x="0" y="14"/>
                          </a:lnTo>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sp>
                  <p:nvSpPr>
                    <p:cNvPr id="111" name="Freeform 44"/>
                    <p:cNvSpPr>
                      <a:spLocks/>
                    </p:cNvSpPr>
                    <p:nvPr/>
                  </p:nvSpPr>
                  <p:spPr bwMode="auto">
                    <a:xfrm>
                      <a:off x="5907" y="1302"/>
                      <a:ext cx="34" cy="30"/>
                    </a:xfrm>
                    <a:custGeom>
                      <a:avLst/>
                      <a:gdLst>
                        <a:gd name="T0" fmla="*/ 0 w 34"/>
                        <a:gd name="T1" fmla="*/ 22 h 30"/>
                        <a:gd name="T2" fmla="*/ 6 w 34"/>
                        <a:gd name="T3" fmla="*/ 30 h 30"/>
                        <a:gd name="T4" fmla="*/ 14 w 34"/>
                        <a:gd name="T5" fmla="*/ 20 h 30"/>
                        <a:gd name="T6" fmla="*/ 24 w 34"/>
                        <a:gd name="T7" fmla="*/ 14 h 30"/>
                        <a:gd name="T8" fmla="*/ 28 w 34"/>
                        <a:gd name="T9" fmla="*/ 12 h 30"/>
                        <a:gd name="T10" fmla="*/ 34 w 34"/>
                        <a:gd name="T11" fmla="*/ 12 h 30"/>
                        <a:gd name="T12" fmla="*/ 34 w 34"/>
                        <a:gd name="T13" fmla="*/ 6 h 30"/>
                        <a:gd name="T14" fmla="*/ 32 w 34"/>
                        <a:gd name="T15" fmla="*/ 4 h 30"/>
                        <a:gd name="T16" fmla="*/ 26 w 34"/>
                        <a:gd name="T17" fmla="*/ 4 h 30"/>
                        <a:gd name="T18" fmla="*/ 22 w 34"/>
                        <a:gd name="T19" fmla="*/ 2 h 30"/>
                        <a:gd name="T20" fmla="*/ 18 w 34"/>
                        <a:gd name="T21" fmla="*/ 0 h 30"/>
                        <a:gd name="T22" fmla="*/ 12 w 34"/>
                        <a:gd name="T23" fmla="*/ 4 h 30"/>
                        <a:gd name="T24" fmla="*/ 12 w 34"/>
                        <a:gd name="T25" fmla="*/ 8 h 30"/>
                        <a:gd name="T26" fmla="*/ 10 w 34"/>
                        <a:gd name="T27" fmla="*/ 10 h 30"/>
                        <a:gd name="T28" fmla="*/ 10 w 34"/>
                        <a:gd name="T29" fmla="*/ 16 h 30"/>
                        <a:gd name="T30" fmla="*/ 6 w 34"/>
                        <a:gd name="T31" fmla="*/ 20 h 30"/>
                        <a:gd name="T32" fmla="*/ 0 w 34"/>
                        <a:gd name="T33" fmla="*/ 22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0">
                          <a:moveTo>
                            <a:pt x="0" y="22"/>
                          </a:moveTo>
                          <a:lnTo>
                            <a:pt x="6" y="30"/>
                          </a:lnTo>
                          <a:lnTo>
                            <a:pt x="14" y="20"/>
                          </a:lnTo>
                          <a:lnTo>
                            <a:pt x="24" y="14"/>
                          </a:lnTo>
                          <a:lnTo>
                            <a:pt x="28" y="12"/>
                          </a:lnTo>
                          <a:lnTo>
                            <a:pt x="34" y="12"/>
                          </a:lnTo>
                          <a:lnTo>
                            <a:pt x="34" y="6"/>
                          </a:lnTo>
                          <a:lnTo>
                            <a:pt x="32" y="4"/>
                          </a:lnTo>
                          <a:lnTo>
                            <a:pt x="26" y="4"/>
                          </a:lnTo>
                          <a:lnTo>
                            <a:pt x="22" y="2"/>
                          </a:lnTo>
                          <a:lnTo>
                            <a:pt x="18" y="0"/>
                          </a:lnTo>
                          <a:lnTo>
                            <a:pt x="12" y="4"/>
                          </a:lnTo>
                          <a:lnTo>
                            <a:pt x="12" y="8"/>
                          </a:lnTo>
                          <a:lnTo>
                            <a:pt x="10" y="10"/>
                          </a:lnTo>
                          <a:lnTo>
                            <a:pt x="10" y="16"/>
                          </a:lnTo>
                          <a:lnTo>
                            <a:pt x="6" y="20"/>
                          </a:lnTo>
                          <a:lnTo>
                            <a:pt x="0" y="22"/>
                          </a:lnTo>
                          <a:close/>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grpSp>
              <p:sp>
                <p:nvSpPr>
                  <p:cNvPr id="80" name="Freeform 45" descr="5%"/>
                  <p:cNvSpPr>
                    <a:spLocks/>
                  </p:cNvSpPr>
                  <p:nvPr/>
                </p:nvSpPr>
                <p:spPr bwMode="auto">
                  <a:xfrm>
                    <a:off x="8440738" y="2103438"/>
                    <a:ext cx="130175" cy="171450"/>
                  </a:xfrm>
                  <a:custGeom>
                    <a:avLst/>
                    <a:gdLst>
                      <a:gd name="T0" fmla="*/ 2147483647 w 90"/>
                      <a:gd name="T1" fmla="*/ 2147483647 h 108"/>
                      <a:gd name="T2" fmla="*/ 2147483647 w 90"/>
                      <a:gd name="T3" fmla="*/ 2147483647 h 108"/>
                      <a:gd name="T4" fmla="*/ 2147483647 w 90"/>
                      <a:gd name="T5" fmla="*/ 2147483647 h 108"/>
                      <a:gd name="T6" fmla="*/ 2147483647 w 90"/>
                      <a:gd name="T7" fmla="*/ 2147483647 h 108"/>
                      <a:gd name="T8" fmla="*/ 2147483647 w 90"/>
                      <a:gd name="T9" fmla="*/ 2147483647 h 108"/>
                      <a:gd name="T10" fmla="*/ 2147483647 w 90"/>
                      <a:gd name="T11" fmla="*/ 2147483647 h 108"/>
                      <a:gd name="T12" fmla="*/ 2147483647 w 90"/>
                      <a:gd name="T13" fmla="*/ 2147483647 h 108"/>
                      <a:gd name="T14" fmla="*/ 2147483647 w 90"/>
                      <a:gd name="T15" fmla="*/ 2147483647 h 108"/>
                      <a:gd name="T16" fmla="*/ 2147483647 w 90"/>
                      <a:gd name="T17" fmla="*/ 2147483647 h 108"/>
                      <a:gd name="T18" fmla="*/ 2147483647 w 90"/>
                      <a:gd name="T19" fmla="*/ 2147483647 h 108"/>
                      <a:gd name="T20" fmla="*/ 2147483647 w 90"/>
                      <a:gd name="T21" fmla="*/ 2147483647 h 108"/>
                      <a:gd name="T22" fmla="*/ 2147483647 w 90"/>
                      <a:gd name="T23" fmla="*/ 2147483647 h 108"/>
                      <a:gd name="T24" fmla="*/ 2147483647 w 90"/>
                      <a:gd name="T25" fmla="*/ 2147483647 h 108"/>
                      <a:gd name="T26" fmla="*/ 2147483647 w 90"/>
                      <a:gd name="T27" fmla="*/ 2147483647 h 108"/>
                      <a:gd name="T28" fmla="*/ 2147483647 w 90"/>
                      <a:gd name="T29" fmla="*/ 2147483647 h 108"/>
                      <a:gd name="T30" fmla="*/ 2147483647 w 90"/>
                      <a:gd name="T31" fmla="*/ 2147483647 h 108"/>
                      <a:gd name="T32" fmla="*/ 2147483647 w 90"/>
                      <a:gd name="T33" fmla="*/ 2147483647 h 108"/>
                      <a:gd name="T34" fmla="*/ 2147483647 w 90"/>
                      <a:gd name="T35" fmla="*/ 2147483647 h 108"/>
                      <a:gd name="T36" fmla="*/ 2147483647 w 90"/>
                      <a:gd name="T37" fmla="*/ 2147483647 h 108"/>
                      <a:gd name="T38" fmla="*/ 2147483647 w 90"/>
                      <a:gd name="T39" fmla="*/ 2147483647 h 108"/>
                      <a:gd name="T40" fmla="*/ 2147483647 w 90"/>
                      <a:gd name="T41" fmla="*/ 2147483647 h 108"/>
                      <a:gd name="T42" fmla="*/ 2147483647 w 90"/>
                      <a:gd name="T43" fmla="*/ 2147483647 h 108"/>
                      <a:gd name="T44" fmla="*/ 2147483647 w 90"/>
                      <a:gd name="T45" fmla="*/ 2147483647 h 108"/>
                      <a:gd name="T46" fmla="*/ 2147483647 w 90"/>
                      <a:gd name="T47" fmla="*/ 2147483647 h 108"/>
                      <a:gd name="T48" fmla="*/ 2147483647 w 90"/>
                      <a:gd name="T49" fmla="*/ 2147483647 h 108"/>
                      <a:gd name="T50" fmla="*/ 2147483647 w 90"/>
                      <a:gd name="T51" fmla="*/ 2147483647 h 108"/>
                      <a:gd name="T52" fmla="*/ 2147483647 w 90"/>
                      <a:gd name="T53" fmla="*/ 2147483647 h 108"/>
                      <a:gd name="T54" fmla="*/ 2147483647 w 90"/>
                      <a:gd name="T55" fmla="*/ 2147483647 h 108"/>
                      <a:gd name="T56" fmla="*/ 2147483647 w 90"/>
                      <a:gd name="T57" fmla="*/ 2147483647 h 108"/>
                      <a:gd name="T58" fmla="*/ 2147483647 w 90"/>
                      <a:gd name="T59" fmla="*/ 2147483647 h 108"/>
                      <a:gd name="T60" fmla="*/ 2147483647 w 90"/>
                      <a:gd name="T61" fmla="*/ 2147483647 h 108"/>
                      <a:gd name="T62" fmla="*/ 2147483647 w 90"/>
                      <a:gd name="T63" fmla="*/ 0 h 108"/>
                      <a:gd name="T64" fmla="*/ 0 w 90"/>
                      <a:gd name="T65" fmla="*/ 2147483647 h 108"/>
                      <a:gd name="T66" fmla="*/ 2147483647 w 90"/>
                      <a:gd name="T67" fmla="*/ 2147483647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0" h="108">
                        <a:moveTo>
                          <a:pt x="24" y="92"/>
                        </a:moveTo>
                        <a:lnTo>
                          <a:pt x="18" y="94"/>
                        </a:lnTo>
                        <a:lnTo>
                          <a:pt x="18" y="102"/>
                        </a:lnTo>
                        <a:lnTo>
                          <a:pt x="18" y="108"/>
                        </a:lnTo>
                        <a:lnTo>
                          <a:pt x="24" y="108"/>
                        </a:lnTo>
                        <a:lnTo>
                          <a:pt x="30" y="106"/>
                        </a:lnTo>
                        <a:lnTo>
                          <a:pt x="40" y="98"/>
                        </a:lnTo>
                        <a:lnTo>
                          <a:pt x="48" y="92"/>
                        </a:lnTo>
                        <a:lnTo>
                          <a:pt x="50" y="88"/>
                        </a:lnTo>
                        <a:lnTo>
                          <a:pt x="58" y="86"/>
                        </a:lnTo>
                        <a:lnTo>
                          <a:pt x="58" y="74"/>
                        </a:lnTo>
                        <a:lnTo>
                          <a:pt x="46" y="34"/>
                        </a:lnTo>
                        <a:lnTo>
                          <a:pt x="54" y="34"/>
                        </a:lnTo>
                        <a:lnTo>
                          <a:pt x="64" y="40"/>
                        </a:lnTo>
                        <a:lnTo>
                          <a:pt x="66" y="40"/>
                        </a:lnTo>
                        <a:lnTo>
                          <a:pt x="72" y="42"/>
                        </a:lnTo>
                        <a:lnTo>
                          <a:pt x="74" y="44"/>
                        </a:lnTo>
                        <a:lnTo>
                          <a:pt x="76" y="48"/>
                        </a:lnTo>
                        <a:lnTo>
                          <a:pt x="78" y="60"/>
                        </a:lnTo>
                        <a:lnTo>
                          <a:pt x="82" y="66"/>
                        </a:lnTo>
                        <a:lnTo>
                          <a:pt x="84" y="70"/>
                        </a:lnTo>
                        <a:lnTo>
                          <a:pt x="86" y="68"/>
                        </a:lnTo>
                        <a:lnTo>
                          <a:pt x="88" y="62"/>
                        </a:lnTo>
                        <a:lnTo>
                          <a:pt x="90" y="58"/>
                        </a:lnTo>
                        <a:lnTo>
                          <a:pt x="88" y="60"/>
                        </a:lnTo>
                        <a:lnTo>
                          <a:pt x="82" y="46"/>
                        </a:lnTo>
                        <a:lnTo>
                          <a:pt x="76" y="40"/>
                        </a:lnTo>
                        <a:lnTo>
                          <a:pt x="66" y="34"/>
                        </a:lnTo>
                        <a:lnTo>
                          <a:pt x="58" y="32"/>
                        </a:lnTo>
                        <a:lnTo>
                          <a:pt x="52" y="16"/>
                        </a:lnTo>
                        <a:lnTo>
                          <a:pt x="46" y="14"/>
                        </a:lnTo>
                        <a:lnTo>
                          <a:pt x="40" y="0"/>
                        </a:lnTo>
                        <a:lnTo>
                          <a:pt x="0" y="10"/>
                        </a:lnTo>
                        <a:lnTo>
                          <a:pt x="24" y="92"/>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81" name="Freeform 46"/>
                  <p:cNvSpPr>
                    <a:spLocks/>
                  </p:cNvSpPr>
                  <p:nvPr/>
                </p:nvSpPr>
                <p:spPr bwMode="auto">
                  <a:xfrm>
                    <a:off x="8196263" y="2116138"/>
                    <a:ext cx="279400" cy="304800"/>
                  </a:xfrm>
                  <a:custGeom>
                    <a:avLst/>
                    <a:gdLst>
                      <a:gd name="T0" fmla="*/ 2147483647 w 194"/>
                      <a:gd name="T1" fmla="*/ 2147483647 h 192"/>
                      <a:gd name="T2" fmla="*/ 2147483647 w 194"/>
                      <a:gd name="T3" fmla="*/ 2147483647 h 192"/>
                      <a:gd name="T4" fmla="*/ 2147483647 w 194"/>
                      <a:gd name="T5" fmla="*/ 2147483647 h 192"/>
                      <a:gd name="T6" fmla="*/ 2147483647 w 194"/>
                      <a:gd name="T7" fmla="*/ 2147483647 h 192"/>
                      <a:gd name="T8" fmla="*/ 2147483647 w 194"/>
                      <a:gd name="T9" fmla="*/ 2147483647 h 192"/>
                      <a:gd name="T10" fmla="*/ 2147483647 w 194"/>
                      <a:gd name="T11" fmla="*/ 2147483647 h 192"/>
                      <a:gd name="T12" fmla="*/ 2147483647 w 194"/>
                      <a:gd name="T13" fmla="*/ 2147483647 h 192"/>
                      <a:gd name="T14" fmla="*/ 2147483647 w 194"/>
                      <a:gd name="T15" fmla="*/ 2147483647 h 192"/>
                      <a:gd name="T16" fmla="*/ 2147483647 w 194"/>
                      <a:gd name="T17" fmla="*/ 2147483647 h 192"/>
                      <a:gd name="T18" fmla="*/ 2147483647 w 194"/>
                      <a:gd name="T19" fmla="*/ 2147483647 h 192"/>
                      <a:gd name="T20" fmla="*/ 2147483647 w 194"/>
                      <a:gd name="T21" fmla="*/ 2147483647 h 192"/>
                      <a:gd name="T22" fmla="*/ 2147483647 w 194"/>
                      <a:gd name="T23" fmla="*/ 2147483647 h 192"/>
                      <a:gd name="T24" fmla="*/ 0 w 194"/>
                      <a:gd name="T25" fmla="*/ 2147483647 h 192"/>
                      <a:gd name="T26" fmla="*/ 2147483647 w 194"/>
                      <a:gd name="T27" fmla="*/ 2147483647 h 192"/>
                      <a:gd name="T28" fmla="*/ 2147483647 w 194"/>
                      <a:gd name="T29" fmla="*/ 2147483647 h 192"/>
                      <a:gd name="T30" fmla="*/ 2147483647 w 194"/>
                      <a:gd name="T31" fmla="*/ 2147483647 h 192"/>
                      <a:gd name="T32" fmla="*/ 2147483647 w 194"/>
                      <a:gd name="T33" fmla="*/ 2147483647 h 192"/>
                      <a:gd name="T34" fmla="*/ 2147483647 w 194"/>
                      <a:gd name="T35" fmla="*/ 0 h 192"/>
                      <a:gd name="T36" fmla="*/ 2147483647 w 194"/>
                      <a:gd name="T37" fmla="*/ 2147483647 h 192"/>
                      <a:gd name="T38" fmla="*/ 2147483647 w 194"/>
                      <a:gd name="T39" fmla="*/ 2147483647 h 192"/>
                      <a:gd name="T40" fmla="*/ 2147483647 w 194"/>
                      <a:gd name="T41" fmla="*/ 2147483647 h 192"/>
                      <a:gd name="T42" fmla="*/ 2147483647 w 194"/>
                      <a:gd name="T43" fmla="*/ 2147483647 h 192"/>
                      <a:gd name="T44" fmla="*/ 2147483647 w 194"/>
                      <a:gd name="T45" fmla="*/ 2147483647 h 192"/>
                      <a:gd name="T46" fmla="*/ 2147483647 w 194"/>
                      <a:gd name="T47" fmla="*/ 2147483647 h 1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94" h="192">
                        <a:moveTo>
                          <a:pt x="182" y="98"/>
                        </a:moveTo>
                        <a:lnTo>
                          <a:pt x="142" y="118"/>
                        </a:lnTo>
                        <a:lnTo>
                          <a:pt x="118" y="128"/>
                        </a:lnTo>
                        <a:lnTo>
                          <a:pt x="98" y="134"/>
                        </a:lnTo>
                        <a:lnTo>
                          <a:pt x="80" y="138"/>
                        </a:lnTo>
                        <a:lnTo>
                          <a:pt x="50" y="164"/>
                        </a:lnTo>
                        <a:lnTo>
                          <a:pt x="48" y="164"/>
                        </a:lnTo>
                        <a:lnTo>
                          <a:pt x="24" y="186"/>
                        </a:lnTo>
                        <a:lnTo>
                          <a:pt x="14" y="192"/>
                        </a:lnTo>
                        <a:lnTo>
                          <a:pt x="6" y="180"/>
                        </a:lnTo>
                        <a:lnTo>
                          <a:pt x="24" y="158"/>
                        </a:lnTo>
                        <a:lnTo>
                          <a:pt x="14" y="150"/>
                        </a:lnTo>
                        <a:lnTo>
                          <a:pt x="0" y="42"/>
                        </a:lnTo>
                        <a:lnTo>
                          <a:pt x="70" y="26"/>
                        </a:lnTo>
                        <a:lnTo>
                          <a:pt x="70" y="30"/>
                        </a:lnTo>
                        <a:lnTo>
                          <a:pt x="74" y="30"/>
                        </a:lnTo>
                        <a:lnTo>
                          <a:pt x="74" y="26"/>
                        </a:lnTo>
                        <a:lnTo>
                          <a:pt x="170" y="0"/>
                        </a:lnTo>
                        <a:lnTo>
                          <a:pt x="170" y="2"/>
                        </a:lnTo>
                        <a:lnTo>
                          <a:pt x="194" y="84"/>
                        </a:lnTo>
                        <a:lnTo>
                          <a:pt x="188" y="86"/>
                        </a:lnTo>
                        <a:lnTo>
                          <a:pt x="188" y="94"/>
                        </a:lnTo>
                        <a:lnTo>
                          <a:pt x="188" y="100"/>
                        </a:lnTo>
                        <a:lnTo>
                          <a:pt x="182" y="98"/>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grpSp>
                <p:nvGrpSpPr>
                  <p:cNvPr id="82" name="Group 47"/>
                  <p:cNvGrpSpPr>
                    <a:grpSpLocks/>
                  </p:cNvGrpSpPr>
                  <p:nvPr/>
                </p:nvGrpSpPr>
                <p:grpSpPr bwMode="auto">
                  <a:xfrm>
                    <a:off x="7248525" y="1519238"/>
                    <a:ext cx="1230313" cy="1009650"/>
                    <a:chOff x="4957" y="880"/>
                    <a:chExt cx="852" cy="636"/>
                  </a:xfrm>
                  <a:solidFill>
                    <a:schemeClr val="bg1"/>
                  </a:solidFill>
                </p:grpSpPr>
                <p:sp>
                  <p:nvSpPr>
                    <p:cNvPr id="107" name="Freeform 48"/>
                    <p:cNvSpPr>
                      <a:spLocks/>
                    </p:cNvSpPr>
                    <p:nvPr/>
                  </p:nvSpPr>
                  <p:spPr bwMode="auto">
                    <a:xfrm>
                      <a:off x="4957" y="880"/>
                      <a:ext cx="680" cy="612"/>
                    </a:xfrm>
                    <a:custGeom>
                      <a:avLst/>
                      <a:gdLst>
                        <a:gd name="T0" fmla="*/ 452 w 680"/>
                        <a:gd name="T1" fmla="*/ 472 h 612"/>
                        <a:gd name="T2" fmla="*/ 464 w 680"/>
                        <a:gd name="T3" fmla="*/ 470 h 612"/>
                        <a:gd name="T4" fmla="*/ 474 w 680"/>
                        <a:gd name="T5" fmla="*/ 476 h 612"/>
                        <a:gd name="T6" fmla="*/ 482 w 680"/>
                        <a:gd name="T7" fmla="*/ 488 h 612"/>
                        <a:gd name="T8" fmla="*/ 494 w 680"/>
                        <a:gd name="T9" fmla="*/ 490 h 612"/>
                        <a:gd name="T10" fmla="*/ 500 w 680"/>
                        <a:gd name="T11" fmla="*/ 496 h 612"/>
                        <a:gd name="T12" fmla="*/ 502 w 680"/>
                        <a:gd name="T13" fmla="*/ 508 h 612"/>
                        <a:gd name="T14" fmla="*/ 520 w 680"/>
                        <a:gd name="T15" fmla="*/ 530 h 612"/>
                        <a:gd name="T16" fmla="*/ 526 w 680"/>
                        <a:gd name="T17" fmla="*/ 534 h 612"/>
                        <a:gd name="T18" fmla="*/ 646 w 680"/>
                        <a:gd name="T19" fmla="*/ 574 h 612"/>
                        <a:gd name="T20" fmla="*/ 660 w 680"/>
                        <a:gd name="T21" fmla="*/ 596 h 612"/>
                        <a:gd name="T22" fmla="*/ 662 w 680"/>
                        <a:gd name="T23" fmla="*/ 556 h 612"/>
                        <a:gd name="T24" fmla="*/ 670 w 680"/>
                        <a:gd name="T25" fmla="*/ 526 h 612"/>
                        <a:gd name="T26" fmla="*/ 650 w 680"/>
                        <a:gd name="T27" fmla="*/ 418 h 612"/>
                        <a:gd name="T28" fmla="*/ 628 w 680"/>
                        <a:gd name="T29" fmla="*/ 210 h 612"/>
                        <a:gd name="T30" fmla="*/ 622 w 680"/>
                        <a:gd name="T31" fmla="*/ 196 h 612"/>
                        <a:gd name="T32" fmla="*/ 616 w 680"/>
                        <a:gd name="T33" fmla="*/ 194 h 612"/>
                        <a:gd name="T34" fmla="*/ 610 w 680"/>
                        <a:gd name="T35" fmla="*/ 202 h 612"/>
                        <a:gd name="T36" fmla="*/ 596 w 680"/>
                        <a:gd name="T37" fmla="*/ 142 h 612"/>
                        <a:gd name="T38" fmla="*/ 586 w 680"/>
                        <a:gd name="T39" fmla="*/ 82 h 612"/>
                        <a:gd name="T40" fmla="*/ 446 w 680"/>
                        <a:gd name="T41" fmla="*/ 30 h 612"/>
                        <a:gd name="T42" fmla="*/ 428 w 680"/>
                        <a:gd name="T43" fmla="*/ 36 h 612"/>
                        <a:gd name="T44" fmla="*/ 408 w 680"/>
                        <a:gd name="T45" fmla="*/ 48 h 612"/>
                        <a:gd name="T46" fmla="*/ 378 w 680"/>
                        <a:gd name="T47" fmla="*/ 84 h 612"/>
                        <a:gd name="T48" fmla="*/ 356 w 680"/>
                        <a:gd name="T49" fmla="*/ 118 h 612"/>
                        <a:gd name="T50" fmla="*/ 332 w 680"/>
                        <a:gd name="T51" fmla="*/ 158 h 612"/>
                        <a:gd name="T52" fmla="*/ 316 w 680"/>
                        <a:gd name="T53" fmla="*/ 198 h 612"/>
                        <a:gd name="T54" fmla="*/ 322 w 680"/>
                        <a:gd name="T55" fmla="*/ 224 h 612"/>
                        <a:gd name="T56" fmla="*/ 312 w 680"/>
                        <a:gd name="T57" fmla="*/ 230 h 612"/>
                        <a:gd name="T58" fmla="*/ 318 w 680"/>
                        <a:gd name="T59" fmla="*/ 238 h 612"/>
                        <a:gd name="T60" fmla="*/ 326 w 680"/>
                        <a:gd name="T61" fmla="*/ 250 h 612"/>
                        <a:gd name="T62" fmla="*/ 328 w 680"/>
                        <a:gd name="T63" fmla="*/ 268 h 612"/>
                        <a:gd name="T64" fmla="*/ 318 w 680"/>
                        <a:gd name="T65" fmla="*/ 276 h 612"/>
                        <a:gd name="T66" fmla="*/ 302 w 680"/>
                        <a:gd name="T67" fmla="*/ 286 h 612"/>
                        <a:gd name="T68" fmla="*/ 286 w 680"/>
                        <a:gd name="T69" fmla="*/ 306 h 612"/>
                        <a:gd name="T70" fmla="*/ 270 w 680"/>
                        <a:gd name="T71" fmla="*/ 320 h 612"/>
                        <a:gd name="T72" fmla="*/ 256 w 680"/>
                        <a:gd name="T73" fmla="*/ 328 h 612"/>
                        <a:gd name="T74" fmla="*/ 240 w 680"/>
                        <a:gd name="T75" fmla="*/ 326 h 612"/>
                        <a:gd name="T76" fmla="*/ 226 w 680"/>
                        <a:gd name="T77" fmla="*/ 330 h 612"/>
                        <a:gd name="T78" fmla="*/ 210 w 680"/>
                        <a:gd name="T79" fmla="*/ 338 h 612"/>
                        <a:gd name="T80" fmla="*/ 188 w 680"/>
                        <a:gd name="T81" fmla="*/ 340 h 612"/>
                        <a:gd name="T82" fmla="*/ 180 w 680"/>
                        <a:gd name="T83" fmla="*/ 334 h 612"/>
                        <a:gd name="T84" fmla="*/ 112 w 680"/>
                        <a:gd name="T85" fmla="*/ 340 h 612"/>
                        <a:gd name="T86" fmla="*/ 72 w 680"/>
                        <a:gd name="T87" fmla="*/ 354 h 612"/>
                        <a:gd name="T88" fmla="*/ 56 w 680"/>
                        <a:gd name="T89" fmla="*/ 366 h 612"/>
                        <a:gd name="T90" fmla="*/ 52 w 680"/>
                        <a:gd name="T91" fmla="*/ 374 h 612"/>
                        <a:gd name="T92" fmla="*/ 54 w 680"/>
                        <a:gd name="T93" fmla="*/ 386 h 612"/>
                        <a:gd name="T94" fmla="*/ 68 w 680"/>
                        <a:gd name="T95" fmla="*/ 406 h 612"/>
                        <a:gd name="T96" fmla="*/ 80 w 680"/>
                        <a:gd name="T97" fmla="*/ 418 h 612"/>
                        <a:gd name="T98" fmla="*/ 74 w 680"/>
                        <a:gd name="T99" fmla="*/ 438 h 612"/>
                        <a:gd name="T100" fmla="*/ 68 w 680"/>
                        <a:gd name="T101" fmla="*/ 444 h 612"/>
                        <a:gd name="T102" fmla="*/ 52 w 680"/>
                        <a:gd name="T103" fmla="*/ 470 h 612"/>
                        <a:gd name="T104" fmla="*/ 20 w 680"/>
                        <a:gd name="T105" fmla="*/ 506 h 612"/>
                        <a:gd name="T106" fmla="*/ 0 w 680"/>
                        <a:gd name="T107" fmla="*/ 522 h 6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80" h="612">
                          <a:moveTo>
                            <a:pt x="10" y="558"/>
                          </a:moveTo>
                          <a:lnTo>
                            <a:pt x="452" y="472"/>
                          </a:lnTo>
                          <a:lnTo>
                            <a:pt x="458" y="470"/>
                          </a:lnTo>
                          <a:lnTo>
                            <a:pt x="464" y="470"/>
                          </a:lnTo>
                          <a:lnTo>
                            <a:pt x="470" y="474"/>
                          </a:lnTo>
                          <a:lnTo>
                            <a:pt x="474" y="476"/>
                          </a:lnTo>
                          <a:lnTo>
                            <a:pt x="480" y="484"/>
                          </a:lnTo>
                          <a:lnTo>
                            <a:pt x="482" y="488"/>
                          </a:lnTo>
                          <a:lnTo>
                            <a:pt x="490" y="488"/>
                          </a:lnTo>
                          <a:lnTo>
                            <a:pt x="494" y="490"/>
                          </a:lnTo>
                          <a:lnTo>
                            <a:pt x="498" y="494"/>
                          </a:lnTo>
                          <a:lnTo>
                            <a:pt x="500" y="496"/>
                          </a:lnTo>
                          <a:lnTo>
                            <a:pt x="502" y="504"/>
                          </a:lnTo>
                          <a:lnTo>
                            <a:pt x="502" y="508"/>
                          </a:lnTo>
                          <a:lnTo>
                            <a:pt x="512" y="522"/>
                          </a:lnTo>
                          <a:lnTo>
                            <a:pt x="520" y="530"/>
                          </a:lnTo>
                          <a:lnTo>
                            <a:pt x="524" y="534"/>
                          </a:lnTo>
                          <a:lnTo>
                            <a:pt x="526" y="534"/>
                          </a:lnTo>
                          <a:lnTo>
                            <a:pt x="548" y="542"/>
                          </a:lnTo>
                          <a:lnTo>
                            <a:pt x="646" y="574"/>
                          </a:lnTo>
                          <a:lnTo>
                            <a:pt x="646" y="612"/>
                          </a:lnTo>
                          <a:lnTo>
                            <a:pt x="660" y="596"/>
                          </a:lnTo>
                          <a:lnTo>
                            <a:pt x="670" y="568"/>
                          </a:lnTo>
                          <a:lnTo>
                            <a:pt x="662" y="556"/>
                          </a:lnTo>
                          <a:lnTo>
                            <a:pt x="680" y="534"/>
                          </a:lnTo>
                          <a:lnTo>
                            <a:pt x="670" y="526"/>
                          </a:lnTo>
                          <a:lnTo>
                            <a:pt x="656" y="418"/>
                          </a:lnTo>
                          <a:lnTo>
                            <a:pt x="650" y="418"/>
                          </a:lnTo>
                          <a:lnTo>
                            <a:pt x="652" y="316"/>
                          </a:lnTo>
                          <a:lnTo>
                            <a:pt x="628" y="210"/>
                          </a:lnTo>
                          <a:lnTo>
                            <a:pt x="624" y="202"/>
                          </a:lnTo>
                          <a:lnTo>
                            <a:pt x="622" y="196"/>
                          </a:lnTo>
                          <a:lnTo>
                            <a:pt x="618" y="194"/>
                          </a:lnTo>
                          <a:lnTo>
                            <a:pt x="616" y="194"/>
                          </a:lnTo>
                          <a:lnTo>
                            <a:pt x="612" y="198"/>
                          </a:lnTo>
                          <a:lnTo>
                            <a:pt x="610" y="202"/>
                          </a:lnTo>
                          <a:lnTo>
                            <a:pt x="606" y="196"/>
                          </a:lnTo>
                          <a:lnTo>
                            <a:pt x="596" y="142"/>
                          </a:lnTo>
                          <a:lnTo>
                            <a:pt x="594" y="100"/>
                          </a:lnTo>
                          <a:lnTo>
                            <a:pt x="586" y="82"/>
                          </a:lnTo>
                          <a:lnTo>
                            <a:pt x="568" y="0"/>
                          </a:lnTo>
                          <a:lnTo>
                            <a:pt x="446" y="30"/>
                          </a:lnTo>
                          <a:lnTo>
                            <a:pt x="436" y="32"/>
                          </a:lnTo>
                          <a:lnTo>
                            <a:pt x="428" y="36"/>
                          </a:lnTo>
                          <a:lnTo>
                            <a:pt x="418" y="42"/>
                          </a:lnTo>
                          <a:lnTo>
                            <a:pt x="408" y="48"/>
                          </a:lnTo>
                          <a:lnTo>
                            <a:pt x="392" y="64"/>
                          </a:lnTo>
                          <a:lnTo>
                            <a:pt x="378" y="84"/>
                          </a:lnTo>
                          <a:lnTo>
                            <a:pt x="366" y="102"/>
                          </a:lnTo>
                          <a:lnTo>
                            <a:pt x="356" y="118"/>
                          </a:lnTo>
                          <a:lnTo>
                            <a:pt x="350" y="134"/>
                          </a:lnTo>
                          <a:lnTo>
                            <a:pt x="332" y="158"/>
                          </a:lnTo>
                          <a:lnTo>
                            <a:pt x="300" y="196"/>
                          </a:lnTo>
                          <a:lnTo>
                            <a:pt x="316" y="198"/>
                          </a:lnTo>
                          <a:lnTo>
                            <a:pt x="328" y="208"/>
                          </a:lnTo>
                          <a:lnTo>
                            <a:pt x="322" y="224"/>
                          </a:lnTo>
                          <a:lnTo>
                            <a:pt x="316" y="228"/>
                          </a:lnTo>
                          <a:lnTo>
                            <a:pt x="312" y="230"/>
                          </a:lnTo>
                          <a:lnTo>
                            <a:pt x="312" y="232"/>
                          </a:lnTo>
                          <a:lnTo>
                            <a:pt x="318" y="238"/>
                          </a:lnTo>
                          <a:lnTo>
                            <a:pt x="324" y="244"/>
                          </a:lnTo>
                          <a:lnTo>
                            <a:pt x="326" y="250"/>
                          </a:lnTo>
                          <a:lnTo>
                            <a:pt x="328" y="258"/>
                          </a:lnTo>
                          <a:lnTo>
                            <a:pt x="328" y="268"/>
                          </a:lnTo>
                          <a:lnTo>
                            <a:pt x="326" y="274"/>
                          </a:lnTo>
                          <a:lnTo>
                            <a:pt x="318" y="276"/>
                          </a:lnTo>
                          <a:lnTo>
                            <a:pt x="310" y="280"/>
                          </a:lnTo>
                          <a:lnTo>
                            <a:pt x="302" y="286"/>
                          </a:lnTo>
                          <a:lnTo>
                            <a:pt x="296" y="292"/>
                          </a:lnTo>
                          <a:lnTo>
                            <a:pt x="286" y="306"/>
                          </a:lnTo>
                          <a:lnTo>
                            <a:pt x="282" y="312"/>
                          </a:lnTo>
                          <a:lnTo>
                            <a:pt x="270" y="320"/>
                          </a:lnTo>
                          <a:lnTo>
                            <a:pt x="260" y="326"/>
                          </a:lnTo>
                          <a:lnTo>
                            <a:pt x="256" y="328"/>
                          </a:lnTo>
                          <a:lnTo>
                            <a:pt x="248" y="326"/>
                          </a:lnTo>
                          <a:lnTo>
                            <a:pt x="240" y="326"/>
                          </a:lnTo>
                          <a:lnTo>
                            <a:pt x="232" y="328"/>
                          </a:lnTo>
                          <a:lnTo>
                            <a:pt x="226" y="330"/>
                          </a:lnTo>
                          <a:lnTo>
                            <a:pt x="214" y="336"/>
                          </a:lnTo>
                          <a:lnTo>
                            <a:pt x="210" y="338"/>
                          </a:lnTo>
                          <a:lnTo>
                            <a:pt x="210" y="340"/>
                          </a:lnTo>
                          <a:lnTo>
                            <a:pt x="188" y="340"/>
                          </a:lnTo>
                          <a:lnTo>
                            <a:pt x="184" y="336"/>
                          </a:lnTo>
                          <a:lnTo>
                            <a:pt x="180" y="334"/>
                          </a:lnTo>
                          <a:lnTo>
                            <a:pt x="142" y="336"/>
                          </a:lnTo>
                          <a:lnTo>
                            <a:pt x="112" y="340"/>
                          </a:lnTo>
                          <a:lnTo>
                            <a:pt x="88" y="346"/>
                          </a:lnTo>
                          <a:lnTo>
                            <a:pt x="72" y="354"/>
                          </a:lnTo>
                          <a:lnTo>
                            <a:pt x="62" y="360"/>
                          </a:lnTo>
                          <a:lnTo>
                            <a:pt x="56" y="366"/>
                          </a:lnTo>
                          <a:lnTo>
                            <a:pt x="52" y="372"/>
                          </a:lnTo>
                          <a:lnTo>
                            <a:pt x="52" y="374"/>
                          </a:lnTo>
                          <a:lnTo>
                            <a:pt x="52" y="380"/>
                          </a:lnTo>
                          <a:lnTo>
                            <a:pt x="54" y="386"/>
                          </a:lnTo>
                          <a:lnTo>
                            <a:pt x="60" y="396"/>
                          </a:lnTo>
                          <a:lnTo>
                            <a:pt x="68" y="406"/>
                          </a:lnTo>
                          <a:lnTo>
                            <a:pt x="74" y="412"/>
                          </a:lnTo>
                          <a:lnTo>
                            <a:pt x="80" y="418"/>
                          </a:lnTo>
                          <a:lnTo>
                            <a:pt x="78" y="430"/>
                          </a:lnTo>
                          <a:lnTo>
                            <a:pt x="74" y="438"/>
                          </a:lnTo>
                          <a:lnTo>
                            <a:pt x="70" y="442"/>
                          </a:lnTo>
                          <a:lnTo>
                            <a:pt x="68" y="444"/>
                          </a:lnTo>
                          <a:lnTo>
                            <a:pt x="62" y="450"/>
                          </a:lnTo>
                          <a:lnTo>
                            <a:pt x="52" y="470"/>
                          </a:lnTo>
                          <a:lnTo>
                            <a:pt x="36" y="488"/>
                          </a:lnTo>
                          <a:lnTo>
                            <a:pt x="20" y="506"/>
                          </a:lnTo>
                          <a:lnTo>
                            <a:pt x="10" y="516"/>
                          </a:lnTo>
                          <a:lnTo>
                            <a:pt x="0" y="522"/>
                          </a:lnTo>
                          <a:lnTo>
                            <a:pt x="10" y="558"/>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sp>
                  <p:nvSpPr>
                    <p:cNvPr id="108" name="Freeform 49"/>
                    <p:cNvSpPr>
                      <a:spLocks/>
                    </p:cNvSpPr>
                    <p:nvPr/>
                  </p:nvSpPr>
                  <p:spPr bwMode="auto">
                    <a:xfrm>
                      <a:off x="5605" y="1392"/>
                      <a:ext cx="204" cy="124"/>
                    </a:xfrm>
                    <a:custGeom>
                      <a:avLst/>
                      <a:gdLst>
                        <a:gd name="T0" fmla="*/ 6 w 204"/>
                        <a:gd name="T1" fmla="*/ 122 h 124"/>
                        <a:gd name="T2" fmla="*/ 0 w 204"/>
                        <a:gd name="T3" fmla="*/ 122 h 124"/>
                        <a:gd name="T4" fmla="*/ 4 w 204"/>
                        <a:gd name="T5" fmla="*/ 100 h 124"/>
                        <a:gd name="T6" fmla="*/ 16 w 204"/>
                        <a:gd name="T7" fmla="*/ 90 h 124"/>
                        <a:gd name="T8" fmla="*/ 22 w 204"/>
                        <a:gd name="T9" fmla="*/ 88 h 124"/>
                        <a:gd name="T10" fmla="*/ 30 w 204"/>
                        <a:gd name="T11" fmla="*/ 70 h 124"/>
                        <a:gd name="T12" fmla="*/ 40 w 204"/>
                        <a:gd name="T13" fmla="*/ 64 h 124"/>
                        <a:gd name="T14" fmla="*/ 50 w 204"/>
                        <a:gd name="T15" fmla="*/ 58 h 124"/>
                        <a:gd name="T16" fmla="*/ 76 w 204"/>
                        <a:gd name="T17" fmla="*/ 54 h 124"/>
                        <a:gd name="T18" fmla="*/ 78 w 204"/>
                        <a:gd name="T19" fmla="*/ 48 h 124"/>
                        <a:gd name="T20" fmla="*/ 96 w 204"/>
                        <a:gd name="T21" fmla="*/ 44 h 124"/>
                        <a:gd name="T22" fmla="*/ 126 w 204"/>
                        <a:gd name="T23" fmla="*/ 34 h 124"/>
                        <a:gd name="T24" fmla="*/ 144 w 204"/>
                        <a:gd name="T25" fmla="*/ 14 h 124"/>
                        <a:gd name="T26" fmla="*/ 160 w 204"/>
                        <a:gd name="T27" fmla="*/ 0 h 124"/>
                        <a:gd name="T28" fmla="*/ 150 w 204"/>
                        <a:gd name="T29" fmla="*/ 16 h 124"/>
                        <a:gd name="T30" fmla="*/ 146 w 204"/>
                        <a:gd name="T31" fmla="*/ 22 h 124"/>
                        <a:gd name="T32" fmla="*/ 134 w 204"/>
                        <a:gd name="T33" fmla="*/ 38 h 124"/>
                        <a:gd name="T34" fmla="*/ 134 w 204"/>
                        <a:gd name="T35" fmla="*/ 42 h 124"/>
                        <a:gd name="T36" fmla="*/ 142 w 204"/>
                        <a:gd name="T37" fmla="*/ 40 h 124"/>
                        <a:gd name="T38" fmla="*/ 140 w 204"/>
                        <a:gd name="T39" fmla="*/ 48 h 124"/>
                        <a:gd name="T40" fmla="*/ 144 w 204"/>
                        <a:gd name="T41" fmla="*/ 52 h 124"/>
                        <a:gd name="T42" fmla="*/ 152 w 204"/>
                        <a:gd name="T43" fmla="*/ 46 h 124"/>
                        <a:gd name="T44" fmla="*/ 150 w 204"/>
                        <a:gd name="T45" fmla="*/ 40 h 124"/>
                        <a:gd name="T46" fmla="*/ 152 w 204"/>
                        <a:gd name="T47" fmla="*/ 30 h 124"/>
                        <a:gd name="T48" fmla="*/ 166 w 204"/>
                        <a:gd name="T49" fmla="*/ 18 h 124"/>
                        <a:gd name="T50" fmla="*/ 178 w 204"/>
                        <a:gd name="T51" fmla="*/ 14 h 124"/>
                        <a:gd name="T52" fmla="*/ 192 w 204"/>
                        <a:gd name="T53" fmla="*/ 8 h 124"/>
                        <a:gd name="T54" fmla="*/ 204 w 204"/>
                        <a:gd name="T55" fmla="*/ 0 h 124"/>
                        <a:gd name="T56" fmla="*/ 204 w 204"/>
                        <a:gd name="T57" fmla="*/ 6 h 124"/>
                        <a:gd name="T58" fmla="*/ 152 w 204"/>
                        <a:gd name="T59" fmla="*/ 50 h 124"/>
                        <a:gd name="T60" fmla="*/ 104 w 204"/>
                        <a:gd name="T61" fmla="*/ 86 h 124"/>
                        <a:gd name="T62" fmla="*/ 98 w 204"/>
                        <a:gd name="T63" fmla="*/ 88 h 124"/>
                        <a:gd name="T64" fmla="*/ 104 w 204"/>
                        <a:gd name="T65" fmla="*/ 80 h 124"/>
                        <a:gd name="T66" fmla="*/ 116 w 204"/>
                        <a:gd name="T67" fmla="*/ 66 h 124"/>
                        <a:gd name="T68" fmla="*/ 108 w 204"/>
                        <a:gd name="T69" fmla="*/ 68 h 124"/>
                        <a:gd name="T70" fmla="*/ 72 w 204"/>
                        <a:gd name="T71" fmla="*/ 88 h 124"/>
                        <a:gd name="T72" fmla="*/ 26 w 204"/>
                        <a:gd name="T73" fmla="*/ 120 h 124"/>
                        <a:gd name="T74" fmla="*/ 16 w 204"/>
                        <a:gd name="T75" fmla="*/ 122 h 124"/>
                        <a:gd name="T76" fmla="*/ 20 w 204"/>
                        <a:gd name="T77" fmla="*/ 120 h 124"/>
                        <a:gd name="T78" fmla="*/ 24 w 204"/>
                        <a:gd name="T79" fmla="*/ 110 h 124"/>
                        <a:gd name="T80" fmla="*/ 20 w 204"/>
                        <a:gd name="T81" fmla="*/ 110 h 124"/>
                        <a:gd name="T82" fmla="*/ 10 w 204"/>
                        <a:gd name="T83" fmla="*/ 120 h 1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4" h="124">
                          <a:moveTo>
                            <a:pt x="8" y="120"/>
                          </a:moveTo>
                          <a:lnTo>
                            <a:pt x="6" y="122"/>
                          </a:lnTo>
                          <a:lnTo>
                            <a:pt x="4" y="124"/>
                          </a:lnTo>
                          <a:lnTo>
                            <a:pt x="0" y="122"/>
                          </a:lnTo>
                          <a:lnTo>
                            <a:pt x="2" y="108"/>
                          </a:lnTo>
                          <a:lnTo>
                            <a:pt x="4" y="100"/>
                          </a:lnTo>
                          <a:lnTo>
                            <a:pt x="8" y="94"/>
                          </a:lnTo>
                          <a:lnTo>
                            <a:pt x="16" y="90"/>
                          </a:lnTo>
                          <a:lnTo>
                            <a:pt x="20" y="90"/>
                          </a:lnTo>
                          <a:lnTo>
                            <a:pt x="22" y="88"/>
                          </a:lnTo>
                          <a:lnTo>
                            <a:pt x="26" y="80"/>
                          </a:lnTo>
                          <a:lnTo>
                            <a:pt x="30" y="70"/>
                          </a:lnTo>
                          <a:lnTo>
                            <a:pt x="34" y="66"/>
                          </a:lnTo>
                          <a:lnTo>
                            <a:pt x="40" y="64"/>
                          </a:lnTo>
                          <a:lnTo>
                            <a:pt x="46" y="62"/>
                          </a:lnTo>
                          <a:lnTo>
                            <a:pt x="50" y="58"/>
                          </a:lnTo>
                          <a:lnTo>
                            <a:pt x="72" y="60"/>
                          </a:lnTo>
                          <a:lnTo>
                            <a:pt x="76" y="54"/>
                          </a:lnTo>
                          <a:lnTo>
                            <a:pt x="76" y="52"/>
                          </a:lnTo>
                          <a:lnTo>
                            <a:pt x="78" y="48"/>
                          </a:lnTo>
                          <a:lnTo>
                            <a:pt x="86" y="46"/>
                          </a:lnTo>
                          <a:lnTo>
                            <a:pt x="96" y="44"/>
                          </a:lnTo>
                          <a:lnTo>
                            <a:pt x="116" y="38"/>
                          </a:lnTo>
                          <a:lnTo>
                            <a:pt x="126" y="34"/>
                          </a:lnTo>
                          <a:lnTo>
                            <a:pt x="132" y="26"/>
                          </a:lnTo>
                          <a:lnTo>
                            <a:pt x="144" y="14"/>
                          </a:lnTo>
                          <a:lnTo>
                            <a:pt x="158" y="0"/>
                          </a:lnTo>
                          <a:lnTo>
                            <a:pt x="160" y="0"/>
                          </a:lnTo>
                          <a:lnTo>
                            <a:pt x="158" y="2"/>
                          </a:lnTo>
                          <a:lnTo>
                            <a:pt x="150" y="16"/>
                          </a:lnTo>
                          <a:lnTo>
                            <a:pt x="148" y="20"/>
                          </a:lnTo>
                          <a:lnTo>
                            <a:pt x="146" y="22"/>
                          </a:lnTo>
                          <a:lnTo>
                            <a:pt x="136" y="32"/>
                          </a:lnTo>
                          <a:lnTo>
                            <a:pt x="134" y="38"/>
                          </a:lnTo>
                          <a:lnTo>
                            <a:pt x="132" y="42"/>
                          </a:lnTo>
                          <a:lnTo>
                            <a:pt x="134" y="42"/>
                          </a:lnTo>
                          <a:lnTo>
                            <a:pt x="140" y="40"/>
                          </a:lnTo>
                          <a:lnTo>
                            <a:pt x="142" y="40"/>
                          </a:lnTo>
                          <a:lnTo>
                            <a:pt x="142" y="42"/>
                          </a:lnTo>
                          <a:lnTo>
                            <a:pt x="140" y="48"/>
                          </a:lnTo>
                          <a:lnTo>
                            <a:pt x="140" y="54"/>
                          </a:lnTo>
                          <a:lnTo>
                            <a:pt x="144" y="52"/>
                          </a:lnTo>
                          <a:lnTo>
                            <a:pt x="150" y="48"/>
                          </a:lnTo>
                          <a:lnTo>
                            <a:pt x="152" y="46"/>
                          </a:lnTo>
                          <a:lnTo>
                            <a:pt x="154" y="44"/>
                          </a:lnTo>
                          <a:lnTo>
                            <a:pt x="150" y="40"/>
                          </a:lnTo>
                          <a:lnTo>
                            <a:pt x="150" y="34"/>
                          </a:lnTo>
                          <a:lnTo>
                            <a:pt x="152" y="30"/>
                          </a:lnTo>
                          <a:lnTo>
                            <a:pt x="156" y="24"/>
                          </a:lnTo>
                          <a:lnTo>
                            <a:pt x="166" y="18"/>
                          </a:lnTo>
                          <a:lnTo>
                            <a:pt x="172" y="14"/>
                          </a:lnTo>
                          <a:lnTo>
                            <a:pt x="178" y="14"/>
                          </a:lnTo>
                          <a:lnTo>
                            <a:pt x="184" y="16"/>
                          </a:lnTo>
                          <a:lnTo>
                            <a:pt x="192" y="8"/>
                          </a:lnTo>
                          <a:lnTo>
                            <a:pt x="202" y="0"/>
                          </a:lnTo>
                          <a:lnTo>
                            <a:pt x="204" y="0"/>
                          </a:lnTo>
                          <a:lnTo>
                            <a:pt x="204" y="2"/>
                          </a:lnTo>
                          <a:lnTo>
                            <a:pt x="204" y="6"/>
                          </a:lnTo>
                          <a:lnTo>
                            <a:pt x="202" y="10"/>
                          </a:lnTo>
                          <a:lnTo>
                            <a:pt x="152" y="50"/>
                          </a:lnTo>
                          <a:lnTo>
                            <a:pt x="124" y="72"/>
                          </a:lnTo>
                          <a:lnTo>
                            <a:pt x="104" y="86"/>
                          </a:lnTo>
                          <a:lnTo>
                            <a:pt x="100" y="88"/>
                          </a:lnTo>
                          <a:lnTo>
                            <a:pt x="98" y="88"/>
                          </a:lnTo>
                          <a:lnTo>
                            <a:pt x="102" y="84"/>
                          </a:lnTo>
                          <a:lnTo>
                            <a:pt x="104" y="80"/>
                          </a:lnTo>
                          <a:lnTo>
                            <a:pt x="114" y="70"/>
                          </a:lnTo>
                          <a:lnTo>
                            <a:pt x="116" y="66"/>
                          </a:lnTo>
                          <a:lnTo>
                            <a:pt x="112" y="66"/>
                          </a:lnTo>
                          <a:lnTo>
                            <a:pt x="108" y="68"/>
                          </a:lnTo>
                          <a:lnTo>
                            <a:pt x="86" y="82"/>
                          </a:lnTo>
                          <a:lnTo>
                            <a:pt x="72" y="88"/>
                          </a:lnTo>
                          <a:lnTo>
                            <a:pt x="46" y="104"/>
                          </a:lnTo>
                          <a:lnTo>
                            <a:pt x="26" y="120"/>
                          </a:lnTo>
                          <a:lnTo>
                            <a:pt x="16" y="124"/>
                          </a:lnTo>
                          <a:lnTo>
                            <a:pt x="16" y="122"/>
                          </a:lnTo>
                          <a:lnTo>
                            <a:pt x="16" y="120"/>
                          </a:lnTo>
                          <a:lnTo>
                            <a:pt x="20" y="120"/>
                          </a:lnTo>
                          <a:lnTo>
                            <a:pt x="22" y="116"/>
                          </a:lnTo>
                          <a:lnTo>
                            <a:pt x="24" y="110"/>
                          </a:lnTo>
                          <a:lnTo>
                            <a:pt x="22" y="110"/>
                          </a:lnTo>
                          <a:lnTo>
                            <a:pt x="20" y="110"/>
                          </a:lnTo>
                          <a:lnTo>
                            <a:pt x="16" y="114"/>
                          </a:lnTo>
                          <a:lnTo>
                            <a:pt x="10" y="120"/>
                          </a:lnTo>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grpSp>
              <p:sp>
                <p:nvSpPr>
                  <p:cNvPr id="83" name="Freeform 50"/>
                  <p:cNvSpPr>
                    <a:spLocks/>
                  </p:cNvSpPr>
                  <p:nvPr/>
                </p:nvSpPr>
                <p:spPr bwMode="auto">
                  <a:xfrm>
                    <a:off x="7991475" y="2379663"/>
                    <a:ext cx="219075" cy="549275"/>
                  </a:xfrm>
                  <a:custGeom>
                    <a:avLst/>
                    <a:gdLst>
                      <a:gd name="T0" fmla="*/ 2147483647 w 152"/>
                      <a:gd name="T1" fmla="*/ 2147483647 h 346"/>
                      <a:gd name="T2" fmla="*/ 2147483647 w 152"/>
                      <a:gd name="T3" fmla="*/ 2147483647 h 346"/>
                      <a:gd name="T4" fmla="*/ 2147483647 w 152"/>
                      <a:gd name="T5" fmla="*/ 2147483647 h 346"/>
                      <a:gd name="T6" fmla="*/ 2147483647 w 152"/>
                      <a:gd name="T7" fmla="*/ 2147483647 h 346"/>
                      <a:gd name="T8" fmla="*/ 2147483647 w 152"/>
                      <a:gd name="T9" fmla="*/ 2147483647 h 346"/>
                      <a:gd name="T10" fmla="*/ 2147483647 w 152"/>
                      <a:gd name="T11" fmla="*/ 2147483647 h 346"/>
                      <a:gd name="T12" fmla="*/ 2147483647 w 152"/>
                      <a:gd name="T13" fmla="*/ 2147483647 h 346"/>
                      <a:gd name="T14" fmla="*/ 2147483647 w 152"/>
                      <a:gd name="T15" fmla="*/ 2147483647 h 346"/>
                      <a:gd name="T16" fmla="*/ 2147483647 w 152"/>
                      <a:gd name="T17" fmla="*/ 2147483647 h 346"/>
                      <a:gd name="T18" fmla="*/ 2147483647 w 152"/>
                      <a:gd name="T19" fmla="*/ 2147483647 h 346"/>
                      <a:gd name="T20" fmla="*/ 2147483647 w 152"/>
                      <a:gd name="T21" fmla="*/ 2147483647 h 346"/>
                      <a:gd name="T22" fmla="*/ 2147483647 w 152"/>
                      <a:gd name="T23" fmla="*/ 2147483647 h 346"/>
                      <a:gd name="T24" fmla="*/ 2147483647 w 152"/>
                      <a:gd name="T25" fmla="*/ 0 h 346"/>
                      <a:gd name="T26" fmla="*/ 2147483647 w 152"/>
                      <a:gd name="T27" fmla="*/ 2147483647 h 346"/>
                      <a:gd name="T28" fmla="*/ 2147483647 w 152"/>
                      <a:gd name="T29" fmla="*/ 2147483647 h 346"/>
                      <a:gd name="T30" fmla="*/ 2147483647 w 152"/>
                      <a:gd name="T31" fmla="*/ 2147483647 h 346"/>
                      <a:gd name="T32" fmla="*/ 2147483647 w 152"/>
                      <a:gd name="T33" fmla="*/ 2147483647 h 346"/>
                      <a:gd name="T34" fmla="*/ 2147483647 w 152"/>
                      <a:gd name="T35" fmla="*/ 2147483647 h 346"/>
                      <a:gd name="T36" fmla="*/ 2147483647 w 152"/>
                      <a:gd name="T37" fmla="*/ 2147483647 h 346"/>
                      <a:gd name="T38" fmla="*/ 2147483647 w 152"/>
                      <a:gd name="T39" fmla="*/ 2147483647 h 346"/>
                      <a:gd name="T40" fmla="*/ 2147483647 w 152"/>
                      <a:gd name="T41" fmla="*/ 2147483647 h 346"/>
                      <a:gd name="T42" fmla="*/ 2147483647 w 152"/>
                      <a:gd name="T43" fmla="*/ 2147483647 h 346"/>
                      <a:gd name="T44" fmla="*/ 2147483647 w 152"/>
                      <a:gd name="T45" fmla="*/ 2147483647 h 346"/>
                      <a:gd name="T46" fmla="*/ 2147483647 w 152"/>
                      <a:gd name="T47" fmla="*/ 2147483647 h 346"/>
                      <a:gd name="T48" fmla="*/ 2147483647 w 152"/>
                      <a:gd name="T49" fmla="*/ 2147483647 h 346"/>
                      <a:gd name="T50" fmla="*/ 2147483647 w 152"/>
                      <a:gd name="T51" fmla="*/ 2147483647 h 346"/>
                      <a:gd name="T52" fmla="*/ 2147483647 w 152"/>
                      <a:gd name="T53" fmla="*/ 2147483647 h 346"/>
                      <a:gd name="T54" fmla="*/ 2147483647 w 152"/>
                      <a:gd name="T55" fmla="*/ 2147483647 h 346"/>
                      <a:gd name="T56" fmla="*/ 2147483647 w 152"/>
                      <a:gd name="T57" fmla="*/ 2147483647 h 346"/>
                      <a:gd name="T58" fmla="*/ 2147483647 w 152"/>
                      <a:gd name="T59" fmla="*/ 2147483647 h 346"/>
                      <a:gd name="T60" fmla="*/ 2147483647 w 152"/>
                      <a:gd name="T61" fmla="*/ 2147483647 h 346"/>
                      <a:gd name="T62" fmla="*/ 2147483647 w 152"/>
                      <a:gd name="T63" fmla="*/ 2147483647 h 346"/>
                      <a:gd name="T64" fmla="*/ 2147483647 w 152"/>
                      <a:gd name="T65" fmla="*/ 2147483647 h 346"/>
                      <a:gd name="T66" fmla="*/ 2147483647 w 152"/>
                      <a:gd name="T67" fmla="*/ 2147483647 h 346"/>
                      <a:gd name="T68" fmla="*/ 2147483647 w 152"/>
                      <a:gd name="T69" fmla="*/ 2147483647 h 346"/>
                      <a:gd name="T70" fmla="*/ 2147483647 w 152"/>
                      <a:gd name="T71" fmla="*/ 2147483647 h 346"/>
                      <a:gd name="T72" fmla="*/ 2147483647 w 152"/>
                      <a:gd name="T73" fmla="*/ 2147483647 h 346"/>
                      <a:gd name="T74" fmla="*/ 2147483647 w 152"/>
                      <a:gd name="T75" fmla="*/ 2147483647 h 346"/>
                      <a:gd name="T76" fmla="*/ 2147483647 w 152"/>
                      <a:gd name="T77" fmla="*/ 2147483647 h 346"/>
                      <a:gd name="T78" fmla="*/ 2147483647 w 152"/>
                      <a:gd name="T79" fmla="*/ 2147483647 h 346"/>
                      <a:gd name="T80" fmla="*/ 2147483647 w 152"/>
                      <a:gd name="T81" fmla="*/ 2147483647 h 346"/>
                      <a:gd name="T82" fmla="*/ 2147483647 w 152"/>
                      <a:gd name="T83" fmla="*/ 2147483647 h 346"/>
                      <a:gd name="T84" fmla="*/ 2147483647 w 152"/>
                      <a:gd name="T85" fmla="*/ 2147483647 h 346"/>
                      <a:gd name="T86" fmla="*/ 2147483647 w 152"/>
                      <a:gd name="T87" fmla="*/ 2147483647 h 346"/>
                      <a:gd name="T88" fmla="*/ 2147483647 w 152"/>
                      <a:gd name="T89" fmla="*/ 2147483647 h 346"/>
                      <a:gd name="T90" fmla="*/ 2147483647 w 152"/>
                      <a:gd name="T91" fmla="*/ 2147483647 h 346"/>
                      <a:gd name="T92" fmla="*/ 2147483647 w 152"/>
                      <a:gd name="T93" fmla="*/ 2147483647 h 346"/>
                      <a:gd name="T94" fmla="*/ 2147483647 w 152"/>
                      <a:gd name="T95" fmla="*/ 2147483647 h 346"/>
                      <a:gd name="T96" fmla="*/ 2147483647 w 152"/>
                      <a:gd name="T97" fmla="*/ 2147483647 h 346"/>
                      <a:gd name="T98" fmla="*/ 2147483647 w 152"/>
                      <a:gd name="T99" fmla="*/ 2147483647 h 3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52" h="346">
                        <a:moveTo>
                          <a:pt x="10" y="236"/>
                        </a:moveTo>
                        <a:lnTo>
                          <a:pt x="24" y="226"/>
                        </a:lnTo>
                        <a:lnTo>
                          <a:pt x="38" y="214"/>
                        </a:lnTo>
                        <a:lnTo>
                          <a:pt x="38" y="208"/>
                        </a:lnTo>
                        <a:lnTo>
                          <a:pt x="42" y="202"/>
                        </a:lnTo>
                        <a:lnTo>
                          <a:pt x="50" y="192"/>
                        </a:lnTo>
                        <a:lnTo>
                          <a:pt x="58" y="184"/>
                        </a:lnTo>
                        <a:lnTo>
                          <a:pt x="64" y="180"/>
                        </a:lnTo>
                        <a:lnTo>
                          <a:pt x="68" y="178"/>
                        </a:lnTo>
                        <a:lnTo>
                          <a:pt x="70" y="174"/>
                        </a:lnTo>
                        <a:lnTo>
                          <a:pt x="70" y="172"/>
                        </a:lnTo>
                        <a:lnTo>
                          <a:pt x="70" y="168"/>
                        </a:lnTo>
                        <a:lnTo>
                          <a:pt x="66" y="164"/>
                        </a:lnTo>
                        <a:lnTo>
                          <a:pt x="64" y="162"/>
                        </a:lnTo>
                        <a:lnTo>
                          <a:pt x="24" y="130"/>
                        </a:lnTo>
                        <a:lnTo>
                          <a:pt x="14" y="122"/>
                        </a:lnTo>
                        <a:lnTo>
                          <a:pt x="6" y="114"/>
                        </a:lnTo>
                        <a:lnTo>
                          <a:pt x="4" y="106"/>
                        </a:lnTo>
                        <a:lnTo>
                          <a:pt x="4" y="100"/>
                        </a:lnTo>
                        <a:lnTo>
                          <a:pt x="6" y="94"/>
                        </a:lnTo>
                        <a:lnTo>
                          <a:pt x="10" y="88"/>
                        </a:lnTo>
                        <a:lnTo>
                          <a:pt x="12" y="84"/>
                        </a:lnTo>
                        <a:lnTo>
                          <a:pt x="0" y="64"/>
                        </a:lnTo>
                        <a:lnTo>
                          <a:pt x="22" y="36"/>
                        </a:lnTo>
                        <a:lnTo>
                          <a:pt x="28" y="10"/>
                        </a:lnTo>
                        <a:lnTo>
                          <a:pt x="34" y="0"/>
                        </a:lnTo>
                        <a:lnTo>
                          <a:pt x="132" y="32"/>
                        </a:lnTo>
                        <a:lnTo>
                          <a:pt x="132" y="70"/>
                        </a:lnTo>
                        <a:lnTo>
                          <a:pt x="122" y="86"/>
                        </a:lnTo>
                        <a:lnTo>
                          <a:pt x="124" y="90"/>
                        </a:lnTo>
                        <a:lnTo>
                          <a:pt x="124" y="96"/>
                        </a:lnTo>
                        <a:lnTo>
                          <a:pt x="124" y="100"/>
                        </a:lnTo>
                        <a:lnTo>
                          <a:pt x="122" y="104"/>
                        </a:lnTo>
                        <a:lnTo>
                          <a:pt x="118" y="106"/>
                        </a:lnTo>
                        <a:lnTo>
                          <a:pt x="112" y="110"/>
                        </a:lnTo>
                        <a:lnTo>
                          <a:pt x="110" y="116"/>
                        </a:lnTo>
                        <a:lnTo>
                          <a:pt x="132" y="116"/>
                        </a:lnTo>
                        <a:lnTo>
                          <a:pt x="134" y="120"/>
                        </a:lnTo>
                        <a:lnTo>
                          <a:pt x="138" y="120"/>
                        </a:lnTo>
                        <a:lnTo>
                          <a:pt x="138" y="114"/>
                        </a:lnTo>
                        <a:lnTo>
                          <a:pt x="140" y="112"/>
                        </a:lnTo>
                        <a:lnTo>
                          <a:pt x="142" y="110"/>
                        </a:lnTo>
                        <a:lnTo>
                          <a:pt x="144" y="110"/>
                        </a:lnTo>
                        <a:lnTo>
                          <a:pt x="146" y="114"/>
                        </a:lnTo>
                        <a:lnTo>
                          <a:pt x="146" y="124"/>
                        </a:lnTo>
                        <a:lnTo>
                          <a:pt x="146" y="160"/>
                        </a:lnTo>
                        <a:lnTo>
                          <a:pt x="148" y="172"/>
                        </a:lnTo>
                        <a:lnTo>
                          <a:pt x="150" y="190"/>
                        </a:lnTo>
                        <a:lnTo>
                          <a:pt x="152" y="208"/>
                        </a:lnTo>
                        <a:lnTo>
                          <a:pt x="150" y="212"/>
                        </a:lnTo>
                        <a:lnTo>
                          <a:pt x="150" y="208"/>
                        </a:lnTo>
                        <a:lnTo>
                          <a:pt x="142" y="176"/>
                        </a:lnTo>
                        <a:lnTo>
                          <a:pt x="142" y="174"/>
                        </a:lnTo>
                        <a:lnTo>
                          <a:pt x="140" y="172"/>
                        </a:lnTo>
                        <a:lnTo>
                          <a:pt x="138" y="178"/>
                        </a:lnTo>
                        <a:lnTo>
                          <a:pt x="140" y="194"/>
                        </a:lnTo>
                        <a:lnTo>
                          <a:pt x="140" y="218"/>
                        </a:lnTo>
                        <a:lnTo>
                          <a:pt x="142" y="224"/>
                        </a:lnTo>
                        <a:lnTo>
                          <a:pt x="140" y="228"/>
                        </a:lnTo>
                        <a:lnTo>
                          <a:pt x="136" y="236"/>
                        </a:lnTo>
                        <a:lnTo>
                          <a:pt x="134" y="244"/>
                        </a:lnTo>
                        <a:lnTo>
                          <a:pt x="128" y="252"/>
                        </a:lnTo>
                        <a:lnTo>
                          <a:pt x="126" y="262"/>
                        </a:lnTo>
                        <a:lnTo>
                          <a:pt x="122" y="272"/>
                        </a:lnTo>
                        <a:lnTo>
                          <a:pt x="116" y="280"/>
                        </a:lnTo>
                        <a:lnTo>
                          <a:pt x="112" y="286"/>
                        </a:lnTo>
                        <a:lnTo>
                          <a:pt x="112" y="296"/>
                        </a:lnTo>
                        <a:lnTo>
                          <a:pt x="104" y="324"/>
                        </a:lnTo>
                        <a:lnTo>
                          <a:pt x="100" y="334"/>
                        </a:lnTo>
                        <a:lnTo>
                          <a:pt x="96" y="340"/>
                        </a:lnTo>
                        <a:lnTo>
                          <a:pt x="92" y="344"/>
                        </a:lnTo>
                        <a:lnTo>
                          <a:pt x="90" y="346"/>
                        </a:lnTo>
                        <a:lnTo>
                          <a:pt x="86" y="344"/>
                        </a:lnTo>
                        <a:lnTo>
                          <a:pt x="84" y="342"/>
                        </a:lnTo>
                        <a:lnTo>
                          <a:pt x="82" y="338"/>
                        </a:lnTo>
                        <a:lnTo>
                          <a:pt x="84" y="334"/>
                        </a:lnTo>
                        <a:lnTo>
                          <a:pt x="84" y="328"/>
                        </a:lnTo>
                        <a:lnTo>
                          <a:pt x="86" y="324"/>
                        </a:lnTo>
                        <a:lnTo>
                          <a:pt x="86" y="318"/>
                        </a:lnTo>
                        <a:lnTo>
                          <a:pt x="84" y="314"/>
                        </a:lnTo>
                        <a:lnTo>
                          <a:pt x="80" y="312"/>
                        </a:lnTo>
                        <a:lnTo>
                          <a:pt x="74" y="312"/>
                        </a:lnTo>
                        <a:lnTo>
                          <a:pt x="66" y="314"/>
                        </a:lnTo>
                        <a:lnTo>
                          <a:pt x="58" y="320"/>
                        </a:lnTo>
                        <a:lnTo>
                          <a:pt x="58" y="318"/>
                        </a:lnTo>
                        <a:lnTo>
                          <a:pt x="52" y="312"/>
                        </a:lnTo>
                        <a:lnTo>
                          <a:pt x="46" y="306"/>
                        </a:lnTo>
                        <a:lnTo>
                          <a:pt x="40" y="306"/>
                        </a:lnTo>
                        <a:lnTo>
                          <a:pt x="34" y="304"/>
                        </a:lnTo>
                        <a:lnTo>
                          <a:pt x="24" y="294"/>
                        </a:lnTo>
                        <a:lnTo>
                          <a:pt x="10" y="284"/>
                        </a:lnTo>
                        <a:lnTo>
                          <a:pt x="10" y="276"/>
                        </a:lnTo>
                        <a:lnTo>
                          <a:pt x="4" y="272"/>
                        </a:lnTo>
                        <a:lnTo>
                          <a:pt x="4" y="262"/>
                        </a:lnTo>
                        <a:lnTo>
                          <a:pt x="4" y="254"/>
                        </a:lnTo>
                        <a:lnTo>
                          <a:pt x="6" y="250"/>
                        </a:lnTo>
                        <a:lnTo>
                          <a:pt x="8" y="250"/>
                        </a:lnTo>
                        <a:lnTo>
                          <a:pt x="16" y="240"/>
                        </a:lnTo>
                        <a:lnTo>
                          <a:pt x="18" y="236"/>
                        </a:lnTo>
                        <a:lnTo>
                          <a:pt x="10" y="236"/>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84" name="Freeform 51"/>
                  <p:cNvSpPr>
                    <a:spLocks/>
                  </p:cNvSpPr>
                  <p:nvPr/>
                </p:nvSpPr>
                <p:spPr bwMode="auto">
                  <a:xfrm>
                    <a:off x="7953375" y="2751138"/>
                    <a:ext cx="173038" cy="317500"/>
                  </a:xfrm>
                  <a:custGeom>
                    <a:avLst/>
                    <a:gdLst>
                      <a:gd name="T0" fmla="*/ 2147483647 w 120"/>
                      <a:gd name="T1" fmla="*/ 2147483647 h 200"/>
                      <a:gd name="T2" fmla="*/ 2147483647 w 120"/>
                      <a:gd name="T3" fmla="*/ 2147483647 h 200"/>
                      <a:gd name="T4" fmla="*/ 2147483647 w 120"/>
                      <a:gd name="T5" fmla="*/ 2147483647 h 200"/>
                      <a:gd name="T6" fmla="*/ 2147483647 w 120"/>
                      <a:gd name="T7" fmla="*/ 2147483647 h 200"/>
                      <a:gd name="T8" fmla="*/ 2147483647 w 120"/>
                      <a:gd name="T9" fmla="*/ 2147483647 h 200"/>
                      <a:gd name="T10" fmla="*/ 2147483647 w 120"/>
                      <a:gd name="T11" fmla="*/ 2147483647 h 200"/>
                      <a:gd name="T12" fmla="*/ 2147483647 w 120"/>
                      <a:gd name="T13" fmla="*/ 2147483647 h 200"/>
                      <a:gd name="T14" fmla="*/ 2147483647 w 120"/>
                      <a:gd name="T15" fmla="*/ 2147483647 h 200"/>
                      <a:gd name="T16" fmla="*/ 2147483647 w 120"/>
                      <a:gd name="T17" fmla="*/ 2147483647 h 200"/>
                      <a:gd name="T18" fmla="*/ 2147483647 w 120"/>
                      <a:gd name="T19" fmla="*/ 2147483647 h 200"/>
                      <a:gd name="T20" fmla="*/ 2147483647 w 120"/>
                      <a:gd name="T21" fmla="*/ 2147483647 h 200"/>
                      <a:gd name="T22" fmla="*/ 2147483647 w 120"/>
                      <a:gd name="T23" fmla="*/ 2147483647 h 200"/>
                      <a:gd name="T24" fmla="*/ 2147483647 w 120"/>
                      <a:gd name="T25" fmla="*/ 2147483647 h 200"/>
                      <a:gd name="T26" fmla="*/ 2147483647 w 120"/>
                      <a:gd name="T27" fmla="*/ 2147483647 h 200"/>
                      <a:gd name="T28" fmla="*/ 2147483647 w 120"/>
                      <a:gd name="T29" fmla="*/ 2147483647 h 200"/>
                      <a:gd name="T30" fmla="*/ 2147483647 w 120"/>
                      <a:gd name="T31" fmla="*/ 2147483647 h 200"/>
                      <a:gd name="T32" fmla="*/ 2147483647 w 120"/>
                      <a:gd name="T33" fmla="*/ 2147483647 h 200"/>
                      <a:gd name="T34" fmla="*/ 2147483647 w 120"/>
                      <a:gd name="T35" fmla="*/ 2147483647 h 200"/>
                      <a:gd name="T36" fmla="*/ 2147483647 w 120"/>
                      <a:gd name="T37" fmla="*/ 2147483647 h 200"/>
                      <a:gd name="T38" fmla="*/ 2147483647 w 120"/>
                      <a:gd name="T39" fmla="*/ 2147483647 h 200"/>
                      <a:gd name="T40" fmla="*/ 2147483647 w 120"/>
                      <a:gd name="T41" fmla="*/ 2147483647 h 200"/>
                      <a:gd name="T42" fmla="*/ 2147483647 w 120"/>
                      <a:gd name="T43" fmla="*/ 2147483647 h 200"/>
                      <a:gd name="T44" fmla="*/ 2147483647 w 120"/>
                      <a:gd name="T45" fmla="*/ 2147483647 h 200"/>
                      <a:gd name="T46" fmla="*/ 2147483647 w 120"/>
                      <a:gd name="T47" fmla="*/ 2147483647 h 200"/>
                      <a:gd name="T48" fmla="*/ 2147483647 w 120"/>
                      <a:gd name="T49" fmla="*/ 2147483647 h 200"/>
                      <a:gd name="T50" fmla="*/ 2147483647 w 120"/>
                      <a:gd name="T51" fmla="*/ 2147483647 h 200"/>
                      <a:gd name="T52" fmla="*/ 2147483647 w 120"/>
                      <a:gd name="T53" fmla="*/ 2147483647 h 200"/>
                      <a:gd name="T54" fmla="*/ 2147483647 w 120"/>
                      <a:gd name="T55" fmla="*/ 2147483647 h 200"/>
                      <a:gd name="T56" fmla="*/ 2147483647 w 120"/>
                      <a:gd name="T57" fmla="*/ 2147483647 h 200"/>
                      <a:gd name="T58" fmla="*/ 2147483647 w 120"/>
                      <a:gd name="T59" fmla="*/ 2147483647 h 200"/>
                      <a:gd name="T60" fmla="*/ 2147483647 w 120"/>
                      <a:gd name="T61" fmla="*/ 2147483647 h 200"/>
                      <a:gd name="T62" fmla="*/ 2147483647 w 120"/>
                      <a:gd name="T63" fmla="*/ 2147483647 h 200"/>
                      <a:gd name="T64" fmla="*/ 2147483647 w 120"/>
                      <a:gd name="T65" fmla="*/ 2147483647 h 200"/>
                      <a:gd name="T66" fmla="*/ 2147483647 w 120"/>
                      <a:gd name="T67" fmla="*/ 2147483647 h 200"/>
                      <a:gd name="T68" fmla="*/ 2147483647 w 120"/>
                      <a:gd name="T69" fmla="*/ 2147483647 h 200"/>
                      <a:gd name="T70" fmla="*/ 2147483647 w 120"/>
                      <a:gd name="T71" fmla="*/ 2147483647 h 200"/>
                      <a:gd name="T72" fmla="*/ 2147483647 w 120"/>
                      <a:gd name="T73" fmla="*/ 2147483647 h 200"/>
                      <a:gd name="T74" fmla="*/ 0 w 120"/>
                      <a:gd name="T75" fmla="*/ 2147483647 h 200"/>
                      <a:gd name="T76" fmla="*/ 0 w 120"/>
                      <a:gd name="T77" fmla="*/ 2147483647 h 200"/>
                      <a:gd name="T78" fmla="*/ 2147483647 w 120"/>
                      <a:gd name="T79" fmla="*/ 2147483647 h 200"/>
                      <a:gd name="T80" fmla="*/ 2147483647 w 120"/>
                      <a:gd name="T81" fmla="*/ 2147483647 h 200"/>
                      <a:gd name="T82" fmla="*/ 2147483647 w 120"/>
                      <a:gd name="T83" fmla="*/ 2147483647 h 200"/>
                      <a:gd name="T84" fmla="*/ 2147483647 w 120"/>
                      <a:gd name="T85" fmla="*/ 0 h 200"/>
                      <a:gd name="T86" fmla="*/ 2147483647 w 120"/>
                      <a:gd name="T87" fmla="*/ 0 h 200"/>
                      <a:gd name="T88" fmla="*/ 2147483647 w 120"/>
                      <a:gd name="T89" fmla="*/ 2147483647 h 200"/>
                      <a:gd name="T90" fmla="*/ 2147483647 w 120"/>
                      <a:gd name="T91" fmla="*/ 2147483647 h 2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0" h="200">
                        <a:moveTo>
                          <a:pt x="30" y="8"/>
                        </a:moveTo>
                        <a:lnTo>
                          <a:pt x="28" y="16"/>
                        </a:lnTo>
                        <a:lnTo>
                          <a:pt x="24" y="24"/>
                        </a:lnTo>
                        <a:lnTo>
                          <a:pt x="26" y="38"/>
                        </a:lnTo>
                        <a:lnTo>
                          <a:pt x="26" y="42"/>
                        </a:lnTo>
                        <a:lnTo>
                          <a:pt x="30" y="52"/>
                        </a:lnTo>
                        <a:lnTo>
                          <a:pt x="34" y="62"/>
                        </a:lnTo>
                        <a:lnTo>
                          <a:pt x="38" y="68"/>
                        </a:lnTo>
                        <a:lnTo>
                          <a:pt x="46" y="72"/>
                        </a:lnTo>
                        <a:lnTo>
                          <a:pt x="50" y="76"/>
                        </a:lnTo>
                        <a:lnTo>
                          <a:pt x="54" y="80"/>
                        </a:lnTo>
                        <a:lnTo>
                          <a:pt x="56" y="84"/>
                        </a:lnTo>
                        <a:lnTo>
                          <a:pt x="58" y="88"/>
                        </a:lnTo>
                        <a:lnTo>
                          <a:pt x="56" y="98"/>
                        </a:lnTo>
                        <a:lnTo>
                          <a:pt x="56" y="102"/>
                        </a:lnTo>
                        <a:lnTo>
                          <a:pt x="68" y="114"/>
                        </a:lnTo>
                        <a:lnTo>
                          <a:pt x="72" y="120"/>
                        </a:lnTo>
                        <a:lnTo>
                          <a:pt x="76" y="128"/>
                        </a:lnTo>
                        <a:lnTo>
                          <a:pt x="86" y="136"/>
                        </a:lnTo>
                        <a:lnTo>
                          <a:pt x="94" y="140"/>
                        </a:lnTo>
                        <a:lnTo>
                          <a:pt x="104" y="140"/>
                        </a:lnTo>
                        <a:lnTo>
                          <a:pt x="106" y="144"/>
                        </a:lnTo>
                        <a:lnTo>
                          <a:pt x="108" y="154"/>
                        </a:lnTo>
                        <a:lnTo>
                          <a:pt x="100" y="154"/>
                        </a:lnTo>
                        <a:lnTo>
                          <a:pt x="100" y="162"/>
                        </a:lnTo>
                        <a:lnTo>
                          <a:pt x="98" y="164"/>
                        </a:lnTo>
                        <a:lnTo>
                          <a:pt x="94" y="168"/>
                        </a:lnTo>
                        <a:lnTo>
                          <a:pt x="94" y="170"/>
                        </a:lnTo>
                        <a:lnTo>
                          <a:pt x="98" y="170"/>
                        </a:lnTo>
                        <a:lnTo>
                          <a:pt x="108" y="168"/>
                        </a:lnTo>
                        <a:lnTo>
                          <a:pt x="112" y="164"/>
                        </a:lnTo>
                        <a:lnTo>
                          <a:pt x="116" y="166"/>
                        </a:lnTo>
                        <a:lnTo>
                          <a:pt x="116" y="170"/>
                        </a:lnTo>
                        <a:lnTo>
                          <a:pt x="116" y="176"/>
                        </a:lnTo>
                        <a:lnTo>
                          <a:pt x="120" y="180"/>
                        </a:lnTo>
                        <a:lnTo>
                          <a:pt x="118" y="186"/>
                        </a:lnTo>
                        <a:lnTo>
                          <a:pt x="48" y="200"/>
                        </a:lnTo>
                        <a:lnTo>
                          <a:pt x="0" y="22"/>
                        </a:lnTo>
                        <a:lnTo>
                          <a:pt x="0" y="24"/>
                        </a:lnTo>
                        <a:lnTo>
                          <a:pt x="2" y="14"/>
                        </a:lnTo>
                        <a:lnTo>
                          <a:pt x="6" y="8"/>
                        </a:lnTo>
                        <a:lnTo>
                          <a:pt x="12" y="2"/>
                        </a:lnTo>
                        <a:lnTo>
                          <a:pt x="18" y="0"/>
                        </a:lnTo>
                        <a:lnTo>
                          <a:pt x="30" y="0"/>
                        </a:lnTo>
                        <a:lnTo>
                          <a:pt x="36" y="2"/>
                        </a:lnTo>
                        <a:lnTo>
                          <a:pt x="30" y="8"/>
                        </a:lnTo>
                        <a:close/>
                      </a:path>
                    </a:pathLst>
                  </a:custGeom>
                  <a:solidFill>
                    <a:schemeClr val="bg1"/>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85" name="Freeform 52"/>
                  <p:cNvSpPr>
                    <a:spLocks/>
                  </p:cNvSpPr>
                  <p:nvPr/>
                </p:nvSpPr>
                <p:spPr bwMode="auto">
                  <a:xfrm>
                    <a:off x="5756275" y="3683000"/>
                    <a:ext cx="1379538" cy="539750"/>
                  </a:xfrm>
                  <a:custGeom>
                    <a:avLst/>
                    <a:gdLst>
                      <a:gd name="T0" fmla="*/ 2147483647 w 956"/>
                      <a:gd name="T1" fmla="*/ 0 h 340"/>
                      <a:gd name="T2" fmla="*/ 2147483647 w 956"/>
                      <a:gd name="T3" fmla="*/ 2147483647 h 340"/>
                      <a:gd name="T4" fmla="*/ 2147483647 w 956"/>
                      <a:gd name="T5" fmla="*/ 2147483647 h 340"/>
                      <a:gd name="T6" fmla="*/ 2147483647 w 956"/>
                      <a:gd name="T7" fmla="*/ 2147483647 h 340"/>
                      <a:gd name="T8" fmla="*/ 2147483647 w 956"/>
                      <a:gd name="T9" fmla="*/ 2147483647 h 340"/>
                      <a:gd name="T10" fmla="*/ 2147483647 w 956"/>
                      <a:gd name="T11" fmla="*/ 2147483647 h 340"/>
                      <a:gd name="T12" fmla="*/ 2147483647 w 956"/>
                      <a:gd name="T13" fmla="*/ 2147483647 h 340"/>
                      <a:gd name="T14" fmla="*/ 2147483647 w 956"/>
                      <a:gd name="T15" fmla="*/ 2147483647 h 340"/>
                      <a:gd name="T16" fmla="*/ 2147483647 w 956"/>
                      <a:gd name="T17" fmla="*/ 2147483647 h 340"/>
                      <a:gd name="T18" fmla="*/ 2147483647 w 956"/>
                      <a:gd name="T19" fmla="*/ 2147483647 h 340"/>
                      <a:gd name="T20" fmla="*/ 2147483647 w 956"/>
                      <a:gd name="T21" fmla="*/ 2147483647 h 340"/>
                      <a:gd name="T22" fmla="*/ 2147483647 w 956"/>
                      <a:gd name="T23" fmla="*/ 2147483647 h 340"/>
                      <a:gd name="T24" fmla="*/ 2147483647 w 956"/>
                      <a:gd name="T25" fmla="*/ 2147483647 h 340"/>
                      <a:gd name="T26" fmla="*/ 2147483647 w 956"/>
                      <a:gd name="T27" fmla="*/ 2147483647 h 340"/>
                      <a:gd name="T28" fmla="*/ 2147483647 w 956"/>
                      <a:gd name="T29" fmla="*/ 2147483647 h 340"/>
                      <a:gd name="T30" fmla="*/ 2147483647 w 956"/>
                      <a:gd name="T31" fmla="*/ 2147483647 h 340"/>
                      <a:gd name="T32" fmla="*/ 2147483647 w 956"/>
                      <a:gd name="T33" fmla="*/ 2147483647 h 340"/>
                      <a:gd name="T34" fmla="*/ 2147483647 w 956"/>
                      <a:gd name="T35" fmla="*/ 2147483647 h 340"/>
                      <a:gd name="T36" fmla="*/ 2147483647 w 956"/>
                      <a:gd name="T37" fmla="*/ 2147483647 h 340"/>
                      <a:gd name="T38" fmla="*/ 2147483647 w 956"/>
                      <a:gd name="T39" fmla="*/ 2147483647 h 340"/>
                      <a:gd name="T40" fmla="*/ 2147483647 w 956"/>
                      <a:gd name="T41" fmla="*/ 2147483647 h 340"/>
                      <a:gd name="T42" fmla="*/ 2147483647 w 956"/>
                      <a:gd name="T43" fmla="*/ 2147483647 h 340"/>
                      <a:gd name="T44" fmla="*/ 2147483647 w 956"/>
                      <a:gd name="T45" fmla="*/ 2147483647 h 340"/>
                      <a:gd name="T46" fmla="*/ 2147483647 w 956"/>
                      <a:gd name="T47" fmla="*/ 2147483647 h 340"/>
                      <a:gd name="T48" fmla="*/ 2147483647 w 956"/>
                      <a:gd name="T49" fmla="*/ 2147483647 h 340"/>
                      <a:gd name="T50" fmla="*/ 2147483647 w 956"/>
                      <a:gd name="T51" fmla="*/ 2147483647 h 340"/>
                      <a:gd name="T52" fmla="*/ 2147483647 w 956"/>
                      <a:gd name="T53" fmla="*/ 2147483647 h 340"/>
                      <a:gd name="T54" fmla="*/ 0 w 956"/>
                      <a:gd name="T55" fmla="*/ 2147483647 h 340"/>
                      <a:gd name="T56" fmla="*/ 2147483647 w 956"/>
                      <a:gd name="T57" fmla="*/ 2147483647 h 340"/>
                      <a:gd name="T58" fmla="*/ 2147483647 w 956"/>
                      <a:gd name="T59" fmla="*/ 2147483647 h 340"/>
                      <a:gd name="T60" fmla="*/ 2147483647 w 956"/>
                      <a:gd name="T61" fmla="*/ 2147483647 h 340"/>
                      <a:gd name="T62" fmla="*/ 2147483647 w 956"/>
                      <a:gd name="T63" fmla="*/ 2147483647 h 340"/>
                      <a:gd name="T64" fmla="*/ 2147483647 w 956"/>
                      <a:gd name="T65" fmla="*/ 2147483647 h 340"/>
                      <a:gd name="T66" fmla="*/ 2147483647 w 956"/>
                      <a:gd name="T67" fmla="*/ 2147483647 h 340"/>
                      <a:gd name="T68" fmla="*/ 2147483647 w 956"/>
                      <a:gd name="T69" fmla="*/ 2147483647 h 340"/>
                      <a:gd name="T70" fmla="*/ 2147483647 w 956"/>
                      <a:gd name="T71" fmla="*/ 2147483647 h 340"/>
                      <a:gd name="T72" fmla="*/ 2147483647 w 956"/>
                      <a:gd name="T73" fmla="*/ 2147483647 h 340"/>
                      <a:gd name="T74" fmla="*/ 2147483647 w 956"/>
                      <a:gd name="T75" fmla="*/ 2147483647 h 340"/>
                      <a:gd name="T76" fmla="*/ 2147483647 w 956"/>
                      <a:gd name="T77" fmla="*/ 2147483647 h 340"/>
                      <a:gd name="T78" fmla="*/ 2147483647 w 956"/>
                      <a:gd name="T79" fmla="*/ 2147483647 h 340"/>
                      <a:gd name="T80" fmla="*/ 2147483647 w 956"/>
                      <a:gd name="T81" fmla="*/ 2147483647 h 340"/>
                      <a:gd name="T82" fmla="*/ 2147483647 w 956"/>
                      <a:gd name="T83" fmla="*/ 2147483647 h 340"/>
                      <a:gd name="T84" fmla="*/ 2147483647 w 956"/>
                      <a:gd name="T85" fmla="*/ 2147483647 h 340"/>
                      <a:gd name="T86" fmla="*/ 2147483647 w 956"/>
                      <a:gd name="T87" fmla="*/ 2147483647 h 340"/>
                      <a:gd name="T88" fmla="*/ 2147483647 w 956"/>
                      <a:gd name="T89" fmla="*/ 2147483647 h 340"/>
                      <a:gd name="T90" fmla="*/ 2147483647 w 956"/>
                      <a:gd name="T91" fmla="*/ 2147483647 h 340"/>
                      <a:gd name="T92" fmla="*/ 2147483647 w 956"/>
                      <a:gd name="T93" fmla="*/ 2147483647 h 340"/>
                      <a:gd name="T94" fmla="*/ 2147483647 w 956"/>
                      <a:gd name="T95" fmla="*/ 2147483647 h 3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56" h="340">
                        <a:moveTo>
                          <a:pt x="924" y="8"/>
                        </a:moveTo>
                        <a:lnTo>
                          <a:pt x="938" y="0"/>
                        </a:lnTo>
                        <a:lnTo>
                          <a:pt x="954" y="0"/>
                        </a:lnTo>
                        <a:lnTo>
                          <a:pt x="956" y="22"/>
                        </a:lnTo>
                        <a:lnTo>
                          <a:pt x="956" y="36"/>
                        </a:lnTo>
                        <a:lnTo>
                          <a:pt x="956" y="40"/>
                        </a:lnTo>
                        <a:lnTo>
                          <a:pt x="954" y="42"/>
                        </a:lnTo>
                        <a:lnTo>
                          <a:pt x="948" y="42"/>
                        </a:lnTo>
                        <a:lnTo>
                          <a:pt x="940" y="46"/>
                        </a:lnTo>
                        <a:lnTo>
                          <a:pt x="936" y="52"/>
                        </a:lnTo>
                        <a:lnTo>
                          <a:pt x="932" y="60"/>
                        </a:lnTo>
                        <a:lnTo>
                          <a:pt x="926" y="72"/>
                        </a:lnTo>
                        <a:lnTo>
                          <a:pt x="924" y="78"/>
                        </a:lnTo>
                        <a:lnTo>
                          <a:pt x="920" y="74"/>
                        </a:lnTo>
                        <a:lnTo>
                          <a:pt x="916" y="72"/>
                        </a:lnTo>
                        <a:lnTo>
                          <a:pt x="912" y="72"/>
                        </a:lnTo>
                        <a:lnTo>
                          <a:pt x="908" y="74"/>
                        </a:lnTo>
                        <a:lnTo>
                          <a:pt x="898" y="78"/>
                        </a:lnTo>
                        <a:lnTo>
                          <a:pt x="890" y="88"/>
                        </a:lnTo>
                        <a:lnTo>
                          <a:pt x="874" y="104"/>
                        </a:lnTo>
                        <a:lnTo>
                          <a:pt x="868" y="108"/>
                        </a:lnTo>
                        <a:lnTo>
                          <a:pt x="866" y="110"/>
                        </a:lnTo>
                        <a:lnTo>
                          <a:pt x="866" y="108"/>
                        </a:lnTo>
                        <a:lnTo>
                          <a:pt x="864" y="104"/>
                        </a:lnTo>
                        <a:lnTo>
                          <a:pt x="860" y="100"/>
                        </a:lnTo>
                        <a:lnTo>
                          <a:pt x="858" y="98"/>
                        </a:lnTo>
                        <a:lnTo>
                          <a:pt x="854" y="98"/>
                        </a:lnTo>
                        <a:lnTo>
                          <a:pt x="846" y="102"/>
                        </a:lnTo>
                        <a:lnTo>
                          <a:pt x="840" y="112"/>
                        </a:lnTo>
                        <a:lnTo>
                          <a:pt x="828" y="132"/>
                        </a:lnTo>
                        <a:lnTo>
                          <a:pt x="822" y="142"/>
                        </a:lnTo>
                        <a:lnTo>
                          <a:pt x="812" y="144"/>
                        </a:lnTo>
                        <a:lnTo>
                          <a:pt x="802" y="148"/>
                        </a:lnTo>
                        <a:lnTo>
                          <a:pt x="794" y="154"/>
                        </a:lnTo>
                        <a:lnTo>
                          <a:pt x="784" y="162"/>
                        </a:lnTo>
                        <a:lnTo>
                          <a:pt x="772" y="174"/>
                        </a:lnTo>
                        <a:lnTo>
                          <a:pt x="766" y="180"/>
                        </a:lnTo>
                        <a:lnTo>
                          <a:pt x="754" y="182"/>
                        </a:lnTo>
                        <a:lnTo>
                          <a:pt x="744" y="186"/>
                        </a:lnTo>
                        <a:lnTo>
                          <a:pt x="734" y="190"/>
                        </a:lnTo>
                        <a:lnTo>
                          <a:pt x="728" y="196"/>
                        </a:lnTo>
                        <a:lnTo>
                          <a:pt x="720" y="206"/>
                        </a:lnTo>
                        <a:lnTo>
                          <a:pt x="718" y="212"/>
                        </a:lnTo>
                        <a:lnTo>
                          <a:pt x="716" y="220"/>
                        </a:lnTo>
                        <a:lnTo>
                          <a:pt x="712" y="228"/>
                        </a:lnTo>
                        <a:lnTo>
                          <a:pt x="708" y="232"/>
                        </a:lnTo>
                        <a:lnTo>
                          <a:pt x="702" y="234"/>
                        </a:lnTo>
                        <a:lnTo>
                          <a:pt x="692" y="236"/>
                        </a:lnTo>
                        <a:lnTo>
                          <a:pt x="688" y="236"/>
                        </a:lnTo>
                        <a:lnTo>
                          <a:pt x="688" y="274"/>
                        </a:lnTo>
                        <a:lnTo>
                          <a:pt x="542" y="292"/>
                        </a:lnTo>
                        <a:lnTo>
                          <a:pt x="252" y="316"/>
                        </a:lnTo>
                        <a:lnTo>
                          <a:pt x="10" y="336"/>
                        </a:lnTo>
                        <a:lnTo>
                          <a:pt x="8" y="340"/>
                        </a:lnTo>
                        <a:lnTo>
                          <a:pt x="2" y="338"/>
                        </a:lnTo>
                        <a:lnTo>
                          <a:pt x="0" y="338"/>
                        </a:lnTo>
                        <a:lnTo>
                          <a:pt x="2" y="336"/>
                        </a:lnTo>
                        <a:lnTo>
                          <a:pt x="4" y="332"/>
                        </a:lnTo>
                        <a:lnTo>
                          <a:pt x="16" y="324"/>
                        </a:lnTo>
                        <a:lnTo>
                          <a:pt x="22" y="318"/>
                        </a:lnTo>
                        <a:lnTo>
                          <a:pt x="26" y="310"/>
                        </a:lnTo>
                        <a:lnTo>
                          <a:pt x="26" y="304"/>
                        </a:lnTo>
                        <a:lnTo>
                          <a:pt x="26" y="300"/>
                        </a:lnTo>
                        <a:lnTo>
                          <a:pt x="22" y="292"/>
                        </a:lnTo>
                        <a:lnTo>
                          <a:pt x="18" y="288"/>
                        </a:lnTo>
                        <a:lnTo>
                          <a:pt x="24" y="274"/>
                        </a:lnTo>
                        <a:lnTo>
                          <a:pt x="40" y="256"/>
                        </a:lnTo>
                        <a:lnTo>
                          <a:pt x="46" y="248"/>
                        </a:lnTo>
                        <a:lnTo>
                          <a:pt x="48" y="244"/>
                        </a:lnTo>
                        <a:lnTo>
                          <a:pt x="48" y="240"/>
                        </a:lnTo>
                        <a:lnTo>
                          <a:pt x="46" y="238"/>
                        </a:lnTo>
                        <a:lnTo>
                          <a:pt x="40" y="236"/>
                        </a:lnTo>
                        <a:lnTo>
                          <a:pt x="36" y="234"/>
                        </a:lnTo>
                        <a:lnTo>
                          <a:pt x="52" y="218"/>
                        </a:lnTo>
                        <a:lnTo>
                          <a:pt x="58" y="212"/>
                        </a:lnTo>
                        <a:lnTo>
                          <a:pt x="62" y="206"/>
                        </a:lnTo>
                        <a:lnTo>
                          <a:pt x="64" y="200"/>
                        </a:lnTo>
                        <a:lnTo>
                          <a:pt x="64" y="196"/>
                        </a:lnTo>
                        <a:lnTo>
                          <a:pt x="62" y="192"/>
                        </a:lnTo>
                        <a:lnTo>
                          <a:pt x="60" y="190"/>
                        </a:lnTo>
                        <a:lnTo>
                          <a:pt x="70" y="170"/>
                        </a:lnTo>
                        <a:lnTo>
                          <a:pt x="76" y="170"/>
                        </a:lnTo>
                        <a:lnTo>
                          <a:pt x="76" y="168"/>
                        </a:lnTo>
                        <a:lnTo>
                          <a:pt x="68" y="160"/>
                        </a:lnTo>
                        <a:lnTo>
                          <a:pt x="64" y="156"/>
                        </a:lnTo>
                        <a:lnTo>
                          <a:pt x="62" y="152"/>
                        </a:lnTo>
                        <a:lnTo>
                          <a:pt x="62" y="150"/>
                        </a:lnTo>
                        <a:lnTo>
                          <a:pt x="64" y="150"/>
                        </a:lnTo>
                        <a:lnTo>
                          <a:pt x="70" y="148"/>
                        </a:lnTo>
                        <a:lnTo>
                          <a:pt x="72" y="148"/>
                        </a:lnTo>
                        <a:lnTo>
                          <a:pt x="76" y="114"/>
                        </a:lnTo>
                        <a:lnTo>
                          <a:pt x="244" y="100"/>
                        </a:lnTo>
                        <a:lnTo>
                          <a:pt x="244" y="74"/>
                        </a:lnTo>
                        <a:lnTo>
                          <a:pt x="256" y="76"/>
                        </a:lnTo>
                        <a:lnTo>
                          <a:pt x="288" y="76"/>
                        </a:lnTo>
                        <a:lnTo>
                          <a:pt x="716" y="40"/>
                        </a:lnTo>
                        <a:lnTo>
                          <a:pt x="924" y="8"/>
                        </a:lnTo>
                        <a:close/>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86" name="Freeform 53"/>
                  <p:cNvSpPr>
                    <a:spLocks/>
                  </p:cNvSpPr>
                  <p:nvPr/>
                </p:nvSpPr>
                <p:spPr bwMode="auto">
                  <a:xfrm>
                    <a:off x="5568950" y="4184650"/>
                    <a:ext cx="582613" cy="1114425"/>
                  </a:xfrm>
                  <a:custGeom>
                    <a:avLst/>
                    <a:gdLst>
                      <a:gd name="T0" fmla="*/ 2147483647 w 404"/>
                      <a:gd name="T1" fmla="*/ 2147483647 h 702"/>
                      <a:gd name="T2" fmla="*/ 2147483647 w 404"/>
                      <a:gd name="T3" fmla="*/ 2147483647 h 702"/>
                      <a:gd name="T4" fmla="*/ 2147483647 w 404"/>
                      <a:gd name="T5" fmla="*/ 2147483647 h 702"/>
                      <a:gd name="T6" fmla="*/ 2147483647 w 404"/>
                      <a:gd name="T7" fmla="*/ 2147483647 h 702"/>
                      <a:gd name="T8" fmla="*/ 2147483647 w 404"/>
                      <a:gd name="T9" fmla="*/ 2147483647 h 702"/>
                      <a:gd name="T10" fmla="*/ 2147483647 w 404"/>
                      <a:gd name="T11" fmla="*/ 2147483647 h 702"/>
                      <a:gd name="T12" fmla="*/ 2147483647 w 404"/>
                      <a:gd name="T13" fmla="*/ 2147483647 h 702"/>
                      <a:gd name="T14" fmla="*/ 2147483647 w 404"/>
                      <a:gd name="T15" fmla="*/ 2147483647 h 702"/>
                      <a:gd name="T16" fmla="*/ 2147483647 w 404"/>
                      <a:gd name="T17" fmla="*/ 0 h 702"/>
                      <a:gd name="T18" fmla="*/ 2147483647 w 404"/>
                      <a:gd name="T19" fmla="*/ 2147483647 h 702"/>
                      <a:gd name="T20" fmla="*/ 2147483647 w 404"/>
                      <a:gd name="T21" fmla="*/ 2147483647 h 702"/>
                      <a:gd name="T22" fmla="*/ 2147483647 w 404"/>
                      <a:gd name="T23" fmla="*/ 2147483647 h 702"/>
                      <a:gd name="T24" fmla="*/ 2147483647 w 404"/>
                      <a:gd name="T25" fmla="*/ 2147483647 h 702"/>
                      <a:gd name="T26" fmla="*/ 2147483647 w 404"/>
                      <a:gd name="T27" fmla="*/ 2147483647 h 702"/>
                      <a:gd name="T28" fmla="*/ 2147483647 w 404"/>
                      <a:gd name="T29" fmla="*/ 2147483647 h 702"/>
                      <a:gd name="T30" fmla="*/ 2147483647 w 404"/>
                      <a:gd name="T31" fmla="*/ 2147483647 h 702"/>
                      <a:gd name="T32" fmla="*/ 2147483647 w 404"/>
                      <a:gd name="T33" fmla="*/ 2147483647 h 702"/>
                      <a:gd name="T34" fmla="*/ 2147483647 w 404"/>
                      <a:gd name="T35" fmla="*/ 2147483647 h 702"/>
                      <a:gd name="T36" fmla="*/ 2147483647 w 404"/>
                      <a:gd name="T37" fmla="*/ 2147483647 h 702"/>
                      <a:gd name="T38" fmla="*/ 2147483647 w 404"/>
                      <a:gd name="T39" fmla="*/ 2147483647 h 702"/>
                      <a:gd name="T40" fmla="*/ 2147483647 w 404"/>
                      <a:gd name="T41" fmla="*/ 2147483647 h 702"/>
                      <a:gd name="T42" fmla="*/ 2147483647 w 404"/>
                      <a:gd name="T43" fmla="*/ 2147483647 h 702"/>
                      <a:gd name="T44" fmla="*/ 2147483647 w 404"/>
                      <a:gd name="T45" fmla="*/ 2147483647 h 702"/>
                      <a:gd name="T46" fmla="*/ 2147483647 w 404"/>
                      <a:gd name="T47" fmla="*/ 2147483647 h 702"/>
                      <a:gd name="T48" fmla="*/ 2147483647 w 404"/>
                      <a:gd name="T49" fmla="*/ 2147483647 h 702"/>
                      <a:gd name="T50" fmla="*/ 2147483647 w 404"/>
                      <a:gd name="T51" fmla="*/ 2147483647 h 702"/>
                      <a:gd name="T52" fmla="*/ 2147483647 w 404"/>
                      <a:gd name="T53" fmla="*/ 2147483647 h 702"/>
                      <a:gd name="T54" fmla="*/ 2147483647 w 404"/>
                      <a:gd name="T55" fmla="*/ 2147483647 h 702"/>
                      <a:gd name="T56" fmla="*/ 2147483647 w 404"/>
                      <a:gd name="T57" fmla="*/ 2147483647 h 702"/>
                      <a:gd name="T58" fmla="*/ 2147483647 w 404"/>
                      <a:gd name="T59" fmla="*/ 2147483647 h 702"/>
                      <a:gd name="T60" fmla="*/ 2147483647 w 404"/>
                      <a:gd name="T61" fmla="*/ 2147483647 h 702"/>
                      <a:gd name="T62" fmla="*/ 2147483647 w 404"/>
                      <a:gd name="T63" fmla="*/ 2147483647 h 702"/>
                      <a:gd name="T64" fmla="*/ 2147483647 w 404"/>
                      <a:gd name="T65" fmla="*/ 2147483647 h 702"/>
                      <a:gd name="T66" fmla="*/ 2147483647 w 404"/>
                      <a:gd name="T67" fmla="*/ 2147483647 h 702"/>
                      <a:gd name="T68" fmla="*/ 2147483647 w 404"/>
                      <a:gd name="T69" fmla="*/ 2147483647 h 702"/>
                      <a:gd name="T70" fmla="*/ 2147483647 w 404"/>
                      <a:gd name="T71" fmla="*/ 2147483647 h 702"/>
                      <a:gd name="T72" fmla="*/ 2147483647 w 404"/>
                      <a:gd name="T73" fmla="*/ 2147483647 h 702"/>
                      <a:gd name="T74" fmla="*/ 2147483647 w 404"/>
                      <a:gd name="T75" fmla="*/ 2147483647 h 702"/>
                      <a:gd name="T76" fmla="*/ 2147483647 w 404"/>
                      <a:gd name="T77" fmla="*/ 2147483647 h 702"/>
                      <a:gd name="T78" fmla="*/ 2147483647 w 404"/>
                      <a:gd name="T79" fmla="*/ 2147483647 h 702"/>
                      <a:gd name="T80" fmla="*/ 2147483647 w 404"/>
                      <a:gd name="T81" fmla="*/ 2147483647 h 702"/>
                      <a:gd name="T82" fmla="*/ 2147483647 w 404"/>
                      <a:gd name="T83" fmla="*/ 2147483647 h 702"/>
                      <a:gd name="T84" fmla="*/ 2147483647 w 404"/>
                      <a:gd name="T85" fmla="*/ 2147483647 h 702"/>
                      <a:gd name="T86" fmla="*/ 2147483647 w 404"/>
                      <a:gd name="T87" fmla="*/ 2147483647 h 702"/>
                      <a:gd name="T88" fmla="*/ 2147483647 w 404"/>
                      <a:gd name="T89" fmla="*/ 2147483647 h 702"/>
                      <a:gd name="T90" fmla="*/ 2147483647 w 404"/>
                      <a:gd name="T91" fmla="*/ 2147483647 h 702"/>
                      <a:gd name="T92" fmla="*/ 2147483647 w 404"/>
                      <a:gd name="T93" fmla="*/ 2147483647 h 702"/>
                      <a:gd name="T94" fmla="*/ 2147483647 w 404"/>
                      <a:gd name="T95" fmla="*/ 2147483647 h 702"/>
                      <a:gd name="T96" fmla="*/ 2147483647 w 404"/>
                      <a:gd name="T97" fmla="*/ 2147483647 h 70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04" h="702">
                        <a:moveTo>
                          <a:pt x="274" y="700"/>
                        </a:moveTo>
                        <a:lnTo>
                          <a:pt x="288" y="686"/>
                        </a:lnTo>
                        <a:lnTo>
                          <a:pt x="290" y="678"/>
                        </a:lnTo>
                        <a:lnTo>
                          <a:pt x="300" y="682"/>
                        </a:lnTo>
                        <a:lnTo>
                          <a:pt x="332" y="672"/>
                        </a:lnTo>
                        <a:lnTo>
                          <a:pt x="344" y="670"/>
                        </a:lnTo>
                        <a:lnTo>
                          <a:pt x="350" y="670"/>
                        </a:lnTo>
                        <a:lnTo>
                          <a:pt x="352" y="668"/>
                        </a:lnTo>
                        <a:lnTo>
                          <a:pt x="348" y="666"/>
                        </a:lnTo>
                        <a:lnTo>
                          <a:pt x="334" y="662"/>
                        </a:lnTo>
                        <a:lnTo>
                          <a:pt x="344" y="660"/>
                        </a:lnTo>
                        <a:lnTo>
                          <a:pt x="352" y="660"/>
                        </a:lnTo>
                        <a:lnTo>
                          <a:pt x="356" y="660"/>
                        </a:lnTo>
                        <a:lnTo>
                          <a:pt x="358" y="662"/>
                        </a:lnTo>
                        <a:lnTo>
                          <a:pt x="362" y="668"/>
                        </a:lnTo>
                        <a:lnTo>
                          <a:pt x="362" y="670"/>
                        </a:lnTo>
                        <a:lnTo>
                          <a:pt x="370" y="672"/>
                        </a:lnTo>
                        <a:lnTo>
                          <a:pt x="380" y="660"/>
                        </a:lnTo>
                        <a:lnTo>
                          <a:pt x="384" y="666"/>
                        </a:lnTo>
                        <a:lnTo>
                          <a:pt x="390" y="670"/>
                        </a:lnTo>
                        <a:lnTo>
                          <a:pt x="394" y="672"/>
                        </a:lnTo>
                        <a:lnTo>
                          <a:pt x="396" y="672"/>
                        </a:lnTo>
                        <a:lnTo>
                          <a:pt x="400" y="670"/>
                        </a:lnTo>
                        <a:lnTo>
                          <a:pt x="402" y="664"/>
                        </a:lnTo>
                        <a:lnTo>
                          <a:pt x="404" y="662"/>
                        </a:lnTo>
                        <a:lnTo>
                          <a:pt x="376" y="450"/>
                        </a:lnTo>
                        <a:lnTo>
                          <a:pt x="382" y="0"/>
                        </a:lnTo>
                        <a:lnTo>
                          <a:pt x="140" y="20"/>
                        </a:lnTo>
                        <a:lnTo>
                          <a:pt x="138" y="28"/>
                        </a:lnTo>
                        <a:lnTo>
                          <a:pt x="136" y="36"/>
                        </a:lnTo>
                        <a:lnTo>
                          <a:pt x="118" y="50"/>
                        </a:lnTo>
                        <a:lnTo>
                          <a:pt x="106" y="68"/>
                        </a:lnTo>
                        <a:lnTo>
                          <a:pt x="106" y="104"/>
                        </a:lnTo>
                        <a:lnTo>
                          <a:pt x="98" y="114"/>
                        </a:lnTo>
                        <a:lnTo>
                          <a:pt x="92" y="112"/>
                        </a:lnTo>
                        <a:lnTo>
                          <a:pt x="74" y="130"/>
                        </a:lnTo>
                        <a:lnTo>
                          <a:pt x="80" y="142"/>
                        </a:lnTo>
                        <a:lnTo>
                          <a:pt x="62" y="152"/>
                        </a:lnTo>
                        <a:lnTo>
                          <a:pt x="64" y="154"/>
                        </a:lnTo>
                        <a:lnTo>
                          <a:pt x="66" y="158"/>
                        </a:lnTo>
                        <a:lnTo>
                          <a:pt x="66" y="160"/>
                        </a:lnTo>
                        <a:lnTo>
                          <a:pt x="64" y="162"/>
                        </a:lnTo>
                        <a:lnTo>
                          <a:pt x="62" y="164"/>
                        </a:lnTo>
                        <a:lnTo>
                          <a:pt x="56" y="166"/>
                        </a:lnTo>
                        <a:lnTo>
                          <a:pt x="52" y="168"/>
                        </a:lnTo>
                        <a:lnTo>
                          <a:pt x="50" y="174"/>
                        </a:lnTo>
                        <a:lnTo>
                          <a:pt x="50" y="180"/>
                        </a:lnTo>
                        <a:lnTo>
                          <a:pt x="54" y="186"/>
                        </a:lnTo>
                        <a:lnTo>
                          <a:pt x="52" y="190"/>
                        </a:lnTo>
                        <a:lnTo>
                          <a:pt x="50" y="196"/>
                        </a:lnTo>
                        <a:lnTo>
                          <a:pt x="44" y="204"/>
                        </a:lnTo>
                        <a:lnTo>
                          <a:pt x="48" y="204"/>
                        </a:lnTo>
                        <a:lnTo>
                          <a:pt x="52" y="206"/>
                        </a:lnTo>
                        <a:lnTo>
                          <a:pt x="54" y="208"/>
                        </a:lnTo>
                        <a:lnTo>
                          <a:pt x="54" y="210"/>
                        </a:lnTo>
                        <a:lnTo>
                          <a:pt x="50" y="212"/>
                        </a:lnTo>
                        <a:lnTo>
                          <a:pt x="46" y="216"/>
                        </a:lnTo>
                        <a:lnTo>
                          <a:pt x="38" y="218"/>
                        </a:lnTo>
                        <a:lnTo>
                          <a:pt x="38" y="226"/>
                        </a:lnTo>
                        <a:lnTo>
                          <a:pt x="32" y="234"/>
                        </a:lnTo>
                        <a:lnTo>
                          <a:pt x="42" y="244"/>
                        </a:lnTo>
                        <a:lnTo>
                          <a:pt x="44" y="252"/>
                        </a:lnTo>
                        <a:lnTo>
                          <a:pt x="50" y="276"/>
                        </a:lnTo>
                        <a:lnTo>
                          <a:pt x="54" y="284"/>
                        </a:lnTo>
                        <a:lnTo>
                          <a:pt x="54" y="288"/>
                        </a:lnTo>
                        <a:lnTo>
                          <a:pt x="52" y="290"/>
                        </a:lnTo>
                        <a:lnTo>
                          <a:pt x="48" y="290"/>
                        </a:lnTo>
                        <a:lnTo>
                          <a:pt x="46" y="294"/>
                        </a:lnTo>
                        <a:lnTo>
                          <a:pt x="44" y="302"/>
                        </a:lnTo>
                        <a:lnTo>
                          <a:pt x="44" y="312"/>
                        </a:lnTo>
                        <a:lnTo>
                          <a:pt x="42" y="312"/>
                        </a:lnTo>
                        <a:lnTo>
                          <a:pt x="42" y="320"/>
                        </a:lnTo>
                        <a:lnTo>
                          <a:pt x="44" y="324"/>
                        </a:lnTo>
                        <a:lnTo>
                          <a:pt x="46" y="324"/>
                        </a:lnTo>
                        <a:lnTo>
                          <a:pt x="48" y="322"/>
                        </a:lnTo>
                        <a:lnTo>
                          <a:pt x="50" y="322"/>
                        </a:lnTo>
                        <a:lnTo>
                          <a:pt x="50" y="326"/>
                        </a:lnTo>
                        <a:lnTo>
                          <a:pt x="52" y="330"/>
                        </a:lnTo>
                        <a:lnTo>
                          <a:pt x="52" y="344"/>
                        </a:lnTo>
                        <a:lnTo>
                          <a:pt x="60" y="350"/>
                        </a:lnTo>
                        <a:lnTo>
                          <a:pt x="50" y="360"/>
                        </a:lnTo>
                        <a:lnTo>
                          <a:pt x="52" y="366"/>
                        </a:lnTo>
                        <a:lnTo>
                          <a:pt x="64" y="366"/>
                        </a:lnTo>
                        <a:lnTo>
                          <a:pt x="64" y="378"/>
                        </a:lnTo>
                        <a:lnTo>
                          <a:pt x="62" y="380"/>
                        </a:lnTo>
                        <a:lnTo>
                          <a:pt x="58" y="384"/>
                        </a:lnTo>
                        <a:lnTo>
                          <a:pt x="58" y="386"/>
                        </a:lnTo>
                        <a:lnTo>
                          <a:pt x="60" y="388"/>
                        </a:lnTo>
                        <a:lnTo>
                          <a:pt x="62" y="390"/>
                        </a:lnTo>
                        <a:lnTo>
                          <a:pt x="68" y="390"/>
                        </a:lnTo>
                        <a:lnTo>
                          <a:pt x="70" y="392"/>
                        </a:lnTo>
                        <a:lnTo>
                          <a:pt x="68" y="392"/>
                        </a:lnTo>
                        <a:lnTo>
                          <a:pt x="68" y="398"/>
                        </a:lnTo>
                        <a:lnTo>
                          <a:pt x="68" y="400"/>
                        </a:lnTo>
                        <a:lnTo>
                          <a:pt x="70" y="402"/>
                        </a:lnTo>
                        <a:lnTo>
                          <a:pt x="72" y="404"/>
                        </a:lnTo>
                        <a:lnTo>
                          <a:pt x="78" y="404"/>
                        </a:lnTo>
                        <a:lnTo>
                          <a:pt x="74" y="414"/>
                        </a:lnTo>
                        <a:lnTo>
                          <a:pt x="70" y="426"/>
                        </a:lnTo>
                        <a:lnTo>
                          <a:pt x="64" y="426"/>
                        </a:lnTo>
                        <a:lnTo>
                          <a:pt x="52" y="428"/>
                        </a:lnTo>
                        <a:lnTo>
                          <a:pt x="50" y="430"/>
                        </a:lnTo>
                        <a:lnTo>
                          <a:pt x="48" y="432"/>
                        </a:lnTo>
                        <a:lnTo>
                          <a:pt x="52" y="434"/>
                        </a:lnTo>
                        <a:lnTo>
                          <a:pt x="62" y="438"/>
                        </a:lnTo>
                        <a:lnTo>
                          <a:pt x="56" y="450"/>
                        </a:lnTo>
                        <a:lnTo>
                          <a:pt x="48" y="464"/>
                        </a:lnTo>
                        <a:lnTo>
                          <a:pt x="46" y="478"/>
                        </a:lnTo>
                        <a:lnTo>
                          <a:pt x="36" y="476"/>
                        </a:lnTo>
                        <a:lnTo>
                          <a:pt x="28" y="508"/>
                        </a:lnTo>
                        <a:lnTo>
                          <a:pt x="18" y="516"/>
                        </a:lnTo>
                        <a:lnTo>
                          <a:pt x="28" y="516"/>
                        </a:lnTo>
                        <a:lnTo>
                          <a:pt x="20" y="524"/>
                        </a:lnTo>
                        <a:lnTo>
                          <a:pt x="16" y="530"/>
                        </a:lnTo>
                        <a:lnTo>
                          <a:pt x="16" y="532"/>
                        </a:lnTo>
                        <a:lnTo>
                          <a:pt x="18" y="534"/>
                        </a:lnTo>
                        <a:lnTo>
                          <a:pt x="16" y="538"/>
                        </a:lnTo>
                        <a:lnTo>
                          <a:pt x="12" y="544"/>
                        </a:lnTo>
                        <a:lnTo>
                          <a:pt x="10" y="550"/>
                        </a:lnTo>
                        <a:lnTo>
                          <a:pt x="10" y="552"/>
                        </a:lnTo>
                        <a:lnTo>
                          <a:pt x="14" y="552"/>
                        </a:lnTo>
                        <a:lnTo>
                          <a:pt x="16" y="554"/>
                        </a:lnTo>
                        <a:lnTo>
                          <a:pt x="16" y="556"/>
                        </a:lnTo>
                        <a:lnTo>
                          <a:pt x="14" y="560"/>
                        </a:lnTo>
                        <a:lnTo>
                          <a:pt x="8" y="564"/>
                        </a:lnTo>
                        <a:lnTo>
                          <a:pt x="2" y="570"/>
                        </a:lnTo>
                        <a:lnTo>
                          <a:pt x="0" y="574"/>
                        </a:lnTo>
                        <a:lnTo>
                          <a:pt x="0" y="580"/>
                        </a:lnTo>
                        <a:lnTo>
                          <a:pt x="2" y="580"/>
                        </a:lnTo>
                        <a:lnTo>
                          <a:pt x="6" y="582"/>
                        </a:lnTo>
                        <a:lnTo>
                          <a:pt x="4" y="592"/>
                        </a:lnTo>
                        <a:lnTo>
                          <a:pt x="2" y="602"/>
                        </a:lnTo>
                        <a:lnTo>
                          <a:pt x="232" y="588"/>
                        </a:lnTo>
                        <a:lnTo>
                          <a:pt x="232" y="614"/>
                        </a:lnTo>
                        <a:lnTo>
                          <a:pt x="228" y="618"/>
                        </a:lnTo>
                        <a:lnTo>
                          <a:pt x="224" y="628"/>
                        </a:lnTo>
                        <a:lnTo>
                          <a:pt x="222" y="634"/>
                        </a:lnTo>
                        <a:lnTo>
                          <a:pt x="224" y="642"/>
                        </a:lnTo>
                        <a:lnTo>
                          <a:pt x="226" y="646"/>
                        </a:lnTo>
                        <a:lnTo>
                          <a:pt x="232" y="650"/>
                        </a:lnTo>
                        <a:lnTo>
                          <a:pt x="238" y="656"/>
                        </a:lnTo>
                        <a:lnTo>
                          <a:pt x="246" y="670"/>
                        </a:lnTo>
                        <a:lnTo>
                          <a:pt x="252" y="678"/>
                        </a:lnTo>
                        <a:lnTo>
                          <a:pt x="254" y="686"/>
                        </a:lnTo>
                        <a:lnTo>
                          <a:pt x="256" y="694"/>
                        </a:lnTo>
                        <a:lnTo>
                          <a:pt x="254" y="702"/>
                        </a:lnTo>
                        <a:lnTo>
                          <a:pt x="274" y="700"/>
                        </a:lnTo>
                        <a:close/>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87" name="Freeform 54"/>
                  <p:cNvSpPr>
                    <a:spLocks/>
                  </p:cNvSpPr>
                  <p:nvPr/>
                </p:nvSpPr>
                <p:spPr bwMode="auto">
                  <a:xfrm>
                    <a:off x="6111875" y="4146550"/>
                    <a:ext cx="623888" cy="1120775"/>
                  </a:xfrm>
                  <a:custGeom>
                    <a:avLst/>
                    <a:gdLst>
                      <a:gd name="T0" fmla="*/ 2147483647 w 432"/>
                      <a:gd name="T1" fmla="*/ 2147483647 h 706"/>
                      <a:gd name="T2" fmla="*/ 2147483647 w 432"/>
                      <a:gd name="T3" fmla="*/ 2147483647 h 706"/>
                      <a:gd name="T4" fmla="*/ 2147483647 w 432"/>
                      <a:gd name="T5" fmla="*/ 2147483647 h 706"/>
                      <a:gd name="T6" fmla="*/ 2147483647 w 432"/>
                      <a:gd name="T7" fmla="*/ 2147483647 h 706"/>
                      <a:gd name="T8" fmla="*/ 2147483647 w 432"/>
                      <a:gd name="T9" fmla="*/ 2147483647 h 706"/>
                      <a:gd name="T10" fmla="*/ 2147483647 w 432"/>
                      <a:gd name="T11" fmla="*/ 2147483647 h 706"/>
                      <a:gd name="T12" fmla="*/ 2147483647 w 432"/>
                      <a:gd name="T13" fmla="*/ 2147483647 h 706"/>
                      <a:gd name="T14" fmla="*/ 2147483647 w 432"/>
                      <a:gd name="T15" fmla="*/ 2147483647 h 706"/>
                      <a:gd name="T16" fmla="*/ 2147483647 w 432"/>
                      <a:gd name="T17" fmla="*/ 2147483647 h 706"/>
                      <a:gd name="T18" fmla="*/ 2147483647 w 432"/>
                      <a:gd name="T19" fmla="*/ 2147483647 h 706"/>
                      <a:gd name="T20" fmla="*/ 2147483647 w 432"/>
                      <a:gd name="T21" fmla="*/ 2147483647 h 706"/>
                      <a:gd name="T22" fmla="*/ 2147483647 w 432"/>
                      <a:gd name="T23" fmla="*/ 2147483647 h 706"/>
                      <a:gd name="T24" fmla="*/ 2147483647 w 432"/>
                      <a:gd name="T25" fmla="*/ 2147483647 h 706"/>
                      <a:gd name="T26" fmla="*/ 2147483647 w 432"/>
                      <a:gd name="T27" fmla="*/ 2147483647 h 706"/>
                      <a:gd name="T28" fmla="*/ 2147483647 w 432"/>
                      <a:gd name="T29" fmla="*/ 2147483647 h 706"/>
                      <a:gd name="T30" fmla="*/ 2147483647 w 432"/>
                      <a:gd name="T31" fmla="*/ 2147483647 h 706"/>
                      <a:gd name="T32" fmla="*/ 2147483647 w 432"/>
                      <a:gd name="T33" fmla="*/ 2147483647 h 706"/>
                      <a:gd name="T34" fmla="*/ 2147483647 w 432"/>
                      <a:gd name="T35" fmla="*/ 2147483647 h 706"/>
                      <a:gd name="T36" fmla="*/ 2147483647 w 432"/>
                      <a:gd name="T37" fmla="*/ 2147483647 h 706"/>
                      <a:gd name="T38" fmla="*/ 2147483647 w 432"/>
                      <a:gd name="T39" fmla="*/ 2147483647 h 706"/>
                      <a:gd name="T40" fmla="*/ 2147483647 w 432"/>
                      <a:gd name="T41" fmla="*/ 2147483647 h 706"/>
                      <a:gd name="T42" fmla="*/ 2147483647 w 432"/>
                      <a:gd name="T43" fmla="*/ 2147483647 h 706"/>
                      <a:gd name="T44" fmla="*/ 2147483647 w 432"/>
                      <a:gd name="T45" fmla="*/ 2147483647 h 706"/>
                      <a:gd name="T46" fmla="*/ 2147483647 w 432"/>
                      <a:gd name="T47" fmla="*/ 2147483647 h 706"/>
                      <a:gd name="T48" fmla="*/ 2147483647 w 432"/>
                      <a:gd name="T49" fmla="*/ 2147483647 h 706"/>
                      <a:gd name="T50" fmla="*/ 2147483647 w 432"/>
                      <a:gd name="T51" fmla="*/ 2147483647 h 706"/>
                      <a:gd name="T52" fmla="*/ 2147483647 w 432"/>
                      <a:gd name="T53" fmla="*/ 2147483647 h 706"/>
                      <a:gd name="T54" fmla="*/ 2147483647 w 432"/>
                      <a:gd name="T55" fmla="*/ 2147483647 h 706"/>
                      <a:gd name="T56" fmla="*/ 2147483647 w 432"/>
                      <a:gd name="T57" fmla="*/ 2147483647 h 706"/>
                      <a:gd name="T58" fmla="*/ 2147483647 w 432"/>
                      <a:gd name="T59" fmla="*/ 2147483647 h 706"/>
                      <a:gd name="T60" fmla="*/ 2147483647 w 432"/>
                      <a:gd name="T61" fmla="*/ 2147483647 h 706"/>
                      <a:gd name="T62" fmla="*/ 2147483647 w 432"/>
                      <a:gd name="T63" fmla="*/ 2147483647 h 706"/>
                      <a:gd name="T64" fmla="*/ 2147483647 w 432"/>
                      <a:gd name="T65" fmla="*/ 2147483647 h 706"/>
                      <a:gd name="T66" fmla="*/ 2147483647 w 432"/>
                      <a:gd name="T67" fmla="*/ 2147483647 h 706"/>
                      <a:gd name="T68" fmla="*/ 2147483647 w 432"/>
                      <a:gd name="T69" fmla="*/ 2147483647 h 706"/>
                      <a:gd name="T70" fmla="*/ 2147483647 w 432"/>
                      <a:gd name="T71" fmla="*/ 2147483647 h 706"/>
                      <a:gd name="T72" fmla="*/ 2147483647 w 432"/>
                      <a:gd name="T73" fmla="*/ 2147483647 h 706"/>
                      <a:gd name="T74" fmla="*/ 2147483647 w 432"/>
                      <a:gd name="T75" fmla="*/ 2147483647 h 706"/>
                      <a:gd name="T76" fmla="*/ 2147483647 w 432"/>
                      <a:gd name="T77" fmla="*/ 2147483647 h 706"/>
                      <a:gd name="T78" fmla="*/ 2147483647 w 432"/>
                      <a:gd name="T79" fmla="*/ 2147483647 h 706"/>
                      <a:gd name="T80" fmla="*/ 2147483647 w 432"/>
                      <a:gd name="T81" fmla="*/ 2147483647 h 706"/>
                      <a:gd name="T82" fmla="*/ 2147483647 w 432"/>
                      <a:gd name="T83" fmla="*/ 2147483647 h 706"/>
                      <a:gd name="T84" fmla="*/ 2147483647 w 432"/>
                      <a:gd name="T85" fmla="*/ 2147483647 h 706"/>
                      <a:gd name="T86" fmla="*/ 2147483647 w 432"/>
                      <a:gd name="T87" fmla="*/ 2147483647 h 706"/>
                      <a:gd name="T88" fmla="*/ 2147483647 w 432"/>
                      <a:gd name="T89" fmla="*/ 2147483647 h 706"/>
                      <a:gd name="T90" fmla="*/ 2147483647 w 432"/>
                      <a:gd name="T91" fmla="*/ 2147483647 h 706"/>
                      <a:gd name="T92" fmla="*/ 2147483647 w 432"/>
                      <a:gd name="T93" fmla="*/ 2147483647 h 706"/>
                      <a:gd name="T94" fmla="*/ 2147483647 w 432"/>
                      <a:gd name="T95" fmla="*/ 2147483647 h 706"/>
                      <a:gd name="T96" fmla="*/ 2147483647 w 432"/>
                      <a:gd name="T97" fmla="*/ 2147483647 h 706"/>
                      <a:gd name="T98" fmla="*/ 2147483647 w 432"/>
                      <a:gd name="T99" fmla="*/ 2147483647 h 706"/>
                      <a:gd name="T100" fmla="*/ 2147483647 w 432"/>
                      <a:gd name="T101" fmla="*/ 2147483647 h 706"/>
                      <a:gd name="T102" fmla="*/ 2147483647 w 432"/>
                      <a:gd name="T103" fmla="*/ 2147483647 h 706"/>
                      <a:gd name="T104" fmla="*/ 2147483647 w 432"/>
                      <a:gd name="T105" fmla="*/ 2147483647 h 706"/>
                      <a:gd name="T106" fmla="*/ 2147483647 w 432"/>
                      <a:gd name="T107" fmla="*/ 0 h 706"/>
                      <a:gd name="T108" fmla="*/ 2147483647 w 432"/>
                      <a:gd name="T109" fmla="*/ 0 h 706"/>
                      <a:gd name="T110" fmla="*/ 2147483647 w 432"/>
                      <a:gd name="T111" fmla="*/ 2147483647 h 706"/>
                      <a:gd name="T112" fmla="*/ 0 w 432"/>
                      <a:gd name="T113" fmla="*/ 2147483647 h 706"/>
                      <a:gd name="T114" fmla="*/ 2147483647 w 432"/>
                      <a:gd name="T115" fmla="*/ 2147483647 h 706"/>
                      <a:gd name="T116" fmla="*/ 2147483647 w 432"/>
                      <a:gd name="T117" fmla="*/ 2147483647 h 7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32" h="706">
                        <a:moveTo>
                          <a:pt x="50" y="686"/>
                        </a:moveTo>
                        <a:lnTo>
                          <a:pt x="58" y="696"/>
                        </a:lnTo>
                        <a:lnTo>
                          <a:pt x="66" y="690"/>
                        </a:lnTo>
                        <a:lnTo>
                          <a:pt x="62" y="680"/>
                        </a:lnTo>
                        <a:lnTo>
                          <a:pt x="70" y="630"/>
                        </a:lnTo>
                        <a:lnTo>
                          <a:pt x="84" y="630"/>
                        </a:lnTo>
                        <a:lnTo>
                          <a:pt x="84" y="672"/>
                        </a:lnTo>
                        <a:lnTo>
                          <a:pt x="110" y="694"/>
                        </a:lnTo>
                        <a:lnTo>
                          <a:pt x="78" y="706"/>
                        </a:lnTo>
                        <a:lnTo>
                          <a:pt x="96" y="704"/>
                        </a:lnTo>
                        <a:lnTo>
                          <a:pt x="112" y="700"/>
                        </a:lnTo>
                        <a:lnTo>
                          <a:pt x="132" y="696"/>
                        </a:lnTo>
                        <a:lnTo>
                          <a:pt x="130" y="692"/>
                        </a:lnTo>
                        <a:lnTo>
                          <a:pt x="130" y="688"/>
                        </a:lnTo>
                        <a:lnTo>
                          <a:pt x="140" y="676"/>
                        </a:lnTo>
                        <a:lnTo>
                          <a:pt x="144" y="670"/>
                        </a:lnTo>
                        <a:lnTo>
                          <a:pt x="144" y="668"/>
                        </a:lnTo>
                        <a:lnTo>
                          <a:pt x="144" y="666"/>
                        </a:lnTo>
                        <a:lnTo>
                          <a:pt x="144" y="660"/>
                        </a:lnTo>
                        <a:lnTo>
                          <a:pt x="142" y="654"/>
                        </a:lnTo>
                        <a:lnTo>
                          <a:pt x="146" y="646"/>
                        </a:lnTo>
                        <a:lnTo>
                          <a:pt x="146" y="640"/>
                        </a:lnTo>
                        <a:lnTo>
                          <a:pt x="142" y="634"/>
                        </a:lnTo>
                        <a:lnTo>
                          <a:pt x="136" y="628"/>
                        </a:lnTo>
                        <a:lnTo>
                          <a:pt x="124" y="620"/>
                        </a:lnTo>
                        <a:lnTo>
                          <a:pt x="118" y="616"/>
                        </a:lnTo>
                        <a:lnTo>
                          <a:pt x="116" y="592"/>
                        </a:lnTo>
                        <a:lnTo>
                          <a:pt x="432" y="560"/>
                        </a:lnTo>
                        <a:lnTo>
                          <a:pt x="414" y="522"/>
                        </a:lnTo>
                        <a:lnTo>
                          <a:pt x="414" y="502"/>
                        </a:lnTo>
                        <a:lnTo>
                          <a:pt x="412" y="488"/>
                        </a:lnTo>
                        <a:lnTo>
                          <a:pt x="412" y="480"/>
                        </a:lnTo>
                        <a:lnTo>
                          <a:pt x="406" y="472"/>
                        </a:lnTo>
                        <a:lnTo>
                          <a:pt x="402" y="464"/>
                        </a:lnTo>
                        <a:lnTo>
                          <a:pt x="400" y="456"/>
                        </a:lnTo>
                        <a:lnTo>
                          <a:pt x="400" y="448"/>
                        </a:lnTo>
                        <a:lnTo>
                          <a:pt x="400" y="436"/>
                        </a:lnTo>
                        <a:lnTo>
                          <a:pt x="402" y="428"/>
                        </a:lnTo>
                        <a:lnTo>
                          <a:pt x="404" y="402"/>
                        </a:lnTo>
                        <a:lnTo>
                          <a:pt x="404" y="396"/>
                        </a:lnTo>
                        <a:lnTo>
                          <a:pt x="406" y="392"/>
                        </a:lnTo>
                        <a:lnTo>
                          <a:pt x="414" y="386"/>
                        </a:lnTo>
                        <a:lnTo>
                          <a:pt x="418" y="380"/>
                        </a:lnTo>
                        <a:lnTo>
                          <a:pt x="418" y="376"/>
                        </a:lnTo>
                        <a:lnTo>
                          <a:pt x="416" y="372"/>
                        </a:lnTo>
                        <a:lnTo>
                          <a:pt x="412" y="370"/>
                        </a:lnTo>
                        <a:lnTo>
                          <a:pt x="410" y="368"/>
                        </a:lnTo>
                        <a:lnTo>
                          <a:pt x="408" y="366"/>
                        </a:lnTo>
                        <a:lnTo>
                          <a:pt x="406" y="352"/>
                        </a:lnTo>
                        <a:lnTo>
                          <a:pt x="402" y="344"/>
                        </a:lnTo>
                        <a:lnTo>
                          <a:pt x="398" y="340"/>
                        </a:lnTo>
                        <a:lnTo>
                          <a:pt x="396" y="338"/>
                        </a:lnTo>
                        <a:lnTo>
                          <a:pt x="378" y="294"/>
                        </a:lnTo>
                        <a:lnTo>
                          <a:pt x="294" y="0"/>
                        </a:lnTo>
                        <a:lnTo>
                          <a:pt x="296" y="0"/>
                        </a:lnTo>
                        <a:lnTo>
                          <a:pt x="6" y="24"/>
                        </a:lnTo>
                        <a:lnTo>
                          <a:pt x="0" y="474"/>
                        </a:lnTo>
                        <a:lnTo>
                          <a:pt x="28" y="686"/>
                        </a:lnTo>
                        <a:lnTo>
                          <a:pt x="50" y="686"/>
                        </a:lnTo>
                        <a:close/>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88" name="Freeform 55"/>
                  <p:cNvSpPr>
                    <a:spLocks/>
                  </p:cNvSpPr>
                  <p:nvPr/>
                </p:nvSpPr>
                <p:spPr bwMode="auto">
                  <a:xfrm>
                    <a:off x="6282433" y="4986045"/>
                    <a:ext cx="1477962" cy="1247776"/>
                  </a:xfrm>
                  <a:custGeom>
                    <a:avLst/>
                    <a:gdLst>
                      <a:gd name="T0" fmla="*/ 2147483647 w 1024"/>
                      <a:gd name="T1" fmla="*/ 2147483647 h 786"/>
                      <a:gd name="T2" fmla="*/ 2147483647 w 1024"/>
                      <a:gd name="T3" fmla="*/ 2147483647 h 786"/>
                      <a:gd name="T4" fmla="*/ 2147483647 w 1024"/>
                      <a:gd name="T5" fmla="*/ 2147483647 h 786"/>
                      <a:gd name="T6" fmla="*/ 2147483647 w 1024"/>
                      <a:gd name="T7" fmla="*/ 2147483647 h 786"/>
                      <a:gd name="T8" fmla="*/ 2147483647 w 1024"/>
                      <a:gd name="T9" fmla="*/ 2147483647 h 786"/>
                      <a:gd name="T10" fmla="*/ 2147483647 w 1024"/>
                      <a:gd name="T11" fmla="*/ 2147483647 h 786"/>
                      <a:gd name="T12" fmla="*/ 2147483647 w 1024"/>
                      <a:gd name="T13" fmla="*/ 2147483647 h 786"/>
                      <a:gd name="T14" fmla="*/ 2147483647 w 1024"/>
                      <a:gd name="T15" fmla="*/ 2147483647 h 786"/>
                      <a:gd name="T16" fmla="*/ 2147483647 w 1024"/>
                      <a:gd name="T17" fmla="*/ 2147483647 h 786"/>
                      <a:gd name="T18" fmla="*/ 2147483647 w 1024"/>
                      <a:gd name="T19" fmla="*/ 2147483647 h 786"/>
                      <a:gd name="T20" fmla="*/ 2147483647 w 1024"/>
                      <a:gd name="T21" fmla="*/ 2147483647 h 786"/>
                      <a:gd name="T22" fmla="*/ 2147483647 w 1024"/>
                      <a:gd name="T23" fmla="*/ 2147483647 h 786"/>
                      <a:gd name="T24" fmla="*/ 2147483647 w 1024"/>
                      <a:gd name="T25" fmla="*/ 2147483647 h 786"/>
                      <a:gd name="T26" fmla="*/ 2147483647 w 1024"/>
                      <a:gd name="T27" fmla="*/ 2147483647 h 786"/>
                      <a:gd name="T28" fmla="*/ 2147483647 w 1024"/>
                      <a:gd name="T29" fmla="*/ 2147483647 h 786"/>
                      <a:gd name="T30" fmla="*/ 2147483647 w 1024"/>
                      <a:gd name="T31" fmla="*/ 2147483647 h 786"/>
                      <a:gd name="T32" fmla="*/ 2147483647 w 1024"/>
                      <a:gd name="T33" fmla="*/ 2147483647 h 786"/>
                      <a:gd name="T34" fmla="*/ 2147483647 w 1024"/>
                      <a:gd name="T35" fmla="*/ 2147483647 h 786"/>
                      <a:gd name="T36" fmla="*/ 2147483647 w 1024"/>
                      <a:gd name="T37" fmla="*/ 2147483647 h 786"/>
                      <a:gd name="T38" fmla="*/ 2147483647 w 1024"/>
                      <a:gd name="T39" fmla="*/ 2147483647 h 786"/>
                      <a:gd name="T40" fmla="*/ 2147483647 w 1024"/>
                      <a:gd name="T41" fmla="*/ 2147483647 h 786"/>
                      <a:gd name="T42" fmla="*/ 2147483647 w 1024"/>
                      <a:gd name="T43" fmla="*/ 2147483647 h 786"/>
                      <a:gd name="T44" fmla="*/ 2147483647 w 1024"/>
                      <a:gd name="T45" fmla="*/ 2147483647 h 786"/>
                      <a:gd name="T46" fmla="*/ 2147483647 w 1024"/>
                      <a:gd name="T47" fmla="*/ 2147483647 h 786"/>
                      <a:gd name="T48" fmla="*/ 2147483647 w 1024"/>
                      <a:gd name="T49" fmla="*/ 2147483647 h 786"/>
                      <a:gd name="T50" fmla="*/ 2147483647 w 1024"/>
                      <a:gd name="T51" fmla="*/ 2147483647 h 786"/>
                      <a:gd name="T52" fmla="*/ 2147483647 w 1024"/>
                      <a:gd name="T53" fmla="*/ 2147483647 h 786"/>
                      <a:gd name="T54" fmla="*/ 2147483647 w 1024"/>
                      <a:gd name="T55" fmla="*/ 2147483647 h 786"/>
                      <a:gd name="T56" fmla="*/ 2147483647 w 1024"/>
                      <a:gd name="T57" fmla="*/ 2147483647 h 786"/>
                      <a:gd name="T58" fmla="*/ 2147483647 w 1024"/>
                      <a:gd name="T59" fmla="*/ 2147483647 h 786"/>
                      <a:gd name="T60" fmla="*/ 2147483647 w 1024"/>
                      <a:gd name="T61" fmla="*/ 2147483647 h 786"/>
                      <a:gd name="T62" fmla="*/ 2147483647 w 1024"/>
                      <a:gd name="T63" fmla="*/ 2147483647 h 786"/>
                      <a:gd name="T64" fmla="*/ 2147483647 w 1024"/>
                      <a:gd name="T65" fmla="*/ 2147483647 h 786"/>
                      <a:gd name="T66" fmla="*/ 2147483647 w 1024"/>
                      <a:gd name="T67" fmla="*/ 2147483647 h 786"/>
                      <a:gd name="T68" fmla="*/ 2147483647 w 1024"/>
                      <a:gd name="T69" fmla="*/ 2147483647 h 786"/>
                      <a:gd name="T70" fmla="*/ 2147483647 w 1024"/>
                      <a:gd name="T71" fmla="*/ 2147483647 h 786"/>
                      <a:gd name="T72" fmla="*/ 2147483647 w 1024"/>
                      <a:gd name="T73" fmla="*/ 2147483647 h 786"/>
                      <a:gd name="T74" fmla="*/ 2147483647 w 1024"/>
                      <a:gd name="T75" fmla="*/ 2147483647 h 786"/>
                      <a:gd name="T76" fmla="*/ 2147483647 w 1024"/>
                      <a:gd name="T77" fmla="*/ 2147483647 h 786"/>
                      <a:gd name="T78" fmla="*/ 2147483647 w 1024"/>
                      <a:gd name="T79" fmla="*/ 2147483647 h 786"/>
                      <a:gd name="T80" fmla="*/ 2147483647 w 1024"/>
                      <a:gd name="T81" fmla="*/ 2147483647 h 786"/>
                      <a:gd name="T82" fmla="*/ 2147483647 w 1024"/>
                      <a:gd name="T83" fmla="*/ 2147483647 h 786"/>
                      <a:gd name="T84" fmla="*/ 2147483647 w 1024"/>
                      <a:gd name="T85" fmla="*/ 2147483647 h 786"/>
                      <a:gd name="T86" fmla="*/ 2147483647 w 1024"/>
                      <a:gd name="T87" fmla="*/ 2147483647 h 786"/>
                      <a:gd name="T88" fmla="*/ 2147483647 w 1024"/>
                      <a:gd name="T89" fmla="*/ 2147483647 h 786"/>
                      <a:gd name="T90" fmla="*/ 2147483647 w 1024"/>
                      <a:gd name="T91" fmla="*/ 2147483647 h 786"/>
                      <a:gd name="T92" fmla="*/ 2147483647 w 1024"/>
                      <a:gd name="T93" fmla="*/ 2147483647 h 786"/>
                      <a:gd name="T94" fmla="*/ 2147483647 w 1024"/>
                      <a:gd name="T95" fmla="*/ 2147483647 h 786"/>
                      <a:gd name="T96" fmla="*/ 2147483647 w 1024"/>
                      <a:gd name="T97" fmla="*/ 2147483647 h 786"/>
                      <a:gd name="T98" fmla="*/ 2147483647 w 1024"/>
                      <a:gd name="T99" fmla="*/ 2147483647 h 786"/>
                      <a:gd name="T100" fmla="*/ 2147483647 w 1024"/>
                      <a:gd name="T101" fmla="*/ 2147483647 h 786"/>
                      <a:gd name="T102" fmla="*/ 2147483647 w 1024"/>
                      <a:gd name="T103" fmla="*/ 2147483647 h 786"/>
                      <a:gd name="T104" fmla="*/ 2147483647 w 1024"/>
                      <a:gd name="T105" fmla="*/ 2147483647 h 786"/>
                      <a:gd name="T106" fmla="*/ 2147483647 w 1024"/>
                      <a:gd name="T107" fmla="*/ 2147483647 h 786"/>
                      <a:gd name="T108" fmla="*/ 2147483647 w 1024"/>
                      <a:gd name="T109" fmla="*/ 2147483647 h 786"/>
                      <a:gd name="T110" fmla="*/ 2147483647 w 1024"/>
                      <a:gd name="T111" fmla="*/ 2147483647 h 786"/>
                      <a:gd name="T112" fmla="*/ 2147483647 w 1024"/>
                      <a:gd name="T113" fmla="*/ 2147483647 h 786"/>
                      <a:gd name="T114" fmla="*/ 2147483647 w 1024"/>
                      <a:gd name="T115" fmla="*/ 2147483647 h 786"/>
                      <a:gd name="T116" fmla="*/ 2147483647 w 1024"/>
                      <a:gd name="T117" fmla="*/ 2147483647 h 786"/>
                      <a:gd name="T118" fmla="*/ 2147483647 w 1024"/>
                      <a:gd name="T119" fmla="*/ 2147483647 h 7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24" h="786">
                        <a:moveTo>
                          <a:pt x="746" y="16"/>
                        </a:moveTo>
                        <a:lnTo>
                          <a:pt x="746" y="38"/>
                        </a:lnTo>
                        <a:lnTo>
                          <a:pt x="752" y="38"/>
                        </a:lnTo>
                        <a:lnTo>
                          <a:pt x="754" y="50"/>
                        </a:lnTo>
                        <a:lnTo>
                          <a:pt x="750" y="52"/>
                        </a:lnTo>
                        <a:lnTo>
                          <a:pt x="746" y="52"/>
                        </a:lnTo>
                        <a:lnTo>
                          <a:pt x="740" y="54"/>
                        </a:lnTo>
                        <a:lnTo>
                          <a:pt x="736" y="58"/>
                        </a:lnTo>
                        <a:lnTo>
                          <a:pt x="734" y="62"/>
                        </a:lnTo>
                        <a:lnTo>
                          <a:pt x="732" y="68"/>
                        </a:lnTo>
                        <a:lnTo>
                          <a:pt x="730" y="78"/>
                        </a:lnTo>
                        <a:lnTo>
                          <a:pt x="730" y="82"/>
                        </a:lnTo>
                        <a:lnTo>
                          <a:pt x="734" y="82"/>
                        </a:lnTo>
                        <a:lnTo>
                          <a:pt x="736" y="82"/>
                        </a:lnTo>
                        <a:lnTo>
                          <a:pt x="738" y="70"/>
                        </a:lnTo>
                        <a:lnTo>
                          <a:pt x="740" y="64"/>
                        </a:lnTo>
                        <a:lnTo>
                          <a:pt x="744" y="58"/>
                        </a:lnTo>
                        <a:lnTo>
                          <a:pt x="750" y="56"/>
                        </a:lnTo>
                        <a:lnTo>
                          <a:pt x="758" y="56"/>
                        </a:lnTo>
                        <a:lnTo>
                          <a:pt x="762" y="56"/>
                        </a:lnTo>
                        <a:lnTo>
                          <a:pt x="784" y="110"/>
                        </a:lnTo>
                        <a:lnTo>
                          <a:pt x="784" y="128"/>
                        </a:lnTo>
                        <a:lnTo>
                          <a:pt x="796" y="152"/>
                        </a:lnTo>
                        <a:lnTo>
                          <a:pt x="802" y="148"/>
                        </a:lnTo>
                        <a:lnTo>
                          <a:pt x="824" y="186"/>
                        </a:lnTo>
                        <a:lnTo>
                          <a:pt x="850" y="226"/>
                        </a:lnTo>
                        <a:lnTo>
                          <a:pt x="852" y="230"/>
                        </a:lnTo>
                        <a:lnTo>
                          <a:pt x="848" y="226"/>
                        </a:lnTo>
                        <a:lnTo>
                          <a:pt x="826" y="198"/>
                        </a:lnTo>
                        <a:lnTo>
                          <a:pt x="820" y="200"/>
                        </a:lnTo>
                        <a:lnTo>
                          <a:pt x="846" y="236"/>
                        </a:lnTo>
                        <a:lnTo>
                          <a:pt x="860" y="250"/>
                        </a:lnTo>
                        <a:lnTo>
                          <a:pt x="868" y="260"/>
                        </a:lnTo>
                        <a:lnTo>
                          <a:pt x="872" y="266"/>
                        </a:lnTo>
                        <a:lnTo>
                          <a:pt x="872" y="270"/>
                        </a:lnTo>
                        <a:lnTo>
                          <a:pt x="870" y="272"/>
                        </a:lnTo>
                        <a:lnTo>
                          <a:pt x="868" y="272"/>
                        </a:lnTo>
                        <a:lnTo>
                          <a:pt x="866" y="272"/>
                        </a:lnTo>
                        <a:lnTo>
                          <a:pt x="866" y="270"/>
                        </a:lnTo>
                        <a:lnTo>
                          <a:pt x="866" y="272"/>
                        </a:lnTo>
                        <a:lnTo>
                          <a:pt x="880" y="306"/>
                        </a:lnTo>
                        <a:lnTo>
                          <a:pt x="896" y="336"/>
                        </a:lnTo>
                        <a:lnTo>
                          <a:pt x="912" y="366"/>
                        </a:lnTo>
                        <a:lnTo>
                          <a:pt x="926" y="390"/>
                        </a:lnTo>
                        <a:lnTo>
                          <a:pt x="950" y="430"/>
                        </a:lnTo>
                        <a:lnTo>
                          <a:pt x="964" y="454"/>
                        </a:lnTo>
                        <a:lnTo>
                          <a:pt x="978" y="472"/>
                        </a:lnTo>
                        <a:lnTo>
                          <a:pt x="986" y="484"/>
                        </a:lnTo>
                        <a:lnTo>
                          <a:pt x="992" y="488"/>
                        </a:lnTo>
                        <a:lnTo>
                          <a:pt x="996" y="492"/>
                        </a:lnTo>
                        <a:lnTo>
                          <a:pt x="998" y="496"/>
                        </a:lnTo>
                        <a:lnTo>
                          <a:pt x="1000" y="502"/>
                        </a:lnTo>
                        <a:lnTo>
                          <a:pt x="1000" y="508"/>
                        </a:lnTo>
                        <a:lnTo>
                          <a:pt x="1000" y="512"/>
                        </a:lnTo>
                        <a:lnTo>
                          <a:pt x="1008" y="522"/>
                        </a:lnTo>
                        <a:lnTo>
                          <a:pt x="1012" y="528"/>
                        </a:lnTo>
                        <a:lnTo>
                          <a:pt x="1010" y="532"/>
                        </a:lnTo>
                        <a:lnTo>
                          <a:pt x="1022" y="544"/>
                        </a:lnTo>
                        <a:lnTo>
                          <a:pt x="1022" y="606"/>
                        </a:lnTo>
                        <a:lnTo>
                          <a:pt x="1024" y="648"/>
                        </a:lnTo>
                        <a:lnTo>
                          <a:pt x="1022" y="668"/>
                        </a:lnTo>
                        <a:lnTo>
                          <a:pt x="1014" y="678"/>
                        </a:lnTo>
                        <a:lnTo>
                          <a:pt x="1010" y="690"/>
                        </a:lnTo>
                        <a:lnTo>
                          <a:pt x="1008" y="700"/>
                        </a:lnTo>
                        <a:lnTo>
                          <a:pt x="1006" y="712"/>
                        </a:lnTo>
                        <a:lnTo>
                          <a:pt x="1006" y="730"/>
                        </a:lnTo>
                        <a:lnTo>
                          <a:pt x="1008" y="738"/>
                        </a:lnTo>
                        <a:lnTo>
                          <a:pt x="1008" y="748"/>
                        </a:lnTo>
                        <a:lnTo>
                          <a:pt x="1004" y="754"/>
                        </a:lnTo>
                        <a:lnTo>
                          <a:pt x="1000" y="758"/>
                        </a:lnTo>
                        <a:lnTo>
                          <a:pt x="996" y="760"/>
                        </a:lnTo>
                        <a:lnTo>
                          <a:pt x="988" y="762"/>
                        </a:lnTo>
                        <a:lnTo>
                          <a:pt x="984" y="762"/>
                        </a:lnTo>
                        <a:lnTo>
                          <a:pt x="976" y="770"/>
                        </a:lnTo>
                        <a:lnTo>
                          <a:pt x="968" y="774"/>
                        </a:lnTo>
                        <a:lnTo>
                          <a:pt x="962" y="776"/>
                        </a:lnTo>
                        <a:lnTo>
                          <a:pt x="958" y="776"/>
                        </a:lnTo>
                        <a:lnTo>
                          <a:pt x="950" y="776"/>
                        </a:lnTo>
                        <a:lnTo>
                          <a:pt x="948" y="774"/>
                        </a:lnTo>
                        <a:lnTo>
                          <a:pt x="940" y="782"/>
                        </a:lnTo>
                        <a:lnTo>
                          <a:pt x="932" y="786"/>
                        </a:lnTo>
                        <a:lnTo>
                          <a:pt x="926" y="786"/>
                        </a:lnTo>
                        <a:lnTo>
                          <a:pt x="920" y="786"/>
                        </a:lnTo>
                        <a:lnTo>
                          <a:pt x="912" y="784"/>
                        </a:lnTo>
                        <a:lnTo>
                          <a:pt x="910" y="780"/>
                        </a:lnTo>
                        <a:lnTo>
                          <a:pt x="904" y="770"/>
                        </a:lnTo>
                        <a:lnTo>
                          <a:pt x="904" y="766"/>
                        </a:lnTo>
                        <a:lnTo>
                          <a:pt x="904" y="764"/>
                        </a:lnTo>
                        <a:lnTo>
                          <a:pt x="908" y="764"/>
                        </a:lnTo>
                        <a:lnTo>
                          <a:pt x="916" y="768"/>
                        </a:lnTo>
                        <a:lnTo>
                          <a:pt x="922" y="772"/>
                        </a:lnTo>
                        <a:lnTo>
                          <a:pt x="944" y="764"/>
                        </a:lnTo>
                        <a:lnTo>
                          <a:pt x="930" y="752"/>
                        </a:lnTo>
                        <a:lnTo>
                          <a:pt x="934" y="748"/>
                        </a:lnTo>
                        <a:lnTo>
                          <a:pt x="936" y="746"/>
                        </a:lnTo>
                        <a:lnTo>
                          <a:pt x="932" y="736"/>
                        </a:lnTo>
                        <a:lnTo>
                          <a:pt x="928" y="730"/>
                        </a:lnTo>
                        <a:lnTo>
                          <a:pt x="924" y="726"/>
                        </a:lnTo>
                        <a:lnTo>
                          <a:pt x="922" y="726"/>
                        </a:lnTo>
                        <a:lnTo>
                          <a:pt x="920" y="728"/>
                        </a:lnTo>
                        <a:lnTo>
                          <a:pt x="918" y="730"/>
                        </a:lnTo>
                        <a:lnTo>
                          <a:pt x="918" y="734"/>
                        </a:lnTo>
                        <a:lnTo>
                          <a:pt x="920" y="742"/>
                        </a:lnTo>
                        <a:lnTo>
                          <a:pt x="920" y="746"/>
                        </a:lnTo>
                        <a:lnTo>
                          <a:pt x="918" y="750"/>
                        </a:lnTo>
                        <a:lnTo>
                          <a:pt x="916" y="752"/>
                        </a:lnTo>
                        <a:lnTo>
                          <a:pt x="908" y="750"/>
                        </a:lnTo>
                        <a:lnTo>
                          <a:pt x="904" y="748"/>
                        </a:lnTo>
                        <a:lnTo>
                          <a:pt x="896" y="736"/>
                        </a:lnTo>
                        <a:lnTo>
                          <a:pt x="890" y="724"/>
                        </a:lnTo>
                        <a:lnTo>
                          <a:pt x="876" y="708"/>
                        </a:lnTo>
                        <a:lnTo>
                          <a:pt x="862" y="696"/>
                        </a:lnTo>
                        <a:lnTo>
                          <a:pt x="850" y="690"/>
                        </a:lnTo>
                        <a:lnTo>
                          <a:pt x="838" y="686"/>
                        </a:lnTo>
                        <a:lnTo>
                          <a:pt x="828" y="686"/>
                        </a:lnTo>
                        <a:lnTo>
                          <a:pt x="820" y="688"/>
                        </a:lnTo>
                        <a:lnTo>
                          <a:pt x="814" y="682"/>
                        </a:lnTo>
                        <a:lnTo>
                          <a:pt x="808" y="674"/>
                        </a:lnTo>
                        <a:lnTo>
                          <a:pt x="806" y="668"/>
                        </a:lnTo>
                        <a:lnTo>
                          <a:pt x="800" y="648"/>
                        </a:lnTo>
                        <a:lnTo>
                          <a:pt x="794" y="632"/>
                        </a:lnTo>
                        <a:lnTo>
                          <a:pt x="790" y="624"/>
                        </a:lnTo>
                        <a:lnTo>
                          <a:pt x="786" y="618"/>
                        </a:lnTo>
                        <a:lnTo>
                          <a:pt x="782" y="616"/>
                        </a:lnTo>
                        <a:lnTo>
                          <a:pt x="778" y="614"/>
                        </a:lnTo>
                        <a:lnTo>
                          <a:pt x="776" y="616"/>
                        </a:lnTo>
                        <a:lnTo>
                          <a:pt x="766" y="604"/>
                        </a:lnTo>
                        <a:lnTo>
                          <a:pt x="760" y="592"/>
                        </a:lnTo>
                        <a:lnTo>
                          <a:pt x="760" y="572"/>
                        </a:lnTo>
                        <a:lnTo>
                          <a:pt x="750" y="560"/>
                        </a:lnTo>
                        <a:lnTo>
                          <a:pt x="760" y="544"/>
                        </a:lnTo>
                        <a:lnTo>
                          <a:pt x="742" y="552"/>
                        </a:lnTo>
                        <a:lnTo>
                          <a:pt x="734" y="548"/>
                        </a:lnTo>
                        <a:lnTo>
                          <a:pt x="728" y="544"/>
                        </a:lnTo>
                        <a:lnTo>
                          <a:pt x="738" y="564"/>
                        </a:lnTo>
                        <a:lnTo>
                          <a:pt x="740" y="572"/>
                        </a:lnTo>
                        <a:lnTo>
                          <a:pt x="740" y="574"/>
                        </a:lnTo>
                        <a:lnTo>
                          <a:pt x="738" y="572"/>
                        </a:lnTo>
                        <a:lnTo>
                          <a:pt x="730" y="568"/>
                        </a:lnTo>
                        <a:lnTo>
                          <a:pt x="710" y="552"/>
                        </a:lnTo>
                        <a:lnTo>
                          <a:pt x="700" y="542"/>
                        </a:lnTo>
                        <a:lnTo>
                          <a:pt x="698" y="524"/>
                        </a:lnTo>
                        <a:lnTo>
                          <a:pt x="670" y="488"/>
                        </a:lnTo>
                        <a:lnTo>
                          <a:pt x="682" y="482"/>
                        </a:lnTo>
                        <a:lnTo>
                          <a:pt x="678" y="480"/>
                        </a:lnTo>
                        <a:lnTo>
                          <a:pt x="674" y="476"/>
                        </a:lnTo>
                        <a:lnTo>
                          <a:pt x="674" y="470"/>
                        </a:lnTo>
                        <a:lnTo>
                          <a:pt x="676" y="462"/>
                        </a:lnTo>
                        <a:lnTo>
                          <a:pt x="678" y="446"/>
                        </a:lnTo>
                        <a:lnTo>
                          <a:pt x="680" y="436"/>
                        </a:lnTo>
                        <a:lnTo>
                          <a:pt x="672" y="418"/>
                        </a:lnTo>
                        <a:lnTo>
                          <a:pt x="670" y="414"/>
                        </a:lnTo>
                        <a:lnTo>
                          <a:pt x="666" y="412"/>
                        </a:lnTo>
                        <a:lnTo>
                          <a:pt x="664" y="412"/>
                        </a:lnTo>
                        <a:lnTo>
                          <a:pt x="664" y="414"/>
                        </a:lnTo>
                        <a:lnTo>
                          <a:pt x="662" y="422"/>
                        </a:lnTo>
                        <a:lnTo>
                          <a:pt x="660" y="446"/>
                        </a:lnTo>
                        <a:lnTo>
                          <a:pt x="662" y="460"/>
                        </a:lnTo>
                        <a:lnTo>
                          <a:pt x="648" y="450"/>
                        </a:lnTo>
                        <a:lnTo>
                          <a:pt x="640" y="442"/>
                        </a:lnTo>
                        <a:lnTo>
                          <a:pt x="638" y="438"/>
                        </a:lnTo>
                        <a:lnTo>
                          <a:pt x="640" y="430"/>
                        </a:lnTo>
                        <a:lnTo>
                          <a:pt x="642" y="422"/>
                        </a:lnTo>
                        <a:lnTo>
                          <a:pt x="642" y="404"/>
                        </a:lnTo>
                        <a:lnTo>
                          <a:pt x="638" y="386"/>
                        </a:lnTo>
                        <a:lnTo>
                          <a:pt x="644" y="372"/>
                        </a:lnTo>
                        <a:lnTo>
                          <a:pt x="646" y="358"/>
                        </a:lnTo>
                        <a:lnTo>
                          <a:pt x="648" y="344"/>
                        </a:lnTo>
                        <a:lnTo>
                          <a:pt x="646" y="332"/>
                        </a:lnTo>
                        <a:lnTo>
                          <a:pt x="644" y="310"/>
                        </a:lnTo>
                        <a:lnTo>
                          <a:pt x="642" y="302"/>
                        </a:lnTo>
                        <a:lnTo>
                          <a:pt x="640" y="294"/>
                        </a:lnTo>
                        <a:lnTo>
                          <a:pt x="638" y="284"/>
                        </a:lnTo>
                        <a:lnTo>
                          <a:pt x="634" y="284"/>
                        </a:lnTo>
                        <a:lnTo>
                          <a:pt x="630" y="280"/>
                        </a:lnTo>
                        <a:lnTo>
                          <a:pt x="622" y="268"/>
                        </a:lnTo>
                        <a:lnTo>
                          <a:pt x="612" y="252"/>
                        </a:lnTo>
                        <a:lnTo>
                          <a:pt x="600" y="254"/>
                        </a:lnTo>
                        <a:lnTo>
                          <a:pt x="592" y="256"/>
                        </a:lnTo>
                        <a:lnTo>
                          <a:pt x="586" y="254"/>
                        </a:lnTo>
                        <a:lnTo>
                          <a:pt x="584" y="252"/>
                        </a:lnTo>
                        <a:lnTo>
                          <a:pt x="582" y="250"/>
                        </a:lnTo>
                        <a:lnTo>
                          <a:pt x="582" y="248"/>
                        </a:lnTo>
                        <a:lnTo>
                          <a:pt x="584" y="246"/>
                        </a:lnTo>
                        <a:lnTo>
                          <a:pt x="572" y="238"/>
                        </a:lnTo>
                        <a:lnTo>
                          <a:pt x="556" y="220"/>
                        </a:lnTo>
                        <a:lnTo>
                          <a:pt x="536" y="208"/>
                        </a:lnTo>
                        <a:lnTo>
                          <a:pt x="508" y="176"/>
                        </a:lnTo>
                        <a:lnTo>
                          <a:pt x="498" y="168"/>
                        </a:lnTo>
                        <a:lnTo>
                          <a:pt x="490" y="160"/>
                        </a:lnTo>
                        <a:lnTo>
                          <a:pt x="472" y="148"/>
                        </a:lnTo>
                        <a:lnTo>
                          <a:pt x="458" y="144"/>
                        </a:lnTo>
                        <a:lnTo>
                          <a:pt x="454" y="142"/>
                        </a:lnTo>
                        <a:lnTo>
                          <a:pt x="434" y="140"/>
                        </a:lnTo>
                        <a:lnTo>
                          <a:pt x="422" y="142"/>
                        </a:lnTo>
                        <a:lnTo>
                          <a:pt x="414" y="146"/>
                        </a:lnTo>
                        <a:lnTo>
                          <a:pt x="410" y="152"/>
                        </a:lnTo>
                        <a:lnTo>
                          <a:pt x="408" y="160"/>
                        </a:lnTo>
                        <a:lnTo>
                          <a:pt x="408" y="166"/>
                        </a:lnTo>
                        <a:lnTo>
                          <a:pt x="410" y="172"/>
                        </a:lnTo>
                        <a:lnTo>
                          <a:pt x="402" y="170"/>
                        </a:lnTo>
                        <a:lnTo>
                          <a:pt x="394" y="172"/>
                        </a:lnTo>
                        <a:lnTo>
                          <a:pt x="386" y="176"/>
                        </a:lnTo>
                        <a:lnTo>
                          <a:pt x="378" y="180"/>
                        </a:lnTo>
                        <a:lnTo>
                          <a:pt x="368" y="190"/>
                        </a:lnTo>
                        <a:lnTo>
                          <a:pt x="364" y="196"/>
                        </a:lnTo>
                        <a:lnTo>
                          <a:pt x="352" y="206"/>
                        </a:lnTo>
                        <a:lnTo>
                          <a:pt x="350" y="206"/>
                        </a:lnTo>
                        <a:lnTo>
                          <a:pt x="350" y="204"/>
                        </a:lnTo>
                        <a:lnTo>
                          <a:pt x="352" y="198"/>
                        </a:lnTo>
                        <a:lnTo>
                          <a:pt x="354" y="194"/>
                        </a:lnTo>
                        <a:lnTo>
                          <a:pt x="344" y="202"/>
                        </a:lnTo>
                        <a:lnTo>
                          <a:pt x="334" y="210"/>
                        </a:lnTo>
                        <a:lnTo>
                          <a:pt x="326" y="208"/>
                        </a:lnTo>
                        <a:lnTo>
                          <a:pt x="320" y="210"/>
                        </a:lnTo>
                        <a:lnTo>
                          <a:pt x="306" y="214"/>
                        </a:lnTo>
                        <a:lnTo>
                          <a:pt x="296" y="218"/>
                        </a:lnTo>
                        <a:lnTo>
                          <a:pt x="292" y="220"/>
                        </a:lnTo>
                        <a:lnTo>
                          <a:pt x="280" y="208"/>
                        </a:lnTo>
                        <a:lnTo>
                          <a:pt x="280" y="206"/>
                        </a:lnTo>
                        <a:lnTo>
                          <a:pt x="282" y="208"/>
                        </a:lnTo>
                        <a:lnTo>
                          <a:pt x="296" y="214"/>
                        </a:lnTo>
                        <a:lnTo>
                          <a:pt x="296" y="202"/>
                        </a:lnTo>
                        <a:lnTo>
                          <a:pt x="284" y="188"/>
                        </a:lnTo>
                        <a:lnTo>
                          <a:pt x="250" y="162"/>
                        </a:lnTo>
                        <a:lnTo>
                          <a:pt x="266" y="166"/>
                        </a:lnTo>
                        <a:lnTo>
                          <a:pt x="274" y="166"/>
                        </a:lnTo>
                        <a:lnTo>
                          <a:pt x="274" y="164"/>
                        </a:lnTo>
                        <a:lnTo>
                          <a:pt x="270" y="162"/>
                        </a:lnTo>
                        <a:lnTo>
                          <a:pt x="250" y="152"/>
                        </a:lnTo>
                        <a:lnTo>
                          <a:pt x="256" y="134"/>
                        </a:lnTo>
                        <a:lnTo>
                          <a:pt x="236" y="138"/>
                        </a:lnTo>
                        <a:lnTo>
                          <a:pt x="238" y="148"/>
                        </a:lnTo>
                        <a:lnTo>
                          <a:pt x="238" y="156"/>
                        </a:lnTo>
                        <a:lnTo>
                          <a:pt x="222" y="146"/>
                        </a:lnTo>
                        <a:lnTo>
                          <a:pt x="206" y="140"/>
                        </a:lnTo>
                        <a:lnTo>
                          <a:pt x="190" y="136"/>
                        </a:lnTo>
                        <a:lnTo>
                          <a:pt x="176" y="132"/>
                        </a:lnTo>
                        <a:lnTo>
                          <a:pt x="154" y="130"/>
                        </a:lnTo>
                        <a:lnTo>
                          <a:pt x="146" y="130"/>
                        </a:lnTo>
                        <a:lnTo>
                          <a:pt x="166" y="128"/>
                        </a:lnTo>
                        <a:lnTo>
                          <a:pt x="182" y="126"/>
                        </a:lnTo>
                        <a:lnTo>
                          <a:pt x="190" y="126"/>
                        </a:lnTo>
                        <a:lnTo>
                          <a:pt x="190" y="124"/>
                        </a:lnTo>
                        <a:lnTo>
                          <a:pt x="186" y="122"/>
                        </a:lnTo>
                        <a:lnTo>
                          <a:pt x="164" y="118"/>
                        </a:lnTo>
                        <a:lnTo>
                          <a:pt x="128" y="124"/>
                        </a:lnTo>
                        <a:lnTo>
                          <a:pt x="118" y="132"/>
                        </a:lnTo>
                        <a:lnTo>
                          <a:pt x="90" y="134"/>
                        </a:lnTo>
                        <a:lnTo>
                          <a:pt x="64" y="144"/>
                        </a:lnTo>
                        <a:lnTo>
                          <a:pt x="62" y="144"/>
                        </a:lnTo>
                        <a:lnTo>
                          <a:pt x="62" y="142"/>
                        </a:lnTo>
                        <a:lnTo>
                          <a:pt x="78" y="134"/>
                        </a:lnTo>
                        <a:lnTo>
                          <a:pt x="84" y="126"/>
                        </a:lnTo>
                        <a:lnTo>
                          <a:pt x="86" y="122"/>
                        </a:lnTo>
                        <a:lnTo>
                          <a:pt x="82" y="122"/>
                        </a:lnTo>
                        <a:lnTo>
                          <a:pt x="74" y="124"/>
                        </a:lnTo>
                        <a:lnTo>
                          <a:pt x="68" y="124"/>
                        </a:lnTo>
                        <a:lnTo>
                          <a:pt x="58" y="116"/>
                        </a:lnTo>
                        <a:lnTo>
                          <a:pt x="54" y="112"/>
                        </a:lnTo>
                        <a:lnTo>
                          <a:pt x="52" y="114"/>
                        </a:lnTo>
                        <a:lnTo>
                          <a:pt x="52" y="116"/>
                        </a:lnTo>
                        <a:lnTo>
                          <a:pt x="56" y="128"/>
                        </a:lnTo>
                        <a:lnTo>
                          <a:pt x="58" y="134"/>
                        </a:lnTo>
                        <a:lnTo>
                          <a:pt x="50" y="140"/>
                        </a:lnTo>
                        <a:lnTo>
                          <a:pt x="44" y="150"/>
                        </a:lnTo>
                        <a:lnTo>
                          <a:pt x="26" y="158"/>
                        </a:lnTo>
                        <a:lnTo>
                          <a:pt x="32" y="152"/>
                        </a:lnTo>
                        <a:lnTo>
                          <a:pt x="34" y="146"/>
                        </a:lnTo>
                        <a:lnTo>
                          <a:pt x="34" y="142"/>
                        </a:lnTo>
                        <a:lnTo>
                          <a:pt x="34" y="138"/>
                        </a:lnTo>
                        <a:lnTo>
                          <a:pt x="30" y="134"/>
                        </a:lnTo>
                        <a:lnTo>
                          <a:pt x="28" y="134"/>
                        </a:lnTo>
                        <a:lnTo>
                          <a:pt x="28" y="128"/>
                        </a:lnTo>
                        <a:lnTo>
                          <a:pt x="26" y="122"/>
                        </a:lnTo>
                        <a:lnTo>
                          <a:pt x="30" y="114"/>
                        </a:lnTo>
                        <a:lnTo>
                          <a:pt x="30" y="108"/>
                        </a:lnTo>
                        <a:lnTo>
                          <a:pt x="26" y="102"/>
                        </a:lnTo>
                        <a:lnTo>
                          <a:pt x="20" y="96"/>
                        </a:lnTo>
                        <a:lnTo>
                          <a:pt x="8" y="88"/>
                        </a:lnTo>
                        <a:lnTo>
                          <a:pt x="2" y="84"/>
                        </a:lnTo>
                        <a:lnTo>
                          <a:pt x="0" y="60"/>
                        </a:lnTo>
                        <a:lnTo>
                          <a:pt x="316" y="28"/>
                        </a:lnTo>
                        <a:lnTo>
                          <a:pt x="336" y="64"/>
                        </a:lnTo>
                        <a:lnTo>
                          <a:pt x="656" y="44"/>
                        </a:lnTo>
                        <a:lnTo>
                          <a:pt x="670" y="68"/>
                        </a:lnTo>
                        <a:lnTo>
                          <a:pt x="686" y="68"/>
                        </a:lnTo>
                        <a:lnTo>
                          <a:pt x="684" y="54"/>
                        </a:lnTo>
                        <a:lnTo>
                          <a:pt x="682" y="36"/>
                        </a:lnTo>
                        <a:lnTo>
                          <a:pt x="678" y="26"/>
                        </a:lnTo>
                        <a:lnTo>
                          <a:pt x="676" y="18"/>
                        </a:lnTo>
                        <a:lnTo>
                          <a:pt x="678" y="10"/>
                        </a:lnTo>
                        <a:lnTo>
                          <a:pt x="680" y="6"/>
                        </a:lnTo>
                        <a:lnTo>
                          <a:pt x="684" y="4"/>
                        </a:lnTo>
                        <a:lnTo>
                          <a:pt x="688" y="2"/>
                        </a:lnTo>
                        <a:lnTo>
                          <a:pt x="692" y="0"/>
                        </a:lnTo>
                        <a:lnTo>
                          <a:pt x="698" y="4"/>
                        </a:lnTo>
                        <a:lnTo>
                          <a:pt x="706" y="6"/>
                        </a:lnTo>
                        <a:lnTo>
                          <a:pt x="722" y="10"/>
                        </a:lnTo>
                        <a:lnTo>
                          <a:pt x="740" y="10"/>
                        </a:lnTo>
                        <a:lnTo>
                          <a:pt x="746" y="16"/>
                        </a:lnTo>
                        <a:close/>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grpSp>
                <p:nvGrpSpPr>
                  <p:cNvPr id="89" name="Group 56"/>
                  <p:cNvGrpSpPr>
                    <a:grpSpLocks/>
                  </p:cNvGrpSpPr>
                  <p:nvPr/>
                </p:nvGrpSpPr>
                <p:grpSpPr bwMode="auto">
                  <a:xfrm>
                    <a:off x="6750050" y="3503613"/>
                    <a:ext cx="1439863" cy="700087"/>
                    <a:chOff x="4611" y="2130"/>
                    <a:chExt cx="998" cy="441"/>
                  </a:xfrm>
                  <a:solidFill>
                    <a:srgbClr val="1D5B2D"/>
                  </a:solidFill>
                </p:grpSpPr>
                <p:sp>
                  <p:nvSpPr>
                    <p:cNvPr id="102" name="Freeform 57"/>
                    <p:cNvSpPr>
                      <a:spLocks/>
                    </p:cNvSpPr>
                    <p:nvPr/>
                  </p:nvSpPr>
                  <p:spPr bwMode="auto">
                    <a:xfrm>
                      <a:off x="4611" y="2134"/>
                      <a:ext cx="960" cy="437"/>
                    </a:xfrm>
                    <a:custGeom>
                      <a:avLst/>
                      <a:gdLst>
                        <a:gd name="T0" fmla="*/ 732 w 960"/>
                        <a:gd name="T1" fmla="*/ 415 h 437"/>
                        <a:gd name="T2" fmla="*/ 750 w 960"/>
                        <a:gd name="T3" fmla="*/ 421 h 437"/>
                        <a:gd name="T4" fmla="*/ 762 w 960"/>
                        <a:gd name="T5" fmla="*/ 407 h 437"/>
                        <a:gd name="T6" fmla="*/ 784 w 960"/>
                        <a:gd name="T7" fmla="*/ 343 h 437"/>
                        <a:gd name="T8" fmla="*/ 806 w 960"/>
                        <a:gd name="T9" fmla="*/ 303 h 437"/>
                        <a:gd name="T10" fmla="*/ 828 w 960"/>
                        <a:gd name="T11" fmla="*/ 293 h 437"/>
                        <a:gd name="T12" fmla="*/ 870 w 960"/>
                        <a:gd name="T13" fmla="*/ 275 h 437"/>
                        <a:gd name="T14" fmla="*/ 876 w 960"/>
                        <a:gd name="T15" fmla="*/ 263 h 437"/>
                        <a:gd name="T16" fmla="*/ 886 w 960"/>
                        <a:gd name="T17" fmla="*/ 263 h 437"/>
                        <a:gd name="T18" fmla="*/ 914 w 960"/>
                        <a:gd name="T19" fmla="*/ 243 h 437"/>
                        <a:gd name="T20" fmla="*/ 912 w 960"/>
                        <a:gd name="T21" fmla="*/ 223 h 437"/>
                        <a:gd name="T22" fmla="*/ 902 w 960"/>
                        <a:gd name="T23" fmla="*/ 231 h 437"/>
                        <a:gd name="T24" fmla="*/ 898 w 960"/>
                        <a:gd name="T25" fmla="*/ 217 h 437"/>
                        <a:gd name="T26" fmla="*/ 852 w 960"/>
                        <a:gd name="T27" fmla="*/ 245 h 437"/>
                        <a:gd name="T28" fmla="*/ 852 w 960"/>
                        <a:gd name="T29" fmla="*/ 237 h 437"/>
                        <a:gd name="T30" fmla="*/ 882 w 960"/>
                        <a:gd name="T31" fmla="*/ 221 h 437"/>
                        <a:gd name="T32" fmla="*/ 884 w 960"/>
                        <a:gd name="T33" fmla="*/ 203 h 437"/>
                        <a:gd name="T34" fmla="*/ 836 w 960"/>
                        <a:gd name="T35" fmla="*/ 175 h 437"/>
                        <a:gd name="T36" fmla="*/ 860 w 960"/>
                        <a:gd name="T37" fmla="*/ 173 h 437"/>
                        <a:gd name="T38" fmla="*/ 878 w 960"/>
                        <a:gd name="T39" fmla="*/ 167 h 437"/>
                        <a:gd name="T40" fmla="*/ 888 w 960"/>
                        <a:gd name="T41" fmla="*/ 159 h 437"/>
                        <a:gd name="T42" fmla="*/ 914 w 960"/>
                        <a:gd name="T43" fmla="*/ 173 h 437"/>
                        <a:gd name="T44" fmla="*/ 942 w 960"/>
                        <a:gd name="T45" fmla="*/ 139 h 437"/>
                        <a:gd name="T46" fmla="*/ 954 w 960"/>
                        <a:gd name="T47" fmla="*/ 129 h 437"/>
                        <a:gd name="T48" fmla="*/ 958 w 960"/>
                        <a:gd name="T49" fmla="*/ 103 h 437"/>
                        <a:gd name="T50" fmla="*/ 940 w 960"/>
                        <a:gd name="T51" fmla="*/ 83 h 437"/>
                        <a:gd name="T52" fmla="*/ 928 w 960"/>
                        <a:gd name="T53" fmla="*/ 113 h 437"/>
                        <a:gd name="T54" fmla="*/ 922 w 960"/>
                        <a:gd name="T55" fmla="*/ 101 h 437"/>
                        <a:gd name="T56" fmla="*/ 910 w 960"/>
                        <a:gd name="T57" fmla="*/ 79 h 437"/>
                        <a:gd name="T58" fmla="*/ 876 w 960"/>
                        <a:gd name="T59" fmla="*/ 93 h 437"/>
                        <a:gd name="T60" fmla="*/ 834 w 960"/>
                        <a:gd name="T61" fmla="*/ 113 h 437"/>
                        <a:gd name="T62" fmla="*/ 842 w 960"/>
                        <a:gd name="T63" fmla="*/ 97 h 437"/>
                        <a:gd name="T64" fmla="*/ 860 w 960"/>
                        <a:gd name="T65" fmla="*/ 91 h 437"/>
                        <a:gd name="T66" fmla="*/ 878 w 960"/>
                        <a:gd name="T67" fmla="*/ 73 h 437"/>
                        <a:gd name="T68" fmla="*/ 870 w 960"/>
                        <a:gd name="T69" fmla="*/ 61 h 437"/>
                        <a:gd name="T70" fmla="*/ 892 w 960"/>
                        <a:gd name="T71" fmla="*/ 41 h 437"/>
                        <a:gd name="T72" fmla="*/ 914 w 960"/>
                        <a:gd name="T73" fmla="*/ 47 h 437"/>
                        <a:gd name="T74" fmla="*/ 940 w 960"/>
                        <a:gd name="T75" fmla="*/ 59 h 437"/>
                        <a:gd name="T76" fmla="*/ 908 w 960"/>
                        <a:gd name="T77" fmla="*/ 18 h 437"/>
                        <a:gd name="T78" fmla="*/ 534 w 960"/>
                        <a:gd name="T79" fmla="*/ 75 h 437"/>
                        <a:gd name="T80" fmla="*/ 264 w 960"/>
                        <a:gd name="T81" fmla="*/ 109 h 437"/>
                        <a:gd name="T82" fmla="*/ 268 w 960"/>
                        <a:gd name="T83" fmla="*/ 149 h 437"/>
                        <a:gd name="T84" fmla="*/ 248 w 960"/>
                        <a:gd name="T85" fmla="*/ 161 h 437"/>
                        <a:gd name="T86" fmla="*/ 232 w 960"/>
                        <a:gd name="T87" fmla="*/ 183 h 437"/>
                        <a:gd name="T88" fmla="*/ 210 w 960"/>
                        <a:gd name="T89" fmla="*/ 187 h 437"/>
                        <a:gd name="T90" fmla="*/ 178 w 960"/>
                        <a:gd name="T91" fmla="*/ 219 h 437"/>
                        <a:gd name="T92" fmla="*/ 170 w 960"/>
                        <a:gd name="T93" fmla="*/ 207 h 437"/>
                        <a:gd name="T94" fmla="*/ 140 w 960"/>
                        <a:gd name="T95" fmla="*/ 241 h 437"/>
                        <a:gd name="T96" fmla="*/ 106 w 960"/>
                        <a:gd name="T97" fmla="*/ 263 h 437"/>
                        <a:gd name="T98" fmla="*/ 66 w 960"/>
                        <a:gd name="T99" fmla="*/ 291 h 437"/>
                        <a:gd name="T100" fmla="*/ 32 w 960"/>
                        <a:gd name="T101" fmla="*/ 315 h 437"/>
                        <a:gd name="T102" fmla="*/ 20 w 960"/>
                        <a:gd name="T103" fmla="*/ 341 h 437"/>
                        <a:gd name="T104" fmla="*/ 0 w 960"/>
                        <a:gd name="T105" fmla="*/ 383 h 437"/>
                        <a:gd name="T106" fmla="*/ 174 w 960"/>
                        <a:gd name="T107" fmla="*/ 341 h 437"/>
                        <a:gd name="T108" fmla="*/ 252 w 960"/>
                        <a:gd name="T109" fmla="*/ 317 h 437"/>
                        <a:gd name="T110" fmla="*/ 376 w 960"/>
                        <a:gd name="T111" fmla="*/ 305 h 437"/>
                        <a:gd name="T112" fmla="*/ 408 w 960"/>
                        <a:gd name="T113" fmla="*/ 331 h 437"/>
                        <a:gd name="T114" fmla="*/ 690 w 960"/>
                        <a:gd name="T115" fmla="*/ 437 h 43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60" h="437">
                          <a:moveTo>
                            <a:pt x="694" y="435"/>
                          </a:moveTo>
                          <a:lnTo>
                            <a:pt x="710" y="425"/>
                          </a:lnTo>
                          <a:lnTo>
                            <a:pt x="722" y="419"/>
                          </a:lnTo>
                          <a:lnTo>
                            <a:pt x="732" y="415"/>
                          </a:lnTo>
                          <a:lnTo>
                            <a:pt x="738" y="415"/>
                          </a:lnTo>
                          <a:lnTo>
                            <a:pt x="744" y="417"/>
                          </a:lnTo>
                          <a:lnTo>
                            <a:pt x="748" y="419"/>
                          </a:lnTo>
                          <a:lnTo>
                            <a:pt x="750" y="421"/>
                          </a:lnTo>
                          <a:lnTo>
                            <a:pt x="750" y="385"/>
                          </a:lnTo>
                          <a:lnTo>
                            <a:pt x="756" y="385"/>
                          </a:lnTo>
                          <a:lnTo>
                            <a:pt x="758" y="397"/>
                          </a:lnTo>
                          <a:lnTo>
                            <a:pt x="762" y="407"/>
                          </a:lnTo>
                          <a:lnTo>
                            <a:pt x="764" y="389"/>
                          </a:lnTo>
                          <a:lnTo>
                            <a:pt x="768" y="371"/>
                          </a:lnTo>
                          <a:lnTo>
                            <a:pt x="776" y="357"/>
                          </a:lnTo>
                          <a:lnTo>
                            <a:pt x="784" y="343"/>
                          </a:lnTo>
                          <a:lnTo>
                            <a:pt x="798" y="325"/>
                          </a:lnTo>
                          <a:lnTo>
                            <a:pt x="806" y="319"/>
                          </a:lnTo>
                          <a:lnTo>
                            <a:pt x="800" y="307"/>
                          </a:lnTo>
                          <a:lnTo>
                            <a:pt x="806" y="303"/>
                          </a:lnTo>
                          <a:lnTo>
                            <a:pt x="810" y="309"/>
                          </a:lnTo>
                          <a:lnTo>
                            <a:pt x="812" y="313"/>
                          </a:lnTo>
                          <a:lnTo>
                            <a:pt x="820" y="301"/>
                          </a:lnTo>
                          <a:lnTo>
                            <a:pt x="828" y="293"/>
                          </a:lnTo>
                          <a:lnTo>
                            <a:pt x="838" y="287"/>
                          </a:lnTo>
                          <a:lnTo>
                            <a:pt x="848" y="281"/>
                          </a:lnTo>
                          <a:lnTo>
                            <a:pt x="864" y="277"/>
                          </a:lnTo>
                          <a:lnTo>
                            <a:pt x="870" y="275"/>
                          </a:lnTo>
                          <a:lnTo>
                            <a:pt x="870" y="269"/>
                          </a:lnTo>
                          <a:lnTo>
                            <a:pt x="872" y="265"/>
                          </a:lnTo>
                          <a:lnTo>
                            <a:pt x="874" y="263"/>
                          </a:lnTo>
                          <a:lnTo>
                            <a:pt x="876" y="263"/>
                          </a:lnTo>
                          <a:lnTo>
                            <a:pt x="882" y="267"/>
                          </a:lnTo>
                          <a:lnTo>
                            <a:pt x="884" y="269"/>
                          </a:lnTo>
                          <a:lnTo>
                            <a:pt x="884" y="265"/>
                          </a:lnTo>
                          <a:lnTo>
                            <a:pt x="886" y="263"/>
                          </a:lnTo>
                          <a:lnTo>
                            <a:pt x="892" y="263"/>
                          </a:lnTo>
                          <a:lnTo>
                            <a:pt x="900" y="265"/>
                          </a:lnTo>
                          <a:lnTo>
                            <a:pt x="908" y="253"/>
                          </a:lnTo>
                          <a:lnTo>
                            <a:pt x="914" y="243"/>
                          </a:lnTo>
                          <a:lnTo>
                            <a:pt x="916" y="237"/>
                          </a:lnTo>
                          <a:lnTo>
                            <a:pt x="914" y="223"/>
                          </a:lnTo>
                          <a:lnTo>
                            <a:pt x="914" y="221"/>
                          </a:lnTo>
                          <a:lnTo>
                            <a:pt x="912" y="223"/>
                          </a:lnTo>
                          <a:lnTo>
                            <a:pt x="908" y="229"/>
                          </a:lnTo>
                          <a:lnTo>
                            <a:pt x="908" y="233"/>
                          </a:lnTo>
                          <a:lnTo>
                            <a:pt x="904" y="231"/>
                          </a:lnTo>
                          <a:lnTo>
                            <a:pt x="902" y="231"/>
                          </a:lnTo>
                          <a:lnTo>
                            <a:pt x="902" y="229"/>
                          </a:lnTo>
                          <a:lnTo>
                            <a:pt x="900" y="217"/>
                          </a:lnTo>
                          <a:lnTo>
                            <a:pt x="900" y="215"/>
                          </a:lnTo>
                          <a:lnTo>
                            <a:pt x="898" y="217"/>
                          </a:lnTo>
                          <a:lnTo>
                            <a:pt x="896" y="227"/>
                          </a:lnTo>
                          <a:lnTo>
                            <a:pt x="886" y="229"/>
                          </a:lnTo>
                          <a:lnTo>
                            <a:pt x="866" y="247"/>
                          </a:lnTo>
                          <a:lnTo>
                            <a:pt x="852" y="245"/>
                          </a:lnTo>
                          <a:lnTo>
                            <a:pt x="834" y="229"/>
                          </a:lnTo>
                          <a:lnTo>
                            <a:pt x="838" y="229"/>
                          </a:lnTo>
                          <a:lnTo>
                            <a:pt x="846" y="233"/>
                          </a:lnTo>
                          <a:lnTo>
                            <a:pt x="852" y="237"/>
                          </a:lnTo>
                          <a:lnTo>
                            <a:pt x="860" y="237"/>
                          </a:lnTo>
                          <a:lnTo>
                            <a:pt x="866" y="235"/>
                          </a:lnTo>
                          <a:lnTo>
                            <a:pt x="872" y="231"/>
                          </a:lnTo>
                          <a:lnTo>
                            <a:pt x="882" y="221"/>
                          </a:lnTo>
                          <a:lnTo>
                            <a:pt x="884" y="215"/>
                          </a:lnTo>
                          <a:lnTo>
                            <a:pt x="872" y="211"/>
                          </a:lnTo>
                          <a:lnTo>
                            <a:pt x="870" y="205"/>
                          </a:lnTo>
                          <a:lnTo>
                            <a:pt x="884" y="203"/>
                          </a:lnTo>
                          <a:lnTo>
                            <a:pt x="886" y="191"/>
                          </a:lnTo>
                          <a:lnTo>
                            <a:pt x="876" y="187"/>
                          </a:lnTo>
                          <a:lnTo>
                            <a:pt x="850" y="181"/>
                          </a:lnTo>
                          <a:lnTo>
                            <a:pt x="836" y="175"/>
                          </a:lnTo>
                          <a:lnTo>
                            <a:pt x="832" y="173"/>
                          </a:lnTo>
                          <a:lnTo>
                            <a:pt x="834" y="171"/>
                          </a:lnTo>
                          <a:lnTo>
                            <a:pt x="850" y="171"/>
                          </a:lnTo>
                          <a:lnTo>
                            <a:pt x="860" y="173"/>
                          </a:lnTo>
                          <a:lnTo>
                            <a:pt x="858" y="161"/>
                          </a:lnTo>
                          <a:lnTo>
                            <a:pt x="868" y="157"/>
                          </a:lnTo>
                          <a:lnTo>
                            <a:pt x="872" y="167"/>
                          </a:lnTo>
                          <a:lnTo>
                            <a:pt x="878" y="167"/>
                          </a:lnTo>
                          <a:lnTo>
                            <a:pt x="884" y="167"/>
                          </a:lnTo>
                          <a:lnTo>
                            <a:pt x="884" y="161"/>
                          </a:lnTo>
                          <a:lnTo>
                            <a:pt x="886" y="157"/>
                          </a:lnTo>
                          <a:lnTo>
                            <a:pt x="888" y="159"/>
                          </a:lnTo>
                          <a:lnTo>
                            <a:pt x="892" y="161"/>
                          </a:lnTo>
                          <a:lnTo>
                            <a:pt x="898" y="169"/>
                          </a:lnTo>
                          <a:lnTo>
                            <a:pt x="900" y="173"/>
                          </a:lnTo>
                          <a:lnTo>
                            <a:pt x="914" y="173"/>
                          </a:lnTo>
                          <a:lnTo>
                            <a:pt x="924" y="171"/>
                          </a:lnTo>
                          <a:lnTo>
                            <a:pt x="930" y="169"/>
                          </a:lnTo>
                          <a:lnTo>
                            <a:pt x="936" y="151"/>
                          </a:lnTo>
                          <a:lnTo>
                            <a:pt x="942" y="139"/>
                          </a:lnTo>
                          <a:lnTo>
                            <a:pt x="946" y="131"/>
                          </a:lnTo>
                          <a:lnTo>
                            <a:pt x="950" y="127"/>
                          </a:lnTo>
                          <a:lnTo>
                            <a:pt x="952" y="127"/>
                          </a:lnTo>
                          <a:lnTo>
                            <a:pt x="954" y="129"/>
                          </a:lnTo>
                          <a:lnTo>
                            <a:pt x="954" y="131"/>
                          </a:lnTo>
                          <a:lnTo>
                            <a:pt x="956" y="127"/>
                          </a:lnTo>
                          <a:lnTo>
                            <a:pt x="960" y="121"/>
                          </a:lnTo>
                          <a:lnTo>
                            <a:pt x="958" y="103"/>
                          </a:lnTo>
                          <a:lnTo>
                            <a:pt x="952" y="89"/>
                          </a:lnTo>
                          <a:lnTo>
                            <a:pt x="948" y="81"/>
                          </a:lnTo>
                          <a:lnTo>
                            <a:pt x="946" y="79"/>
                          </a:lnTo>
                          <a:lnTo>
                            <a:pt x="940" y="83"/>
                          </a:lnTo>
                          <a:lnTo>
                            <a:pt x="934" y="87"/>
                          </a:lnTo>
                          <a:lnTo>
                            <a:pt x="930" y="89"/>
                          </a:lnTo>
                          <a:lnTo>
                            <a:pt x="930" y="91"/>
                          </a:lnTo>
                          <a:lnTo>
                            <a:pt x="928" y="113"/>
                          </a:lnTo>
                          <a:lnTo>
                            <a:pt x="928" y="121"/>
                          </a:lnTo>
                          <a:lnTo>
                            <a:pt x="926" y="123"/>
                          </a:lnTo>
                          <a:lnTo>
                            <a:pt x="924" y="119"/>
                          </a:lnTo>
                          <a:lnTo>
                            <a:pt x="922" y="101"/>
                          </a:lnTo>
                          <a:lnTo>
                            <a:pt x="920" y="91"/>
                          </a:lnTo>
                          <a:lnTo>
                            <a:pt x="918" y="83"/>
                          </a:lnTo>
                          <a:lnTo>
                            <a:pt x="916" y="79"/>
                          </a:lnTo>
                          <a:lnTo>
                            <a:pt x="910" y="79"/>
                          </a:lnTo>
                          <a:lnTo>
                            <a:pt x="906" y="81"/>
                          </a:lnTo>
                          <a:lnTo>
                            <a:pt x="896" y="87"/>
                          </a:lnTo>
                          <a:lnTo>
                            <a:pt x="890" y="91"/>
                          </a:lnTo>
                          <a:lnTo>
                            <a:pt x="876" y="93"/>
                          </a:lnTo>
                          <a:lnTo>
                            <a:pt x="866" y="97"/>
                          </a:lnTo>
                          <a:lnTo>
                            <a:pt x="852" y="103"/>
                          </a:lnTo>
                          <a:lnTo>
                            <a:pt x="840" y="109"/>
                          </a:lnTo>
                          <a:lnTo>
                            <a:pt x="834" y="113"/>
                          </a:lnTo>
                          <a:lnTo>
                            <a:pt x="832" y="111"/>
                          </a:lnTo>
                          <a:lnTo>
                            <a:pt x="832" y="109"/>
                          </a:lnTo>
                          <a:lnTo>
                            <a:pt x="838" y="103"/>
                          </a:lnTo>
                          <a:lnTo>
                            <a:pt x="842" y="97"/>
                          </a:lnTo>
                          <a:lnTo>
                            <a:pt x="834" y="77"/>
                          </a:lnTo>
                          <a:lnTo>
                            <a:pt x="840" y="71"/>
                          </a:lnTo>
                          <a:lnTo>
                            <a:pt x="846" y="83"/>
                          </a:lnTo>
                          <a:lnTo>
                            <a:pt x="860" y="91"/>
                          </a:lnTo>
                          <a:lnTo>
                            <a:pt x="870" y="83"/>
                          </a:lnTo>
                          <a:lnTo>
                            <a:pt x="878" y="77"/>
                          </a:lnTo>
                          <a:lnTo>
                            <a:pt x="878" y="75"/>
                          </a:lnTo>
                          <a:lnTo>
                            <a:pt x="878" y="73"/>
                          </a:lnTo>
                          <a:lnTo>
                            <a:pt x="870" y="65"/>
                          </a:lnTo>
                          <a:lnTo>
                            <a:pt x="866" y="63"/>
                          </a:lnTo>
                          <a:lnTo>
                            <a:pt x="866" y="61"/>
                          </a:lnTo>
                          <a:lnTo>
                            <a:pt x="870" y="61"/>
                          </a:lnTo>
                          <a:lnTo>
                            <a:pt x="890" y="67"/>
                          </a:lnTo>
                          <a:lnTo>
                            <a:pt x="906" y="61"/>
                          </a:lnTo>
                          <a:lnTo>
                            <a:pt x="904" y="53"/>
                          </a:lnTo>
                          <a:lnTo>
                            <a:pt x="892" y="41"/>
                          </a:lnTo>
                          <a:lnTo>
                            <a:pt x="894" y="39"/>
                          </a:lnTo>
                          <a:lnTo>
                            <a:pt x="896" y="39"/>
                          </a:lnTo>
                          <a:lnTo>
                            <a:pt x="908" y="47"/>
                          </a:lnTo>
                          <a:lnTo>
                            <a:pt x="914" y="47"/>
                          </a:lnTo>
                          <a:lnTo>
                            <a:pt x="920" y="47"/>
                          </a:lnTo>
                          <a:lnTo>
                            <a:pt x="932" y="57"/>
                          </a:lnTo>
                          <a:lnTo>
                            <a:pt x="938" y="61"/>
                          </a:lnTo>
                          <a:lnTo>
                            <a:pt x="940" y="59"/>
                          </a:lnTo>
                          <a:lnTo>
                            <a:pt x="938" y="57"/>
                          </a:lnTo>
                          <a:lnTo>
                            <a:pt x="928" y="41"/>
                          </a:lnTo>
                          <a:lnTo>
                            <a:pt x="920" y="18"/>
                          </a:lnTo>
                          <a:lnTo>
                            <a:pt x="908" y="18"/>
                          </a:lnTo>
                          <a:lnTo>
                            <a:pt x="896" y="0"/>
                          </a:lnTo>
                          <a:lnTo>
                            <a:pt x="762" y="33"/>
                          </a:lnTo>
                          <a:lnTo>
                            <a:pt x="642" y="57"/>
                          </a:lnTo>
                          <a:lnTo>
                            <a:pt x="534" y="75"/>
                          </a:lnTo>
                          <a:lnTo>
                            <a:pt x="442" y="89"/>
                          </a:lnTo>
                          <a:lnTo>
                            <a:pt x="366" y="99"/>
                          </a:lnTo>
                          <a:lnTo>
                            <a:pt x="312" y="105"/>
                          </a:lnTo>
                          <a:lnTo>
                            <a:pt x="264" y="109"/>
                          </a:lnTo>
                          <a:lnTo>
                            <a:pt x="266" y="109"/>
                          </a:lnTo>
                          <a:lnTo>
                            <a:pt x="268" y="131"/>
                          </a:lnTo>
                          <a:lnTo>
                            <a:pt x="268" y="145"/>
                          </a:lnTo>
                          <a:lnTo>
                            <a:pt x="268" y="149"/>
                          </a:lnTo>
                          <a:lnTo>
                            <a:pt x="266" y="151"/>
                          </a:lnTo>
                          <a:lnTo>
                            <a:pt x="260" y="151"/>
                          </a:lnTo>
                          <a:lnTo>
                            <a:pt x="252" y="155"/>
                          </a:lnTo>
                          <a:lnTo>
                            <a:pt x="248" y="161"/>
                          </a:lnTo>
                          <a:lnTo>
                            <a:pt x="244" y="169"/>
                          </a:lnTo>
                          <a:lnTo>
                            <a:pt x="238" y="181"/>
                          </a:lnTo>
                          <a:lnTo>
                            <a:pt x="236" y="187"/>
                          </a:lnTo>
                          <a:lnTo>
                            <a:pt x="232" y="183"/>
                          </a:lnTo>
                          <a:lnTo>
                            <a:pt x="228" y="181"/>
                          </a:lnTo>
                          <a:lnTo>
                            <a:pt x="224" y="181"/>
                          </a:lnTo>
                          <a:lnTo>
                            <a:pt x="220" y="183"/>
                          </a:lnTo>
                          <a:lnTo>
                            <a:pt x="210" y="187"/>
                          </a:lnTo>
                          <a:lnTo>
                            <a:pt x="202" y="197"/>
                          </a:lnTo>
                          <a:lnTo>
                            <a:pt x="186" y="213"/>
                          </a:lnTo>
                          <a:lnTo>
                            <a:pt x="180" y="217"/>
                          </a:lnTo>
                          <a:lnTo>
                            <a:pt x="178" y="219"/>
                          </a:lnTo>
                          <a:lnTo>
                            <a:pt x="178" y="217"/>
                          </a:lnTo>
                          <a:lnTo>
                            <a:pt x="176" y="213"/>
                          </a:lnTo>
                          <a:lnTo>
                            <a:pt x="172" y="209"/>
                          </a:lnTo>
                          <a:lnTo>
                            <a:pt x="170" y="207"/>
                          </a:lnTo>
                          <a:lnTo>
                            <a:pt x="166" y="207"/>
                          </a:lnTo>
                          <a:lnTo>
                            <a:pt x="158" y="211"/>
                          </a:lnTo>
                          <a:lnTo>
                            <a:pt x="152" y="221"/>
                          </a:lnTo>
                          <a:lnTo>
                            <a:pt x="140" y="241"/>
                          </a:lnTo>
                          <a:lnTo>
                            <a:pt x="134" y="251"/>
                          </a:lnTo>
                          <a:lnTo>
                            <a:pt x="124" y="253"/>
                          </a:lnTo>
                          <a:lnTo>
                            <a:pt x="114" y="257"/>
                          </a:lnTo>
                          <a:lnTo>
                            <a:pt x="106" y="263"/>
                          </a:lnTo>
                          <a:lnTo>
                            <a:pt x="96" y="271"/>
                          </a:lnTo>
                          <a:lnTo>
                            <a:pt x="84" y="283"/>
                          </a:lnTo>
                          <a:lnTo>
                            <a:pt x="78" y="289"/>
                          </a:lnTo>
                          <a:lnTo>
                            <a:pt x="66" y="291"/>
                          </a:lnTo>
                          <a:lnTo>
                            <a:pt x="56" y="295"/>
                          </a:lnTo>
                          <a:lnTo>
                            <a:pt x="46" y="299"/>
                          </a:lnTo>
                          <a:lnTo>
                            <a:pt x="40" y="305"/>
                          </a:lnTo>
                          <a:lnTo>
                            <a:pt x="32" y="315"/>
                          </a:lnTo>
                          <a:lnTo>
                            <a:pt x="30" y="321"/>
                          </a:lnTo>
                          <a:lnTo>
                            <a:pt x="28" y="329"/>
                          </a:lnTo>
                          <a:lnTo>
                            <a:pt x="24" y="337"/>
                          </a:lnTo>
                          <a:lnTo>
                            <a:pt x="20" y="341"/>
                          </a:lnTo>
                          <a:lnTo>
                            <a:pt x="14" y="343"/>
                          </a:lnTo>
                          <a:lnTo>
                            <a:pt x="4" y="345"/>
                          </a:lnTo>
                          <a:lnTo>
                            <a:pt x="0" y="345"/>
                          </a:lnTo>
                          <a:lnTo>
                            <a:pt x="0" y="383"/>
                          </a:lnTo>
                          <a:lnTo>
                            <a:pt x="144" y="361"/>
                          </a:lnTo>
                          <a:lnTo>
                            <a:pt x="144" y="365"/>
                          </a:lnTo>
                          <a:lnTo>
                            <a:pt x="152" y="357"/>
                          </a:lnTo>
                          <a:lnTo>
                            <a:pt x="174" y="341"/>
                          </a:lnTo>
                          <a:lnTo>
                            <a:pt x="190" y="333"/>
                          </a:lnTo>
                          <a:lnTo>
                            <a:pt x="210" y="325"/>
                          </a:lnTo>
                          <a:lnTo>
                            <a:pt x="230" y="319"/>
                          </a:lnTo>
                          <a:lnTo>
                            <a:pt x="252" y="317"/>
                          </a:lnTo>
                          <a:lnTo>
                            <a:pt x="358" y="307"/>
                          </a:lnTo>
                          <a:lnTo>
                            <a:pt x="362" y="305"/>
                          </a:lnTo>
                          <a:lnTo>
                            <a:pt x="368" y="305"/>
                          </a:lnTo>
                          <a:lnTo>
                            <a:pt x="376" y="305"/>
                          </a:lnTo>
                          <a:lnTo>
                            <a:pt x="382" y="307"/>
                          </a:lnTo>
                          <a:lnTo>
                            <a:pt x="392" y="311"/>
                          </a:lnTo>
                          <a:lnTo>
                            <a:pt x="400" y="319"/>
                          </a:lnTo>
                          <a:lnTo>
                            <a:pt x="408" y="331"/>
                          </a:lnTo>
                          <a:lnTo>
                            <a:pt x="414" y="347"/>
                          </a:lnTo>
                          <a:lnTo>
                            <a:pt x="538" y="329"/>
                          </a:lnTo>
                          <a:lnTo>
                            <a:pt x="686" y="437"/>
                          </a:lnTo>
                          <a:lnTo>
                            <a:pt x="690" y="437"/>
                          </a:lnTo>
                          <a:lnTo>
                            <a:pt x="692" y="435"/>
                          </a:lnTo>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grpSp>
                  <p:nvGrpSpPr>
                    <p:cNvPr id="103" name="Group 58"/>
                    <p:cNvGrpSpPr>
                      <a:grpSpLocks/>
                    </p:cNvGrpSpPr>
                    <p:nvPr/>
                  </p:nvGrpSpPr>
                  <p:grpSpPr bwMode="auto">
                    <a:xfrm>
                      <a:off x="5513" y="2130"/>
                      <a:ext cx="96" cy="279"/>
                      <a:chOff x="5513" y="2130"/>
                      <a:chExt cx="96" cy="279"/>
                    </a:xfrm>
                    <a:grpFill/>
                  </p:grpSpPr>
                  <p:sp>
                    <p:nvSpPr>
                      <p:cNvPr id="104" name="Freeform 59" descr="5%"/>
                      <p:cNvSpPr>
                        <a:spLocks/>
                      </p:cNvSpPr>
                      <p:nvPr/>
                    </p:nvSpPr>
                    <p:spPr bwMode="auto">
                      <a:xfrm>
                        <a:off x="5513" y="2343"/>
                        <a:ext cx="46" cy="66"/>
                      </a:xfrm>
                      <a:custGeom>
                        <a:avLst/>
                        <a:gdLst>
                          <a:gd name="T0" fmla="*/ 0 w 46"/>
                          <a:gd name="T1" fmla="*/ 66 h 66"/>
                          <a:gd name="T2" fmla="*/ 12 w 46"/>
                          <a:gd name="T3" fmla="*/ 40 h 66"/>
                          <a:gd name="T4" fmla="*/ 24 w 46"/>
                          <a:gd name="T5" fmla="*/ 18 h 66"/>
                          <a:gd name="T6" fmla="*/ 30 w 46"/>
                          <a:gd name="T7" fmla="*/ 8 h 66"/>
                          <a:gd name="T8" fmla="*/ 38 w 46"/>
                          <a:gd name="T9" fmla="*/ 0 h 66"/>
                          <a:gd name="T10" fmla="*/ 46 w 46"/>
                          <a:gd name="T11" fmla="*/ 2 h 66"/>
                          <a:gd name="T12" fmla="*/ 42 w 46"/>
                          <a:gd name="T13" fmla="*/ 6 h 66"/>
                          <a:gd name="T14" fmla="*/ 32 w 46"/>
                          <a:gd name="T15" fmla="*/ 16 h 66"/>
                          <a:gd name="T16" fmla="*/ 20 w 46"/>
                          <a:gd name="T17" fmla="*/ 34 h 66"/>
                          <a:gd name="T18" fmla="*/ 8 w 46"/>
                          <a:gd name="T19" fmla="*/ 62 h 66"/>
                          <a:gd name="T20" fmla="*/ 2 w 46"/>
                          <a:gd name="T21" fmla="*/ 66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 h="66">
                            <a:moveTo>
                              <a:pt x="0" y="66"/>
                            </a:moveTo>
                            <a:lnTo>
                              <a:pt x="12" y="40"/>
                            </a:lnTo>
                            <a:lnTo>
                              <a:pt x="24" y="18"/>
                            </a:lnTo>
                            <a:lnTo>
                              <a:pt x="30" y="8"/>
                            </a:lnTo>
                            <a:lnTo>
                              <a:pt x="38" y="0"/>
                            </a:lnTo>
                            <a:lnTo>
                              <a:pt x="46" y="2"/>
                            </a:lnTo>
                            <a:lnTo>
                              <a:pt x="42" y="6"/>
                            </a:lnTo>
                            <a:lnTo>
                              <a:pt x="32" y="16"/>
                            </a:lnTo>
                            <a:lnTo>
                              <a:pt x="20" y="34"/>
                            </a:lnTo>
                            <a:lnTo>
                              <a:pt x="8" y="62"/>
                            </a:lnTo>
                            <a:lnTo>
                              <a:pt x="2" y="66"/>
                            </a:lnTo>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sp>
                    <p:nvSpPr>
                      <p:cNvPr id="105" name="Freeform 60" descr="5%"/>
                      <p:cNvSpPr>
                        <a:spLocks/>
                      </p:cNvSpPr>
                      <p:nvPr/>
                    </p:nvSpPr>
                    <p:spPr bwMode="auto">
                      <a:xfrm>
                        <a:off x="5529" y="2130"/>
                        <a:ext cx="62" cy="95"/>
                      </a:xfrm>
                      <a:custGeom>
                        <a:avLst/>
                        <a:gdLst>
                          <a:gd name="T0" fmla="*/ 6 w 62"/>
                          <a:gd name="T1" fmla="*/ 0 h 95"/>
                          <a:gd name="T2" fmla="*/ 18 w 62"/>
                          <a:gd name="T3" fmla="*/ 26 h 95"/>
                          <a:gd name="T4" fmla="*/ 30 w 62"/>
                          <a:gd name="T5" fmla="*/ 49 h 95"/>
                          <a:gd name="T6" fmla="*/ 44 w 62"/>
                          <a:gd name="T7" fmla="*/ 69 h 95"/>
                          <a:gd name="T8" fmla="*/ 60 w 62"/>
                          <a:gd name="T9" fmla="*/ 91 h 95"/>
                          <a:gd name="T10" fmla="*/ 62 w 62"/>
                          <a:gd name="T11" fmla="*/ 95 h 95"/>
                          <a:gd name="T12" fmla="*/ 60 w 62"/>
                          <a:gd name="T13" fmla="*/ 95 h 95"/>
                          <a:gd name="T14" fmla="*/ 38 w 62"/>
                          <a:gd name="T15" fmla="*/ 75 h 95"/>
                          <a:gd name="T16" fmla="*/ 18 w 62"/>
                          <a:gd name="T17" fmla="*/ 45 h 95"/>
                          <a:gd name="T18" fmla="*/ 6 w 62"/>
                          <a:gd name="T19" fmla="*/ 20 h 95"/>
                          <a:gd name="T20" fmla="*/ 0 w 62"/>
                          <a:gd name="T21" fmla="*/ 10 h 95"/>
                          <a:gd name="T22" fmla="*/ 0 w 62"/>
                          <a:gd name="T23" fmla="*/ 4 h 95"/>
                          <a:gd name="T24" fmla="*/ 0 w 62"/>
                          <a:gd name="T25" fmla="*/ 2 h 95"/>
                          <a:gd name="T26" fmla="*/ 2 w 62"/>
                          <a:gd name="T27" fmla="*/ 0 h 95"/>
                          <a:gd name="T28" fmla="*/ 4 w 62"/>
                          <a:gd name="T29" fmla="*/ 0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 h="95">
                            <a:moveTo>
                              <a:pt x="6" y="0"/>
                            </a:moveTo>
                            <a:lnTo>
                              <a:pt x="18" y="26"/>
                            </a:lnTo>
                            <a:lnTo>
                              <a:pt x="30" y="49"/>
                            </a:lnTo>
                            <a:lnTo>
                              <a:pt x="44" y="69"/>
                            </a:lnTo>
                            <a:lnTo>
                              <a:pt x="60" y="91"/>
                            </a:lnTo>
                            <a:lnTo>
                              <a:pt x="62" y="95"/>
                            </a:lnTo>
                            <a:lnTo>
                              <a:pt x="60" y="95"/>
                            </a:lnTo>
                            <a:lnTo>
                              <a:pt x="38" y="75"/>
                            </a:lnTo>
                            <a:lnTo>
                              <a:pt x="18" y="45"/>
                            </a:lnTo>
                            <a:lnTo>
                              <a:pt x="6" y="20"/>
                            </a:lnTo>
                            <a:lnTo>
                              <a:pt x="0" y="10"/>
                            </a:lnTo>
                            <a:lnTo>
                              <a:pt x="0" y="4"/>
                            </a:lnTo>
                            <a:lnTo>
                              <a:pt x="0" y="2"/>
                            </a:lnTo>
                            <a:lnTo>
                              <a:pt x="2" y="0"/>
                            </a:lnTo>
                            <a:lnTo>
                              <a:pt x="4" y="0"/>
                            </a:lnTo>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sp>
                    <p:nvSpPr>
                      <p:cNvPr id="106" name="Freeform 61" descr="5%"/>
                      <p:cNvSpPr>
                        <a:spLocks/>
                      </p:cNvSpPr>
                      <p:nvPr/>
                    </p:nvSpPr>
                    <p:spPr bwMode="auto">
                      <a:xfrm>
                        <a:off x="5587" y="2231"/>
                        <a:ext cx="22" cy="84"/>
                      </a:xfrm>
                      <a:custGeom>
                        <a:avLst/>
                        <a:gdLst>
                          <a:gd name="T0" fmla="*/ 10 w 22"/>
                          <a:gd name="T1" fmla="*/ 0 h 84"/>
                          <a:gd name="T2" fmla="*/ 22 w 22"/>
                          <a:gd name="T3" fmla="*/ 20 h 84"/>
                          <a:gd name="T4" fmla="*/ 22 w 22"/>
                          <a:gd name="T5" fmla="*/ 76 h 84"/>
                          <a:gd name="T6" fmla="*/ 4 w 22"/>
                          <a:gd name="T7" fmla="*/ 84 h 84"/>
                          <a:gd name="T8" fmla="*/ 0 w 22"/>
                          <a:gd name="T9" fmla="*/ 82 h 84"/>
                          <a:gd name="T10" fmla="*/ 16 w 22"/>
                          <a:gd name="T11" fmla="*/ 64 h 84"/>
                          <a:gd name="T12" fmla="*/ 16 w 22"/>
                          <a:gd name="T13" fmla="*/ 24 h 84"/>
                          <a:gd name="T14" fmla="*/ 4 w 22"/>
                          <a:gd name="T15" fmla="*/ 4 h 84"/>
                          <a:gd name="T16" fmla="*/ 10 w 22"/>
                          <a:gd name="T17" fmla="*/ 0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84">
                            <a:moveTo>
                              <a:pt x="10" y="0"/>
                            </a:moveTo>
                            <a:lnTo>
                              <a:pt x="22" y="20"/>
                            </a:lnTo>
                            <a:lnTo>
                              <a:pt x="22" y="76"/>
                            </a:lnTo>
                            <a:lnTo>
                              <a:pt x="4" y="84"/>
                            </a:lnTo>
                            <a:lnTo>
                              <a:pt x="0" y="82"/>
                            </a:lnTo>
                            <a:lnTo>
                              <a:pt x="16" y="64"/>
                            </a:lnTo>
                            <a:lnTo>
                              <a:pt x="16" y="24"/>
                            </a:lnTo>
                            <a:lnTo>
                              <a:pt x="4" y="4"/>
                            </a:lnTo>
                            <a:lnTo>
                              <a:pt x="10" y="0"/>
                            </a:lnTo>
                            <a:close/>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grpSp>
              </p:grpSp>
              <p:grpSp>
                <p:nvGrpSpPr>
                  <p:cNvPr id="90" name="Group 62"/>
                  <p:cNvGrpSpPr>
                    <a:grpSpLocks/>
                  </p:cNvGrpSpPr>
                  <p:nvPr/>
                </p:nvGrpSpPr>
                <p:grpSpPr bwMode="auto">
                  <a:xfrm>
                    <a:off x="6789738" y="2941638"/>
                    <a:ext cx="1296987" cy="804862"/>
                    <a:chOff x="4639" y="1776"/>
                    <a:chExt cx="898" cy="507"/>
                  </a:xfrm>
                  <a:solidFill>
                    <a:schemeClr val="bg1"/>
                  </a:solidFill>
                </p:grpSpPr>
                <p:sp>
                  <p:nvSpPr>
                    <p:cNvPr id="100" name="Freeform 63"/>
                    <p:cNvSpPr>
                      <a:spLocks/>
                    </p:cNvSpPr>
                    <p:nvPr/>
                  </p:nvSpPr>
                  <p:spPr bwMode="auto">
                    <a:xfrm>
                      <a:off x="5493" y="1912"/>
                      <a:ext cx="44" cy="140"/>
                    </a:xfrm>
                    <a:custGeom>
                      <a:avLst/>
                      <a:gdLst>
                        <a:gd name="T0" fmla="*/ 8 w 44"/>
                        <a:gd name="T1" fmla="*/ 18 h 140"/>
                        <a:gd name="T2" fmla="*/ 16 w 44"/>
                        <a:gd name="T3" fmla="*/ 14 h 140"/>
                        <a:gd name="T4" fmla="*/ 22 w 44"/>
                        <a:gd name="T5" fmla="*/ 8 h 140"/>
                        <a:gd name="T6" fmla="*/ 30 w 44"/>
                        <a:gd name="T7" fmla="*/ 2 h 140"/>
                        <a:gd name="T8" fmla="*/ 36 w 44"/>
                        <a:gd name="T9" fmla="*/ 0 h 140"/>
                        <a:gd name="T10" fmla="*/ 44 w 44"/>
                        <a:gd name="T11" fmla="*/ 0 h 140"/>
                        <a:gd name="T12" fmla="*/ 44 w 44"/>
                        <a:gd name="T13" fmla="*/ 8 h 140"/>
                        <a:gd name="T14" fmla="*/ 44 w 44"/>
                        <a:gd name="T15" fmla="*/ 18 h 140"/>
                        <a:gd name="T16" fmla="*/ 40 w 44"/>
                        <a:gd name="T17" fmla="*/ 28 h 140"/>
                        <a:gd name="T18" fmla="*/ 38 w 44"/>
                        <a:gd name="T19" fmla="*/ 36 h 140"/>
                        <a:gd name="T20" fmla="*/ 38 w 44"/>
                        <a:gd name="T21" fmla="*/ 42 h 140"/>
                        <a:gd name="T22" fmla="*/ 36 w 44"/>
                        <a:gd name="T23" fmla="*/ 58 h 140"/>
                        <a:gd name="T24" fmla="*/ 30 w 44"/>
                        <a:gd name="T25" fmla="*/ 66 h 140"/>
                        <a:gd name="T26" fmla="*/ 28 w 44"/>
                        <a:gd name="T27" fmla="*/ 74 h 140"/>
                        <a:gd name="T28" fmla="*/ 16 w 44"/>
                        <a:gd name="T29" fmla="*/ 84 h 140"/>
                        <a:gd name="T30" fmla="*/ 18 w 44"/>
                        <a:gd name="T31" fmla="*/ 94 h 140"/>
                        <a:gd name="T32" fmla="*/ 8 w 44"/>
                        <a:gd name="T33" fmla="*/ 108 h 140"/>
                        <a:gd name="T34" fmla="*/ 8 w 44"/>
                        <a:gd name="T35" fmla="*/ 112 h 140"/>
                        <a:gd name="T36" fmla="*/ 8 w 44"/>
                        <a:gd name="T37" fmla="*/ 134 h 140"/>
                        <a:gd name="T38" fmla="*/ 8 w 44"/>
                        <a:gd name="T39" fmla="*/ 138 h 140"/>
                        <a:gd name="T40" fmla="*/ 6 w 44"/>
                        <a:gd name="T41" fmla="*/ 140 h 140"/>
                        <a:gd name="T42" fmla="*/ 6 w 44"/>
                        <a:gd name="T43" fmla="*/ 138 h 140"/>
                        <a:gd name="T44" fmla="*/ 4 w 44"/>
                        <a:gd name="T45" fmla="*/ 132 h 140"/>
                        <a:gd name="T46" fmla="*/ 0 w 44"/>
                        <a:gd name="T47" fmla="*/ 118 h 140"/>
                        <a:gd name="T48" fmla="*/ 0 w 44"/>
                        <a:gd name="T49" fmla="*/ 96 h 140"/>
                        <a:gd name="T50" fmla="*/ 0 w 44"/>
                        <a:gd name="T51" fmla="*/ 78 h 140"/>
                        <a:gd name="T52" fmla="*/ 2 w 44"/>
                        <a:gd name="T53" fmla="*/ 64 h 140"/>
                        <a:gd name="T54" fmla="*/ 8 w 44"/>
                        <a:gd name="T55" fmla="*/ 60 h 140"/>
                        <a:gd name="T56" fmla="*/ 8 w 44"/>
                        <a:gd name="T57" fmla="*/ 46 h 140"/>
                        <a:gd name="T58" fmla="*/ 16 w 44"/>
                        <a:gd name="T59" fmla="*/ 36 h 140"/>
                        <a:gd name="T60" fmla="*/ 18 w 44"/>
                        <a:gd name="T61" fmla="*/ 30 h 140"/>
                        <a:gd name="T62" fmla="*/ 18 w 44"/>
                        <a:gd name="T63" fmla="*/ 28 h 140"/>
                        <a:gd name="T64" fmla="*/ 18 w 44"/>
                        <a:gd name="T65" fmla="*/ 24 h 140"/>
                        <a:gd name="T66" fmla="*/ 14 w 44"/>
                        <a:gd name="T67" fmla="*/ 22 h 140"/>
                        <a:gd name="T68" fmla="*/ 10 w 44"/>
                        <a:gd name="T69" fmla="*/ 20 h 140"/>
                        <a:gd name="T70" fmla="*/ 8 w 44"/>
                        <a:gd name="T71" fmla="*/ 20 h 140"/>
                        <a:gd name="T72" fmla="*/ 8 w 44"/>
                        <a:gd name="T73" fmla="*/ 20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4" h="140">
                          <a:moveTo>
                            <a:pt x="8" y="18"/>
                          </a:moveTo>
                          <a:lnTo>
                            <a:pt x="16" y="14"/>
                          </a:lnTo>
                          <a:lnTo>
                            <a:pt x="22" y="8"/>
                          </a:lnTo>
                          <a:lnTo>
                            <a:pt x="30" y="2"/>
                          </a:lnTo>
                          <a:lnTo>
                            <a:pt x="36" y="0"/>
                          </a:lnTo>
                          <a:lnTo>
                            <a:pt x="44" y="0"/>
                          </a:lnTo>
                          <a:lnTo>
                            <a:pt x="44" y="8"/>
                          </a:lnTo>
                          <a:lnTo>
                            <a:pt x="44" y="18"/>
                          </a:lnTo>
                          <a:lnTo>
                            <a:pt x="40" y="28"/>
                          </a:lnTo>
                          <a:lnTo>
                            <a:pt x="38" y="36"/>
                          </a:lnTo>
                          <a:lnTo>
                            <a:pt x="38" y="42"/>
                          </a:lnTo>
                          <a:lnTo>
                            <a:pt x="36" y="58"/>
                          </a:lnTo>
                          <a:lnTo>
                            <a:pt x="30" y="66"/>
                          </a:lnTo>
                          <a:lnTo>
                            <a:pt x="28" y="74"/>
                          </a:lnTo>
                          <a:lnTo>
                            <a:pt x="16" y="84"/>
                          </a:lnTo>
                          <a:lnTo>
                            <a:pt x="18" y="94"/>
                          </a:lnTo>
                          <a:lnTo>
                            <a:pt x="8" y="108"/>
                          </a:lnTo>
                          <a:lnTo>
                            <a:pt x="8" y="112"/>
                          </a:lnTo>
                          <a:lnTo>
                            <a:pt x="8" y="134"/>
                          </a:lnTo>
                          <a:lnTo>
                            <a:pt x="8" y="138"/>
                          </a:lnTo>
                          <a:lnTo>
                            <a:pt x="6" y="140"/>
                          </a:lnTo>
                          <a:lnTo>
                            <a:pt x="6" y="138"/>
                          </a:lnTo>
                          <a:lnTo>
                            <a:pt x="4" y="132"/>
                          </a:lnTo>
                          <a:lnTo>
                            <a:pt x="0" y="118"/>
                          </a:lnTo>
                          <a:lnTo>
                            <a:pt x="0" y="96"/>
                          </a:lnTo>
                          <a:lnTo>
                            <a:pt x="0" y="78"/>
                          </a:lnTo>
                          <a:lnTo>
                            <a:pt x="2" y="64"/>
                          </a:lnTo>
                          <a:lnTo>
                            <a:pt x="8" y="60"/>
                          </a:lnTo>
                          <a:lnTo>
                            <a:pt x="8" y="46"/>
                          </a:lnTo>
                          <a:lnTo>
                            <a:pt x="16" y="36"/>
                          </a:lnTo>
                          <a:lnTo>
                            <a:pt x="18" y="30"/>
                          </a:lnTo>
                          <a:lnTo>
                            <a:pt x="18" y="28"/>
                          </a:lnTo>
                          <a:lnTo>
                            <a:pt x="18" y="24"/>
                          </a:lnTo>
                          <a:lnTo>
                            <a:pt x="14" y="22"/>
                          </a:lnTo>
                          <a:lnTo>
                            <a:pt x="10" y="20"/>
                          </a:lnTo>
                          <a:lnTo>
                            <a:pt x="8" y="20"/>
                          </a:lnTo>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sp>
                  <p:nvSpPr>
                    <p:cNvPr id="101" name="Freeform 64"/>
                    <p:cNvSpPr>
                      <a:spLocks/>
                    </p:cNvSpPr>
                    <p:nvPr/>
                  </p:nvSpPr>
                  <p:spPr bwMode="auto">
                    <a:xfrm>
                      <a:off x="4639" y="1776"/>
                      <a:ext cx="892" cy="507"/>
                    </a:xfrm>
                    <a:custGeom>
                      <a:avLst/>
                      <a:gdLst>
                        <a:gd name="T0" fmla="*/ 880 w 892"/>
                        <a:gd name="T1" fmla="*/ 356 h 507"/>
                        <a:gd name="T2" fmla="*/ 892 w 892"/>
                        <a:gd name="T3" fmla="*/ 350 h 507"/>
                        <a:gd name="T4" fmla="*/ 842 w 892"/>
                        <a:gd name="T5" fmla="*/ 308 h 507"/>
                        <a:gd name="T6" fmla="*/ 830 w 892"/>
                        <a:gd name="T7" fmla="*/ 310 h 507"/>
                        <a:gd name="T8" fmla="*/ 834 w 892"/>
                        <a:gd name="T9" fmla="*/ 322 h 507"/>
                        <a:gd name="T10" fmla="*/ 806 w 892"/>
                        <a:gd name="T11" fmla="*/ 310 h 507"/>
                        <a:gd name="T12" fmla="*/ 748 w 892"/>
                        <a:gd name="T13" fmla="*/ 284 h 507"/>
                        <a:gd name="T14" fmla="*/ 816 w 892"/>
                        <a:gd name="T15" fmla="*/ 306 h 507"/>
                        <a:gd name="T16" fmla="*/ 762 w 892"/>
                        <a:gd name="T17" fmla="*/ 242 h 507"/>
                        <a:gd name="T18" fmla="*/ 812 w 892"/>
                        <a:gd name="T19" fmla="*/ 262 h 507"/>
                        <a:gd name="T20" fmla="*/ 820 w 892"/>
                        <a:gd name="T21" fmla="*/ 236 h 507"/>
                        <a:gd name="T22" fmla="*/ 754 w 892"/>
                        <a:gd name="T23" fmla="*/ 194 h 507"/>
                        <a:gd name="T24" fmla="*/ 804 w 892"/>
                        <a:gd name="T25" fmla="*/ 212 h 507"/>
                        <a:gd name="T26" fmla="*/ 804 w 892"/>
                        <a:gd name="T27" fmla="*/ 170 h 507"/>
                        <a:gd name="T28" fmla="*/ 744 w 892"/>
                        <a:gd name="T29" fmla="*/ 146 h 507"/>
                        <a:gd name="T30" fmla="*/ 710 w 892"/>
                        <a:gd name="T31" fmla="*/ 130 h 507"/>
                        <a:gd name="T32" fmla="*/ 678 w 892"/>
                        <a:gd name="T33" fmla="*/ 126 h 507"/>
                        <a:gd name="T34" fmla="*/ 678 w 892"/>
                        <a:gd name="T35" fmla="*/ 92 h 507"/>
                        <a:gd name="T36" fmla="*/ 698 w 892"/>
                        <a:gd name="T37" fmla="*/ 68 h 507"/>
                        <a:gd name="T38" fmla="*/ 682 w 892"/>
                        <a:gd name="T39" fmla="*/ 42 h 507"/>
                        <a:gd name="T40" fmla="*/ 642 w 892"/>
                        <a:gd name="T41" fmla="*/ 30 h 507"/>
                        <a:gd name="T42" fmla="*/ 638 w 892"/>
                        <a:gd name="T43" fmla="*/ 14 h 507"/>
                        <a:gd name="T44" fmla="*/ 626 w 892"/>
                        <a:gd name="T45" fmla="*/ 2 h 507"/>
                        <a:gd name="T46" fmla="*/ 610 w 892"/>
                        <a:gd name="T47" fmla="*/ 10 h 507"/>
                        <a:gd name="T48" fmla="*/ 604 w 892"/>
                        <a:gd name="T49" fmla="*/ 24 h 507"/>
                        <a:gd name="T50" fmla="*/ 542 w 892"/>
                        <a:gd name="T51" fmla="*/ 0 h 507"/>
                        <a:gd name="T52" fmla="*/ 518 w 892"/>
                        <a:gd name="T53" fmla="*/ 78 h 507"/>
                        <a:gd name="T54" fmla="*/ 502 w 892"/>
                        <a:gd name="T55" fmla="*/ 102 h 507"/>
                        <a:gd name="T56" fmla="*/ 490 w 892"/>
                        <a:gd name="T57" fmla="*/ 98 h 507"/>
                        <a:gd name="T58" fmla="*/ 478 w 892"/>
                        <a:gd name="T59" fmla="*/ 102 h 507"/>
                        <a:gd name="T60" fmla="*/ 472 w 892"/>
                        <a:gd name="T61" fmla="*/ 136 h 507"/>
                        <a:gd name="T62" fmla="*/ 462 w 892"/>
                        <a:gd name="T63" fmla="*/ 160 h 507"/>
                        <a:gd name="T64" fmla="*/ 430 w 892"/>
                        <a:gd name="T65" fmla="*/ 148 h 507"/>
                        <a:gd name="T66" fmla="*/ 416 w 892"/>
                        <a:gd name="T67" fmla="*/ 152 h 507"/>
                        <a:gd name="T68" fmla="*/ 414 w 892"/>
                        <a:gd name="T69" fmla="*/ 182 h 507"/>
                        <a:gd name="T70" fmla="*/ 404 w 892"/>
                        <a:gd name="T71" fmla="*/ 208 h 507"/>
                        <a:gd name="T72" fmla="*/ 386 w 892"/>
                        <a:gd name="T73" fmla="*/ 252 h 507"/>
                        <a:gd name="T74" fmla="*/ 376 w 892"/>
                        <a:gd name="T75" fmla="*/ 292 h 507"/>
                        <a:gd name="T76" fmla="*/ 360 w 892"/>
                        <a:gd name="T77" fmla="*/ 328 h 507"/>
                        <a:gd name="T78" fmla="*/ 340 w 892"/>
                        <a:gd name="T79" fmla="*/ 328 h 507"/>
                        <a:gd name="T80" fmla="*/ 320 w 892"/>
                        <a:gd name="T81" fmla="*/ 334 h 507"/>
                        <a:gd name="T82" fmla="*/ 314 w 892"/>
                        <a:gd name="T83" fmla="*/ 348 h 507"/>
                        <a:gd name="T84" fmla="*/ 294 w 892"/>
                        <a:gd name="T85" fmla="*/ 362 h 507"/>
                        <a:gd name="T86" fmla="*/ 264 w 892"/>
                        <a:gd name="T87" fmla="*/ 364 h 507"/>
                        <a:gd name="T88" fmla="*/ 248 w 892"/>
                        <a:gd name="T89" fmla="*/ 374 h 507"/>
                        <a:gd name="T90" fmla="*/ 222 w 892"/>
                        <a:gd name="T91" fmla="*/ 374 h 507"/>
                        <a:gd name="T92" fmla="*/ 198 w 892"/>
                        <a:gd name="T93" fmla="*/ 358 h 507"/>
                        <a:gd name="T94" fmla="*/ 166 w 892"/>
                        <a:gd name="T95" fmla="*/ 368 h 507"/>
                        <a:gd name="T96" fmla="*/ 136 w 892"/>
                        <a:gd name="T97" fmla="*/ 391 h 507"/>
                        <a:gd name="T98" fmla="*/ 116 w 892"/>
                        <a:gd name="T99" fmla="*/ 421 h 507"/>
                        <a:gd name="T100" fmla="*/ 100 w 892"/>
                        <a:gd name="T101" fmla="*/ 445 h 507"/>
                        <a:gd name="T102" fmla="*/ 82 w 892"/>
                        <a:gd name="T103" fmla="*/ 457 h 507"/>
                        <a:gd name="T104" fmla="*/ 208 w 892"/>
                        <a:gd name="T105" fmla="*/ 475 h 507"/>
                        <a:gd name="T106" fmla="*/ 340 w 892"/>
                        <a:gd name="T107" fmla="*/ 457 h 507"/>
                        <a:gd name="T108" fmla="*/ 734 w 892"/>
                        <a:gd name="T109" fmla="*/ 391 h 50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92" h="507">
                          <a:moveTo>
                            <a:pt x="874" y="356"/>
                          </a:moveTo>
                          <a:lnTo>
                            <a:pt x="878" y="358"/>
                          </a:lnTo>
                          <a:lnTo>
                            <a:pt x="880" y="358"/>
                          </a:lnTo>
                          <a:lnTo>
                            <a:pt x="880" y="356"/>
                          </a:lnTo>
                          <a:lnTo>
                            <a:pt x="876" y="336"/>
                          </a:lnTo>
                          <a:lnTo>
                            <a:pt x="878" y="338"/>
                          </a:lnTo>
                          <a:lnTo>
                            <a:pt x="888" y="356"/>
                          </a:lnTo>
                          <a:lnTo>
                            <a:pt x="892" y="350"/>
                          </a:lnTo>
                          <a:lnTo>
                            <a:pt x="870" y="304"/>
                          </a:lnTo>
                          <a:lnTo>
                            <a:pt x="860" y="302"/>
                          </a:lnTo>
                          <a:lnTo>
                            <a:pt x="854" y="308"/>
                          </a:lnTo>
                          <a:lnTo>
                            <a:pt x="842" y="308"/>
                          </a:lnTo>
                          <a:lnTo>
                            <a:pt x="836" y="304"/>
                          </a:lnTo>
                          <a:lnTo>
                            <a:pt x="834" y="302"/>
                          </a:lnTo>
                          <a:lnTo>
                            <a:pt x="830" y="304"/>
                          </a:lnTo>
                          <a:lnTo>
                            <a:pt x="830" y="310"/>
                          </a:lnTo>
                          <a:lnTo>
                            <a:pt x="830" y="314"/>
                          </a:lnTo>
                          <a:lnTo>
                            <a:pt x="834" y="318"/>
                          </a:lnTo>
                          <a:lnTo>
                            <a:pt x="836" y="320"/>
                          </a:lnTo>
                          <a:lnTo>
                            <a:pt x="834" y="322"/>
                          </a:lnTo>
                          <a:lnTo>
                            <a:pt x="832" y="322"/>
                          </a:lnTo>
                          <a:lnTo>
                            <a:pt x="824" y="318"/>
                          </a:lnTo>
                          <a:lnTo>
                            <a:pt x="812" y="318"/>
                          </a:lnTo>
                          <a:lnTo>
                            <a:pt x="806" y="310"/>
                          </a:lnTo>
                          <a:lnTo>
                            <a:pt x="796" y="306"/>
                          </a:lnTo>
                          <a:lnTo>
                            <a:pt x="784" y="288"/>
                          </a:lnTo>
                          <a:lnTo>
                            <a:pt x="762" y="286"/>
                          </a:lnTo>
                          <a:lnTo>
                            <a:pt x="748" y="284"/>
                          </a:lnTo>
                          <a:lnTo>
                            <a:pt x="728" y="276"/>
                          </a:lnTo>
                          <a:lnTo>
                            <a:pt x="744" y="274"/>
                          </a:lnTo>
                          <a:lnTo>
                            <a:pt x="788" y="280"/>
                          </a:lnTo>
                          <a:lnTo>
                            <a:pt x="816" y="306"/>
                          </a:lnTo>
                          <a:lnTo>
                            <a:pt x="830" y="290"/>
                          </a:lnTo>
                          <a:lnTo>
                            <a:pt x="808" y="274"/>
                          </a:lnTo>
                          <a:lnTo>
                            <a:pt x="784" y="266"/>
                          </a:lnTo>
                          <a:lnTo>
                            <a:pt x="762" y="242"/>
                          </a:lnTo>
                          <a:lnTo>
                            <a:pt x="770" y="244"/>
                          </a:lnTo>
                          <a:lnTo>
                            <a:pt x="792" y="262"/>
                          </a:lnTo>
                          <a:lnTo>
                            <a:pt x="804" y="268"/>
                          </a:lnTo>
                          <a:lnTo>
                            <a:pt x="812" y="262"/>
                          </a:lnTo>
                          <a:lnTo>
                            <a:pt x="802" y="256"/>
                          </a:lnTo>
                          <a:lnTo>
                            <a:pt x="802" y="242"/>
                          </a:lnTo>
                          <a:lnTo>
                            <a:pt x="820" y="252"/>
                          </a:lnTo>
                          <a:lnTo>
                            <a:pt x="820" y="236"/>
                          </a:lnTo>
                          <a:lnTo>
                            <a:pt x="808" y="228"/>
                          </a:lnTo>
                          <a:lnTo>
                            <a:pt x="806" y="218"/>
                          </a:lnTo>
                          <a:lnTo>
                            <a:pt x="782" y="216"/>
                          </a:lnTo>
                          <a:lnTo>
                            <a:pt x="754" y="194"/>
                          </a:lnTo>
                          <a:lnTo>
                            <a:pt x="734" y="174"/>
                          </a:lnTo>
                          <a:lnTo>
                            <a:pt x="760" y="192"/>
                          </a:lnTo>
                          <a:lnTo>
                            <a:pt x="784" y="210"/>
                          </a:lnTo>
                          <a:lnTo>
                            <a:pt x="804" y="212"/>
                          </a:lnTo>
                          <a:lnTo>
                            <a:pt x="806" y="186"/>
                          </a:lnTo>
                          <a:lnTo>
                            <a:pt x="812" y="178"/>
                          </a:lnTo>
                          <a:lnTo>
                            <a:pt x="812" y="172"/>
                          </a:lnTo>
                          <a:lnTo>
                            <a:pt x="804" y="170"/>
                          </a:lnTo>
                          <a:lnTo>
                            <a:pt x="794" y="168"/>
                          </a:lnTo>
                          <a:lnTo>
                            <a:pt x="778" y="160"/>
                          </a:lnTo>
                          <a:lnTo>
                            <a:pt x="758" y="146"/>
                          </a:lnTo>
                          <a:lnTo>
                            <a:pt x="744" y="146"/>
                          </a:lnTo>
                          <a:lnTo>
                            <a:pt x="732" y="144"/>
                          </a:lnTo>
                          <a:lnTo>
                            <a:pt x="724" y="140"/>
                          </a:lnTo>
                          <a:lnTo>
                            <a:pt x="718" y="136"/>
                          </a:lnTo>
                          <a:lnTo>
                            <a:pt x="710" y="130"/>
                          </a:lnTo>
                          <a:lnTo>
                            <a:pt x="710" y="126"/>
                          </a:lnTo>
                          <a:lnTo>
                            <a:pt x="686" y="132"/>
                          </a:lnTo>
                          <a:lnTo>
                            <a:pt x="680" y="130"/>
                          </a:lnTo>
                          <a:lnTo>
                            <a:pt x="678" y="126"/>
                          </a:lnTo>
                          <a:lnTo>
                            <a:pt x="676" y="120"/>
                          </a:lnTo>
                          <a:lnTo>
                            <a:pt x="676" y="112"/>
                          </a:lnTo>
                          <a:lnTo>
                            <a:pt x="676" y="98"/>
                          </a:lnTo>
                          <a:lnTo>
                            <a:pt x="678" y="92"/>
                          </a:lnTo>
                          <a:lnTo>
                            <a:pt x="688" y="86"/>
                          </a:lnTo>
                          <a:lnTo>
                            <a:pt x="692" y="80"/>
                          </a:lnTo>
                          <a:lnTo>
                            <a:pt x="696" y="74"/>
                          </a:lnTo>
                          <a:lnTo>
                            <a:pt x="698" y="68"/>
                          </a:lnTo>
                          <a:lnTo>
                            <a:pt x="698" y="64"/>
                          </a:lnTo>
                          <a:lnTo>
                            <a:pt x="696" y="54"/>
                          </a:lnTo>
                          <a:lnTo>
                            <a:pt x="690" y="48"/>
                          </a:lnTo>
                          <a:lnTo>
                            <a:pt x="682" y="42"/>
                          </a:lnTo>
                          <a:lnTo>
                            <a:pt x="674" y="38"/>
                          </a:lnTo>
                          <a:lnTo>
                            <a:pt x="664" y="34"/>
                          </a:lnTo>
                          <a:lnTo>
                            <a:pt x="652" y="32"/>
                          </a:lnTo>
                          <a:lnTo>
                            <a:pt x="642" y="30"/>
                          </a:lnTo>
                          <a:lnTo>
                            <a:pt x="638" y="26"/>
                          </a:lnTo>
                          <a:lnTo>
                            <a:pt x="636" y="22"/>
                          </a:lnTo>
                          <a:lnTo>
                            <a:pt x="636" y="18"/>
                          </a:lnTo>
                          <a:lnTo>
                            <a:pt x="638" y="14"/>
                          </a:lnTo>
                          <a:lnTo>
                            <a:pt x="640" y="10"/>
                          </a:lnTo>
                          <a:lnTo>
                            <a:pt x="636" y="6"/>
                          </a:lnTo>
                          <a:lnTo>
                            <a:pt x="632" y="4"/>
                          </a:lnTo>
                          <a:lnTo>
                            <a:pt x="626" y="2"/>
                          </a:lnTo>
                          <a:lnTo>
                            <a:pt x="620" y="4"/>
                          </a:lnTo>
                          <a:lnTo>
                            <a:pt x="612" y="8"/>
                          </a:lnTo>
                          <a:lnTo>
                            <a:pt x="608" y="10"/>
                          </a:lnTo>
                          <a:lnTo>
                            <a:pt x="610" y="10"/>
                          </a:lnTo>
                          <a:lnTo>
                            <a:pt x="610" y="16"/>
                          </a:lnTo>
                          <a:lnTo>
                            <a:pt x="610" y="20"/>
                          </a:lnTo>
                          <a:lnTo>
                            <a:pt x="608" y="22"/>
                          </a:lnTo>
                          <a:lnTo>
                            <a:pt x="604" y="24"/>
                          </a:lnTo>
                          <a:lnTo>
                            <a:pt x="598" y="24"/>
                          </a:lnTo>
                          <a:lnTo>
                            <a:pt x="588" y="22"/>
                          </a:lnTo>
                          <a:lnTo>
                            <a:pt x="574" y="16"/>
                          </a:lnTo>
                          <a:lnTo>
                            <a:pt x="542" y="0"/>
                          </a:lnTo>
                          <a:lnTo>
                            <a:pt x="538" y="38"/>
                          </a:lnTo>
                          <a:lnTo>
                            <a:pt x="532" y="46"/>
                          </a:lnTo>
                          <a:lnTo>
                            <a:pt x="524" y="66"/>
                          </a:lnTo>
                          <a:lnTo>
                            <a:pt x="518" y="78"/>
                          </a:lnTo>
                          <a:lnTo>
                            <a:pt x="514" y="82"/>
                          </a:lnTo>
                          <a:lnTo>
                            <a:pt x="510" y="80"/>
                          </a:lnTo>
                          <a:lnTo>
                            <a:pt x="504" y="96"/>
                          </a:lnTo>
                          <a:lnTo>
                            <a:pt x="502" y="102"/>
                          </a:lnTo>
                          <a:lnTo>
                            <a:pt x="500" y="104"/>
                          </a:lnTo>
                          <a:lnTo>
                            <a:pt x="496" y="106"/>
                          </a:lnTo>
                          <a:lnTo>
                            <a:pt x="494" y="102"/>
                          </a:lnTo>
                          <a:lnTo>
                            <a:pt x="490" y="98"/>
                          </a:lnTo>
                          <a:lnTo>
                            <a:pt x="486" y="98"/>
                          </a:lnTo>
                          <a:lnTo>
                            <a:pt x="484" y="96"/>
                          </a:lnTo>
                          <a:lnTo>
                            <a:pt x="482" y="98"/>
                          </a:lnTo>
                          <a:lnTo>
                            <a:pt x="478" y="102"/>
                          </a:lnTo>
                          <a:lnTo>
                            <a:pt x="476" y="110"/>
                          </a:lnTo>
                          <a:lnTo>
                            <a:pt x="476" y="122"/>
                          </a:lnTo>
                          <a:lnTo>
                            <a:pt x="474" y="130"/>
                          </a:lnTo>
                          <a:lnTo>
                            <a:pt x="472" y="136"/>
                          </a:lnTo>
                          <a:lnTo>
                            <a:pt x="470" y="144"/>
                          </a:lnTo>
                          <a:lnTo>
                            <a:pt x="468" y="150"/>
                          </a:lnTo>
                          <a:lnTo>
                            <a:pt x="466" y="156"/>
                          </a:lnTo>
                          <a:lnTo>
                            <a:pt x="462" y="160"/>
                          </a:lnTo>
                          <a:lnTo>
                            <a:pt x="454" y="162"/>
                          </a:lnTo>
                          <a:lnTo>
                            <a:pt x="446" y="160"/>
                          </a:lnTo>
                          <a:lnTo>
                            <a:pt x="436" y="152"/>
                          </a:lnTo>
                          <a:lnTo>
                            <a:pt x="430" y="148"/>
                          </a:lnTo>
                          <a:lnTo>
                            <a:pt x="426" y="146"/>
                          </a:lnTo>
                          <a:lnTo>
                            <a:pt x="422" y="146"/>
                          </a:lnTo>
                          <a:lnTo>
                            <a:pt x="418" y="148"/>
                          </a:lnTo>
                          <a:lnTo>
                            <a:pt x="416" y="152"/>
                          </a:lnTo>
                          <a:lnTo>
                            <a:pt x="416" y="160"/>
                          </a:lnTo>
                          <a:lnTo>
                            <a:pt x="418" y="172"/>
                          </a:lnTo>
                          <a:lnTo>
                            <a:pt x="416" y="176"/>
                          </a:lnTo>
                          <a:lnTo>
                            <a:pt x="414" y="182"/>
                          </a:lnTo>
                          <a:lnTo>
                            <a:pt x="410" y="188"/>
                          </a:lnTo>
                          <a:lnTo>
                            <a:pt x="408" y="202"/>
                          </a:lnTo>
                          <a:lnTo>
                            <a:pt x="406" y="204"/>
                          </a:lnTo>
                          <a:lnTo>
                            <a:pt x="404" y="208"/>
                          </a:lnTo>
                          <a:lnTo>
                            <a:pt x="400" y="218"/>
                          </a:lnTo>
                          <a:lnTo>
                            <a:pt x="398" y="234"/>
                          </a:lnTo>
                          <a:lnTo>
                            <a:pt x="394" y="242"/>
                          </a:lnTo>
                          <a:lnTo>
                            <a:pt x="386" y="252"/>
                          </a:lnTo>
                          <a:lnTo>
                            <a:pt x="380" y="266"/>
                          </a:lnTo>
                          <a:lnTo>
                            <a:pt x="376" y="272"/>
                          </a:lnTo>
                          <a:lnTo>
                            <a:pt x="376" y="278"/>
                          </a:lnTo>
                          <a:lnTo>
                            <a:pt x="376" y="292"/>
                          </a:lnTo>
                          <a:lnTo>
                            <a:pt x="380" y="296"/>
                          </a:lnTo>
                          <a:lnTo>
                            <a:pt x="374" y="304"/>
                          </a:lnTo>
                          <a:lnTo>
                            <a:pt x="378" y="314"/>
                          </a:lnTo>
                          <a:lnTo>
                            <a:pt x="360" y="328"/>
                          </a:lnTo>
                          <a:lnTo>
                            <a:pt x="356" y="326"/>
                          </a:lnTo>
                          <a:lnTo>
                            <a:pt x="350" y="324"/>
                          </a:lnTo>
                          <a:lnTo>
                            <a:pt x="344" y="326"/>
                          </a:lnTo>
                          <a:lnTo>
                            <a:pt x="340" y="328"/>
                          </a:lnTo>
                          <a:lnTo>
                            <a:pt x="336" y="332"/>
                          </a:lnTo>
                          <a:lnTo>
                            <a:pt x="332" y="340"/>
                          </a:lnTo>
                          <a:lnTo>
                            <a:pt x="328" y="338"/>
                          </a:lnTo>
                          <a:lnTo>
                            <a:pt x="320" y="334"/>
                          </a:lnTo>
                          <a:lnTo>
                            <a:pt x="316" y="334"/>
                          </a:lnTo>
                          <a:lnTo>
                            <a:pt x="314" y="336"/>
                          </a:lnTo>
                          <a:lnTo>
                            <a:pt x="312" y="340"/>
                          </a:lnTo>
                          <a:lnTo>
                            <a:pt x="314" y="348"/>
                          </a:lnTo>
                          <a:lnTo>
                            <a:pt x="312" y="352"/>
                          </a:lnTo>
                          <a:lnTo>
                            <a:pt x="308" y="354"/>
                          </a:lnTo>
                          <a:lnTo>
                            <a:pt x="298" y="358"/>
                          </a:lnTo>
                          <a:lnTo>
                            <a:pt x="294" y="362"/>
                          </a:lnTo>
                          <a:lnTo>
                            <a:pt x="280" y="366"/>
                          </a:lnTo>
                          <a:lnTo>
                            <a:pt x="274" y="366"/>
                          </a:lnTo>
                          <a:lnTo>
                            <a:pt x="268" y="366"/>
                          </a:lnTo>
                          <a:lnTo>
                            <a:pt x="264" y="364"/>
                          </a:lnTo>
                          <a:lnTo>
                            <a:pt x="262" y="358"/>
                          </a:lnTo>
                          <a:lnTo>
                            <a:pt x="260" y="362"/>
                          </a:lnTo>
                          <a:lnTo>
                            <a:pt x="252" y="370"/>
                          </a:lnTo>
                          <a:lnTo>
                            <a:pt x="248" y="374"/>
                          </a:lnTo>
                          <a:lnTo>
                            <a:pt x="242" y="378"/>
                          </a:lnTo>
                          <a:lnTo>
                            <a:pt x="234" y="378"/>
                          </a:lnTo>
                          <a:lnTo>
                            <a:pt x="226" y="376"/>
                          </a:lnTo>
                          <a:lnTo>
                            <a:pt x="222" y="374"/>
                          </a:lnTo>
                          <a:lnTo>
                            <a:pt x="214" y="372"/>
                          </a:lnTo>
                          <a:lnTo>
                            <a:pt x="208" y="370"/>
                          </a:lnTo>
                          <a:lnTo>
                            <a:pt x="202" y="364"/>
                          </a:lnTo>
                          <a:lnTo>
                            <a:pt x="198" y="358"/>
                          </a:lnTo>
                          <a:lnTo>
                            <a:pt x="192" y="350"/>
                          </a:lnTo>
                          <a:lnTo>
                            <a:pt x="190" y="338"/>
                          </a:lnTo>
                          <a:lnTo>
                            <a:pt x="160" y="374"/>
                          </a:lnTo>
                          <a:lnTo>
                            <a:pt x="166" y="368"/>
                          </a:lnTo>
                          <a:lnTo>
                            <a:pt x="160" y="374"/>
                          </a:lnTo>
                          <a:lnTo>
                            <a:pt x="156" y="378"/>
                          </a:lnTo>
                          <a:lnTo>
                            <a:pt x="150" y="385"/>
                          </a:lnTo>
                          <a:lnTo>
                            <a:pt x="136" y="391"/>
                          </a:lnTo>
                          <a:lnTo>
                            <a:pt x="124" y="399"/>
                          </a:lnTo>
                          <a:lnTo>
                            <a:pt x="120" y="405"/>
                          </a:lnTo>
                          <a:lnTo>
                            <a:pt x="118" y="411"/>
                          </a:lnTo>
                          <a:lnTo>
                            <a:pt x="116" y="421"/>
                          </a:lnTo>
                          <a:lnTo>
                            <a:pt x="112" y="427"/>
                          </a:lnTo>
                          <a:lnTo>
                            <a:pt x="106" y="431"/>
                          </a:lnTo>
                          <a:lnTo>
                            <a:pt x="104" y="435"/>
                          </a:lnTo>
                          <a:lnTo>
                            <a:pt x="100" y="445"/>
                          </a:lnTo>
                          <a:lnTo>
                            <a:pt x="98" y="449"/>
                          </a:lnTo>
                          <a:lnTo>
                            <a:pt x="94" y="451"/>
                          </a:lnTo>
                          <a:lnTo>
                            <a:pt x="86" y="453"/>
                          </a:lnTo>
                          <a:lnTo>
                            <a:pt x="82" y="457"/>
                          </a:lnTo>
                          <a:lnTo>
                            <a:pt x="76" y="463"/>
                          </a:lnTo>
                          <a:lnTo>
                            <a:pt x="70" y="471"/>
                          </a:lnTo>
                          <a:lnTo>
                            <a:pt x="0" y="507"/>
                          </a:lnTo>
                          <a:lnTo>
                            <a:pt x="208" y="475"/>
                          </a:lnTo>
                          <a:lnTo>
                            <a:pt x="222" y="467"/>
                          </a:lnTo>
                          <a:lnTo>
                            <a:pt x="238" y="467"/>
                          </a:lnTo>
                          <a:lnTo>
                            <a:pt x="286" y="463"/>
                          </a:lnTo>
                          <a:lnTo>
                            <a:pt x="340" y="457"/>
                          </a:lnTo>
                          <a:lnTo>
                            <a:pt x="414" y="447"/>
                          </a:lnTo>
                          <a:lnTo>
                            <a:pt x="506" y="433"/>
                          </a:lnTo>
                          <a:lnTo>
                            <a:pt x="614" y="415"/>
                          </a:lnTo>
                          <a:lnTo>
                            <a:pt x="734" y="391"/>
                          </a:lnTo>
                          <a:lnTo>
                            <a:pt x="868" y="358"/>
                          </a:lnTo>
                          <a:lnTo>
                            <a:pt x="874" y="356"/>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grpSp>
              <p:sp>
                <p:nvSpPr>
                  <p:cNvPr id="91" name="Freeform 65"/>
                  <p:cNvSpPr>
                    <a:spLocks/>
                  </p:cNvSpPr>
                  <p:nvPr/>
                </p:nvSpPr>
                <p:spPr bwMode="auto">
                  <a:xfrm>
                    <a:off x="7381875" y="2786063"/>
                    <a:ext cx="741363" cy="409575"/>
                  </a:xfrm>
                  <a:custGeom>
                    <a:avLst/>
                    <a:gdLst>
                      <a:gd name="T0" fmla="*/ 2147483647 w 514"/>
                      <a:gd name="T1" fmla="*/ 2147483647 h 258"/>
                      <a:gd name="T2" fmla="*/ 2147483647 w 514"/>
                      <a:gd name="T3" fmla="*/ 2147483647 h 258"/>
                      <a:gd name="T4" fmla="*/ 2147483647 w 514"/>
                      <a:gd name="T5" fmla="*/ 2147483647 h 258"/>
                      <a:gd name="T6" fmla="*/ 2147483647 w 514"/>
                      <a:gd name="T7" fmla="*/ 2147483647 h 258"/>
                      <a:gd name="T8" fmla="*/ 2147483647 w 514"/>
                      <a:gd name="T9" fmla="*/ 2147483647 h 258"/>
                      <a:gd name="T10" fmla="*/ 2147483647 w 514"/>
                      <a:gd name="T11" fmla="*/ 2147483647 h 258"/>
                      <a:gd name="T12" fmla="*/ 2147483647 w 514"/>
                      <a:gd name="T13" fmla="*/ 2147483647 h 258"/>
                      <a:gd name="T14" fmla="*/ 2147483647 w 514"/>
                      <a:gd name="T15" fmla="*/ 2147483647 h 258"/>
                      <a:gd name="T16" fmla="*/ 2147483647 w 514"/>
                      <a:gd name="T17" fmla="*/ 2147483647 h 258"/>
                      <a:gd name="T18" fmla="*/ 2147483647 w 514"/>
                      <a:gd name="T19" fmla="*/ 2147483647 h 258"/>
                      <a:gd name="T20" fmla="*/ 2147483647 w 514"/>
                      <a:gd name="T21" fmla="*/ 2147483647 h 258"/>
                      <a:gd name="T22" fmla="*/ 2147483647 w 514"/>
                      <a:gd name="T23" fmla="*/ 2147483647 h 258"/>
                      <a:gd name="T24" fmla="*/ 2147483647 w 514"/>
                      <a:gd name="T25" fmla="*/ 2147483647 h 258"/>
                      <a:gd name="T26" fmla="*/ 2147483647 w 514"/>
                      <a:gd name="T27" fmla="*/ 2147483647 h 258"/>
                      <a:gd name="T28" fmla="*/ 2147483647 w 514"/>
                      <a:gd name="T29" fmla="*/ 2147483647 h 258"/>
                      <a:gd name="T30" fmla="*/ 2147483647 w 514"/>
                      <a:gd name="T31" fmla="*/ 2147483647 h 258"/>
                      <a:gd name="T32" fmla="*/ 2147483647 w 514"/>
                      <a:gd name="T33" fmla="*/ 2147483647 h 258"/>
                      <a:gd name="T34" fmla="*/ 2147483647 w 514"/>
                      <a:gd name="T35" fmla="*/ 2147483647 h 258"/>
                      <a:gd name="T36" fmla="*/ 2147483647 w 514"/>
                      <a:gd name="T37" fmla="*/ 2147483647 h 258"/>
                      <a:gd name="T38" fmla="*/ 2147483647 w 514"/>
                      <a:gd name="T39" fmla="*/ 2147483647 h 258"/>
                      <a:gd name="T40" fmla="*/ 2147483647 w 514"/>
                      <a:gd name="T41" fmla="*/ 2147483647 h 258"/>
                      <a:gd name="T42" fmla="*/ 2147483647 w 514"/>
                      <a:gd name="T43" fmla="*/ 2147483647 h 258"/>
                      <a:gd name="T44" fmla="*/ 2147483647 w 514"/>
                      <a:gd name="T45" fmla="*/ 2147483647 h 258"/>
                      <a:gd name="T46" fmla="*/ 2147483647 w 514"/>
                      <a:gd name="T47" fmla="*/ 2147483647 h 258"/>
                      <a:gd name="T48" fmla="*/ 2147483647 w 514"/>
                      <a:gd name="T49" fmla="*/ 2147483647 h 258"/>
                      <a:gd name="T50" fmla="*/ 2147483647 w 514"/>
                      <a:gd name="T51" fmla="*/ 2147483647 h 258"/>
                      <a:gd name="T52" fmla="*/ 2147483647 w 514"/>
                      <a:gd name="T53" fmla="*/ 2147483647 h 258"/>
                      <a:gd name="T54" fmla="*/ 2147483647 w 514"/>
                      <a:gd name="T55" fmla="*/ 2147483647 h 258"/>
                      <a:gd name="T56" fmla="*/ 2147483647 w 514"/>
                      <a:gd name="T57" fmla="*/ 2147483647 h 258"/>
                      <a:gd name="T58" fmla="*/ 2147483647 w 514"/>
                      <a:gd name="T59" fmla="*/ 2147483647 h 258"/>
                      <a:gd name="T60" fmla="*/ 2147483647 w 514"/>
                      <a:gd name="T61" fmla="*/ 2147483647 h 258"/>
                      <a:gd name="T62" fmla="*/ 2147483647 w 514"/>
                      <a:gd name="T63" fmla="*/ 2147483647 h 258"/>
                      <a:gd name="T64" fmla="*/ 2147483647 w 514"/>
                      <a:gd name="T65" fmla="*/ 2147483647 h 258"/>
                      <a:gd name="T66" fmla="*/ 2147483647 w 514"/>
                      <a:gd name="T67" fmla="*/ 2147483647 h 258"/>
                      <a:gd name="T68" fmla="*/ 2147483647 w 514"/>
                      <a:gd name="T69" fmla="*/ 2147483647 h 258"/>
                      <a:gd name="T70" fmla="*/ 2147483647 w 514"/>
                      <a:gd name="T71" fmla="*/ 2147483647 h 258"/>
                      <a:gd name="T72" fmla="*/ 2147483647 w 514"/>
                      <a:gd name="T73" fmla="*/ 2147483647 h 258"/>
                      <a:gd name="T74" fmla="*/ 2147483647 w 514"/>
                      <a:gd name="T75" fmla="*/ 2147483647 h 258"/>
                      <a:gd name="T76" fmla="*/ 2147483647 w 514"/>
                      <a:gd name="T77" fmla="*/ 2147483647 h 258"/>
                      <a:gd name="T78" fmla="*/ 2147483647 w 514"/>
                      <a:gd name="T79" fmla="*/ 2147483647 h 258"/>
                      <a:gd name="T80" fmla="*/ 2147483647 w 514"/>
                      <a:gd name="T81" fmla="*/ 2147483647 h 258"/>
                      <a:gd name="T82" fmla="*/ 2147483647 w 514"/>
                      <a:gd name="T83" fmla="*/ 2147483647 h 258"/>
                      <a:gd name="T84" fmla="*/ 0 w 514"/>
                      <a:gd name="T85" fmla="*/ 2147483647 h 258"/>
                      <a:gd name="T86" fmla="*/ 2147483647 w 514"/>
                      <a:gd name="T87" fmla="*/ 2147483647 h 258"/>
                      <a:gd name="T88" fmla="*/ 2147483647 w 514"/>
                      <a:gd name="T89" fmla="*/ 2147483647 h 258"/>
                      <a:gd name="T90" fmla="*/ 2147483647 w 514"/>
                      <a:gd name="T91" fmla="*/ 2147483647 h 258"/>
                      <a:gd name="T92" fmla="*/ 2147483647 w 514"/>
                      <a:gd name="T93" fmla="*/ 2147483647 h 258"/>
                      <a:gd name="T94" fmla="*/ 2147483647 w 514"/>
                      <a:gd name="T95" fmla="*/ 2147483647 h 258"/>
                      <a:gd name="T96" fmla="*/ 2147483647 w 514"/>
                      <a:gd name="T97" fmla="*/ 2147483647 h 258"/>
                      <a:gd name="T98" fmla="*/ 2147483647 w 514"/>
                      <a:gd name="T99" fmla="*/ 2147483647 h 258"/>
                      <a:gd name="T100" fmla="*/ 2147483647 w 514"/>
                      <a:gd name="T101" fmla="*/ 2147483647 h 258"/>
                      <a:gd name="T102" fmla="*/ 2147483647 w 514"/>
                      <a:gd name="T103" fmla="*/ 2147483647 h 258"/>
                      <a:gd name="T104" fmla="*/ 2147483647 w 514"/>
                      <a:gd name="T105" fmla="*/ 2147483647 h 258"/>
                      <a:gd name="T106" fmla="*/ 2147483647 w 514"/>
                      <a:gd name="T107" fmla="*/ 2147483647 h 2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14" h="258">
                        <a:moveTo>
                          <a:pt x="284" y="132"/>
                        </a:moveTo>
                        <a:lnTo>
                          <a:pt x="300" y="144"/>
                        </a:lnTo>
                        <a:lnTo>
                          <a:pt x="290" y="160"/>
                        </a:lnTo>
                        <a:lnTo>
                          <a:pt x="290" y="168"/>
                        </a:lnTo>
                        <a:lnTo>
                          <a:pt x="274" y="210"/>
                        </a:lnTo>
                        <a:lnTo>
                          <a:pt x="272" y="216"/>
                        </a:lnTo>
                        <a:lnTo>
                          <a:pt x="274" y="220"/>
                        </a:lnTo>
                        <a:lnTo>
                          <a:pt x="276" y="222"/>
                        </a:lnTo>
                        <a:lnTo>
                          <a:pt x="278" y="224"/>
                        </a:lnTo>
                        <a:lnTo>
                          <a:pt x="284" y="222"/>
                        </a:lnTo>
                        <a:lnTo>
                          <a:pt x="286" y="220"/>
                        </a:lnTo>
                        <a:lnTo>
                          <a:pt x="290" y="214"/>
                        </a:lnTo>
                        <a:lnTo>
                          <a:pt x="294" y="212"/>
                        </a:lnTo>
                        <a:lnTo>
                          <a:pt x="296" y="210"/>
                        </a:lnTo>
                        <a:lnTo>
                          <a:pt x="298" y="212"/>
                        </a:lnTo>
                        <a:lnTo>
                          <a:pt x="302" y="214"/>
                        </a:lnTo>
                        <a:lnTo>
                          <a:pt x="302" y="216"/>
                        </a:lnTo>
                        <a:lnTo>
                          <a:pt x="316" y="232"/>
                        </a:lnTo>
                        <a:lnTo>
                          <a:pt x="318" y="234"/>
                        </a:lnTo>
                        <a:lnTo>
                          <a:pt x="320" y="222"/>
                        </a:lnTo>
                        <a:lnTo>
                          <a:pt x="324" y="222"/>
                        </a:lnTo>
                        <a:lnTo>
                          <a:pt x="326" y="228"/>
                        </a:lnTo>
                        <a:lnTo>
                          <a:pt x="328" y="234"/>
                        </a:lnTo>
                        <a:lnTo>
                          <a:pt x="342" y="232"/>
                        </a:lnTo>
                        <a:lnTo>
                          <a:pt x="354" y="234"/>
                        </a:lnTo>
                        <a:lnTo>
                          <a:pt x="362" y="236"/>
                        </a:lnTo>
                        <a:lnTo>
                          <a:pt x="370" y="240"/>
                        </a:lnTo>
                        <a:lnTo>
                          <a:pt x="378" y="248"/>
                        </a:lnTo>
                        <a:lnTo>
                          <a:pt x="382" y="252"/>
                        </a:lnTo>
                        <a:lnTo>
                          <a:pt x="384" y="242"/>
                        </a:lnTo>
                        <a:lnTo>
                          <a:pt x="374" y="230"/>
                        </a:lnTo>
                        <a:lnTo>
                          <a:pt x="374" y="222"/>
                        </a:lnTo>
                        <a:lnTo>
                          <a:pt x="360" y="216"/>
                        </a:lnTo>
                        <a:lnTo>
                          <a:pt x="344" y="208"/>
                        </a:lnTo>
                        <a:lnTo>
                          <a:pt x="332" y="198"/>
                        </a:lnTo>
                        <a:lnTo>
                          <a:pt x="334" y="192"/>
                        </a:lnTo>
                        <a:lnTo>
                          <a:pt x="344" y="202"/>
                        </a:lnTo>
                        <a:lnTo>
                          <a:pt x="354" y="204"/>
                        </a:lnTo>
                        <a:lnTo>
                          <a:pt x="364" y="210"/>
                        </a:lnTo>
                        <a:lnTo>
                          <a:pt x="370" y="212"/>
                        </a:lnTo>
                        <a:lnTo>
                          <a:pt x="372" y="212"/>
                        </a:lnTo>
                        <a:lnTo>
                          <a:pt x="370" y="210"/>
                        </a:lnTo>
                        <a:lnTo>
                          <a:pt x="366" y="202"/>
                        </a:lnTo>
                        <a:lnTo>
                          <a:pt x="362" y="198"/>
                        </a:lnTo>
                        <a:lnTo>
                          <a:pt x="352" y="190"/>
                        </a:lnTo>
                        <a:lnTo>
                          <a:pt x="346" y="178"/>
                        </a:lnTo>
                        <a:lnTo>
                          <a:pt x="344" y="166"/>
                        </a:lnTo>
                        <a:lnTo>
                          <a:pt x="342" y="154"/>
                        </a:lnTo>
                        <a:lnTo>
                          <a:pt x="344" y="132"/>
                        </a:lnTo>
                        <a:lnTo>
                          <a:pt x="344" y="124"/>
                        </a:lnTo>
                        <a:lnTo>
                          <a:pt x="340" y="108"/>
                        </a:lnTo>
                        <a:lnTo>
                          <a:pt x="334" y="96"/>
                        </a:lnTo>
                        <a:lnTo>
                          <a:pt x="324" y="84"/>
                        </a:lnTo>
                        <a:lnTo>
                          <a:pt x="340" y="84"/>
                        </a:lnTo>
                        <a:lnTo>
                          <a:pt x="346" y="78"/>
                        </a:lnTo>
                        <a:lnTo>
                          <a:pt x="346" y="70"/>
                        </a:lnTo>
                        <a:lnTo>
                          <a:pt x="342" y="62"/>
                        </a:lnTo>
                        <a:lnTo>
                          <a:pt x="344" y="62"/>
                        </a:lnTo>
                        <a:lnTo>
                          <a:pt x="350" y="66"/>
                        </a:lnTo>
                        <a:lnTo>
                          <a:pt x="352" y="72"/>
                        </a:lnTo>
                        <a:lnTo>
                          <a:pt x="354" y="70"/>
                        </a:lnTo>
                        <a:lnTo>
                          <a:pt x="356" y="66"/>
                        </a:lnTo>
                        <a:lnTo>
                          <a:pt x="368" y="50"/>
                        </a:lnTo>
                        <a:lnTo>
                          <a:pt x="366" y="34"/>
                        </a:lnTo>
                        <a:lnTo>
                          <a:pt x="378" y="26"/>
                        </a:lnTo>
                        <a:lnTo>
                          <a:pt x="380" y="26"/>
                        </a:lnTo>
                        <a:lnTo>
                          <a:pt x="380" y="30"/>
                        </a:lnTo>
                        <a:lnTo>
                          <a:pt x="380" y="32"/>
                        </a:lnTo>
                        <a:lnTo>
                          <a:pt x="378" y="38"/>
                        </a:lnTo>
                        <a:lnTo>
                          <a:pt x="378" y="42"/>
                        </a:lnTo>
                        <a:lnTo>
                          <a:pt x="380" y="42"/>
                        </a:lnTo>
                        <a:lnTo>
                          <a:pt x="382" y="42"/>
                        </a:lnTo>
                        <a:lnTo>
                          <a:pt x="390" y="36"/>
                        </a:lnTo>
                        <a:lnTo>
                          <a:pt x="388" y="44"/>
                        </a:lnTo>
                        <a:lnTo>
                          <a:pt x="384" y="50"/>
                        </a:lnTo>
                        <a:lnTo>
                          <a:pt x="378" y="56"/>
                        </a:lnTo>
                        <a:lnTo>
                          <a:pt x="370" y="62"/>
                        </a:lnTo>
                        <a:lnTo>
                          <a:pt x="366" y="68"/>
                        </a:lnTo>
                        <a:lnTo>
                          <a:pt x="364" y="76"/>
                        </a:lnTo>
                        <a:lnTo>
                          <a:pt x="362" y="84"/>
                        </a:lnTo>
                        <a:lnTo>
                          <a:pt x="364" y="98"/>
                        </a:lnTo>
                        <a:lnTo>
                          <a:pt x="366" y="104"/>
                        </a:lnTo>
                        <a:lnTo>
                          <a:pt x="368" y="104"/>
                        </a:lnTo>
                        <a:lnTo>
                          <a:pt x="372" y="100"/>
                        </a:lnTo>
                        <a:lnTo>
                          <a:pt x="378" y="92"/>
                        </a:lnTo>
                        <a:lnTo>
                          <a:pt x="380" y="84"/>
                        </a:lnTo>
                        <a:lnTo>
                          <a:pt x="382" y="82"/>
                        </a:lnTo>
                        <a:lnTo>
                          <a:pt x="384" y="84"/>
                        </a:lnTo>
                        <a:lnTo>
                          <a:pt x="384" y="88"/>
                        </a:lnTo>
                        <a:lnTo>
                          <a:pt x="382" y="96"/>
                        </a:lnTo>
                        <a:lnTo>
                          <a:pt x="376" y="106"/>
                        </a:lnTo>
                        <a:lnTo>
                          <a:pt x="374" y="116"/>
                        </a:lnTo>
                        <a:lnTo>
                          <a:pt x="374" y="128"/>
                        </a:lnTo>
                        <a:lnTo>
                          <a:pt x="364" y="140"/>
                        </a:lnTo>
                        <a:lnTo>
                          <a:pt x="364" y="142"/>
                        </a:lnTo>
                        <a:lnTo>
                          <a:pt x="364" y="144"/>
                        </a:lnTo>
                        <a:lnTo>
                          <a:pt x="366" y="146"/>
                        </a:lnTo>
                        <a:lnTo>
                          <a:pt x="368" y="148"/>
                        </a:lnTo>
                        <a:lnTo>
                          <a:pt x="386" y="158"/>
                        </a:lnTo>
                        <a:lnTo>
                          <a:pt x="390" y="162"/>
                        </a:lnTo>
                        <a:lnTo>
                          <a:pt x="392" y="164"/>
                        </a:lnTo>
                        <a:lnTo>
                          <a:pt x="392" y="166"/>
                        </a:lnTo>
                        <a:lnTo>
                          <a:pt x="390" y="168"/>
                        </a:lnTo>
                        <a:lnTo>
                          <a:pt x="388" y="168"/>
                        </a:lnTo>
                        <a:lnTo>
                          <a:pt x="376" y="170"/>
                        </a:lnTo>
                        <a:lnTo>
                          <a:pt x="372" y="172"/>
                        </a:lnTo>
                        <a:lnTo>
                          <a:pt x="374" y="174"/>
                        </a:lnTo>
                        <a:lnTo>
                          <a:pt x="374" y="176"/>
                        </a:lnTo>
                        <a:lnTo>
                          <a:pt x="382" y="176"/>
                        </a:lnTo>
                        <a:lnTo>
                          <a:pt x="386" y="178"/>
                        </a:lnTo>
                        <a:lnTo>
                          <a:pt x="386" y="180"/>
                        </a:lnTo>
                        <a:lnTo>
                          <a:pt x="384" y="182"/>
                        </a:lnTo>
                        <a:lnTo>
                          <a:pt x="374" y="186"/>
                        </a:lnTo>
                        <a:lnTo>
                          <a:pt x="374" y="192"/>
                        </a:lnTo>
                        <a:lnTo>
                          <a:pt x="384" y="204"/>
                        </a:lnTo>
                        <a:lnTo>
                          <a:pt x="388" y="202"/>
                        </a:lnTo>
                        <a:lnTo>
                          <a:pt x="390" y="202"/>
                        </a:lnTo>
                        <a:lnTo>
                          <a:pt x="400" y="212"/>
                        </a:lnTo>
                        <a:lnTo>
                          <a:pt x="404" y="216"/>
                        </a:lnTo>
                        <a:lnTo>
                          <a:pt x="412" y="216"/>
                        </a:lnTo>
                        <a:lnTo>
                          <a:pt x="414" y="214"/>
                        </a:lnTo>
                        <a:lnTo>
                          <a:pt x="410" y="212"/>
                        </a:lnTo>
                        <a:lnTo>
                          <a:pt x="408" y="206"/>
                        </a:lnTo>
                        <a:lnTo>
                          <a:pt x="408" y="204"/>
                        </a:lnTo>
                        <a:lnTo>
                          <a:pt x="412" y="200"/>
                        </a:lnTo>
                        <a:lnTo>
                          <a:pt x="414" y="198"/>
                        </a:lnTo>
                        <a:lnTo>
                          <a:pt x="416" y="198"/>
                        </a:lnTo>
                        <a:lnTo>
                          <a:pt x="418" y="206"/>
                        </a:lnTo>
                        <a:lnTo>
                          <a:pt x="418" y="212"/>
                        </a:lnTo>
                        <a:lnTo>
                          <a:pt x="420" y="214"/>
                        </a:lnTo>
                        <a:lnTo>
                          <a:pt x="422" y="214"/>
                        </a:lnTo>
                        <a:lnTo>
                          <a:pt x="426" y="212"/>
                        </a:lnTo>
                        <a:lnTo>
                          <a:pt x="428" y="210"/>
                        </a:lnTo>
                        <a:lnTo>
                          <a:pt x="430" y="212"/>
                        </a:lnTo>
                        <a:lnTo>
                          <a:pt x="432" y="212"/>
                        </a:lnTo>
                        <a:lnTo>
                          <a:pt x="432" y="214"/>
                        </a:lnTo>
                        <a:lnTo>
                          <a:pt x="426" y="222"/>
                        </a:lnTo>
                        <a:lnTo>
                          <a:pt x="422" y="226"/>
                        </a:lnTo>
                        <a:lnTo>
                          <a:pt x="424" y="228"/>
                        </a:lnTo>
                        <a:lnTo>
                          <a:pt x="426" y="228"/>
                        </a:lnTo>
                        <a:lnTo>
                          <a:pt x="434" y="226"/>
                        </a:lnTo>
                        <a:lnTo>
                          <a:pt x="440" y="222"/>
                        </a:lnTo>
                        <a:lnTo>
                          <a:pt x="440" y="240"/>
                        </a:lnTo>
                        <a:lnTo>
                          <a:pt x="438" y="244"/>
                        </a:lnTo>
                        <a:lnTo>
                          <a:pt x="438" y="248"/>
                        </a:lnTo>
                        <a:lnTo>
                          <a:pt x="440" y="254"/>
                        </a:lnTo>
                        <a:lnTo>
                          <a:pt x="444" y="258"/>
                        </a:lnTo>
                        <a:lnTo>
                          <a:pt x="452" y="252"/>
                        </a:lnTo>
                        <a:lnTo>
                          <a:pt x="460" y="248"/>
                        </a:lnTo>
                        <a:lnTo>
                          <a:pt x="466" y="242"/>
                        </a:lnTo>
                        <a:lnTo>
                          <a:pt x="474" y="236"/>
                        </a:lnTo>
                        <a:lnTo>
                          <a:pt x="480" y="234"/>
                        </a:lnTo>
                        <a:lnTo>
                          <a:pt x="488" y="234"/>
                        </a:lnTo>
                        <a:lnTo>
                          <a:pt x="494" y="228"/>
                        </a:lnTo>
                        <a:lnTo>
                          <a:pt x="496" y="198"/>
                        </a:lnTo>
                        <a:lnTo>
                          <a:pt x="502" y="198"/>
                        </a:lnTo>
                        <a:lnTo>
                          <a:pt x="504" y="168"/>
                        </a:lnTo>
                        <a:lnTo>
                          <a:pt x="508" y="168"/>
                        </a:lnTo>
                        <a:lnTo>
                          <a:pt x="510" y="168"/>
                        </a:lnTo>
                        <a:lnTo>
                          <a:pt x="504" y="206"/>
                        </a:lnTo>
                        <a:lnTo>
                          <a:pt x="500" y="228"/>
                        </a:lnTo>
                        <a:lnTo>
                          <a:pt x="496" y="242"/>
                        </a:lnTo>
                        <a:lnTo>
                          <a:pt x="498" y="250"/>
                        </a:lnTo>
                        <a:lnTo>
                          <a:pt x="498" y="252"/>
                        </a:lnTo>
                        <a:lnTo>
                          <a:pt x="502" y="246"/>
                        </a:lnTo>
                        <a:lnTo>
                          <a:pt x="506" y="240"/>
                        </a:lnTo>
                        <a:lnTo>
                          <a:pt x="508" y="228"/>
                        </a:lnTo>
                        <a:lnTo>
                          <a:pt x="512" y="200"/>
                        </a:lnTo>
                        <a:lnTo>
                          <a:pt x="514" y="164"/>
                        </a:lnTo>
                        <a:lnTo>
                          <a:pt x="444" y="178"/>
                        </a:lnTo>
                        <a:lnTo>
                          <a:pt x="396" y="0"/>
                        </a:lnTo>
                        <a:lnTo>
                          <a:pt x="0" y="78"/>
                        </a:lnTo>
                        <a:lnTo>
                          <a:pt x="12" y="148"/>
                        </a:lnTo>
                        <a:lnTo>
                          <a:pt x="52" y="110"/>
                        </a:lnTo>
                        <a:lnTo>
                          <a:pt x="52" y="112"/>
                        </a:lnTo>
                        <a:lnTo>
                          <a:pt x="54" y="112"/>
                        </a:lnTo>
                        <a:lnTo>
                          <a:pt x="56" y="112"/>
                        </a:lnTo>
                        <a:lnTo>
                          <a:pt x="60" y="110"/>
                        </a:lnTo>
                        <a:lnTo>
                          <a:pt x="66" y="106"/>
                        </a:lnTo>
                        <a:lnTo>
                          <a:pt x="80" y="84"/>
                        </a:lnTo>
                        <a:lnTo>
                          <a:pt x="86" y="84"/>
                        </a:lnTo>
                        <a:lnTo>
                          <a:pt x="96" y="88"/>
                        </a:lnTo>
                        <a:lnTo>
                          <a:pt x="104" y="86"/>
                        </a:lnTo>
                        <a:lnTo>
                          <a:pt x="110" y="84"/>
                        </a:lnTo>
                        <a:lnTo>
                          <a:pt x="116" y="80"/>
                        </a:lnTo>
                        <a:lnTo>
                          <a:pt x="122" y="70"/>
                        </a:lnTo>
                        <a:lnTo>
                          <a:pt x="126" y="66"/>
                        </a:lnTo>
                        <a:lnTo>
                          <a:pt x="128" y="64"/>
                        </a:lnTo>
                        <a:lnTo>
                          <a:pt x="132" y="62"/>
                        </a:lnTo>
                        <a:lnTo>
                          <a:pt x="138" y="60"/>
                        </a:lnTo>
                        <a:lnTo>
                          <a:pt x="144" y="60"/>
                        </a:lnTo>
                        <a:lnTo>
                          <a:pt x="154" y="62"/>
                        </a:lnTo>
                        <a:lnTo>
                          <a:pt x="164" y="66"/>
                        </a:lnTo>
                        <a:lnTo>
                          <a:pt x="174" y="66"/>
                        </a:lnTo>
                        <a:lnTo>
                          <a:pt x="180" y="66"/>
                        </a:lnTo>
                        <a:lnTo>
                          <a:pt x="182" y="74"/>
                        </a:lnTo>
                        <a:lnTo>
                          <a:pt x="188" y="78"/>
                        </a:lnTo>
                        <a:lnTo>
                          <a:pt x="196" y="86"/>
                        </a:lnTo>
                        <a:lnTo>
                          <a:pt x="200" y="90"/>
                        </a:lnTo>
                        <a:lnTo>
                          <a:pt x="202" y="96"/>
                        </a:lnTo>
                        <a:lnTo>
                          <a:pt x="202" y="102"/>
                        </a:lnTo>
                        <a:lnTo>
                          <a:pt x="198" y="108"/>
                        </a:lnTo>
                        <a:lnTo>
                          <a:pt x="202" y="106"/>
                        </a:lnTo>
                        <a:lnTo>
                          <a:pt x="210" y="102"/>
                        </a:lnTo>
                        <a:lnTo>
                          <a:pt x="216" y="100"/>
                        </a:lnTo>
                        <a:lnTo>
                          <a:pt x="222" y="102"/>
                        </a:lnTo>
                        <a:lnTo>
                          <a:pt x="226" y="104"/>
                        </a:lnTo>
                        <a:lnTo>
                          <a:pt x="230" y="108"/>
                        </a:lnTo>
                        <a:lnTo>
                          <a:pt x="228" y="112"/>
                        </a:lnTo>
                        <a:lnTo>
                          <a:pt x="226" y="116"/>
                        </a:lnTo>
                        <a:lnTo>
                          <a:pt x="226" y="120"/>
                        </a:lnTo>
                        <a:lnTo>
                          <a:pt x="228" y="124"/>
                        </a:lnTo>
                        <a:lnTo>
                          <a:pt x="232" y="128"/>
                        </a:lnTo>
                        <a:lnTo>
                          <a:pt x="242" y="130"/>
                        </a:lnTo>
                        <a:lnTo>
                          <a:pt x="254" y="132"/>
                        </a:lnTo>
                        <a:lnTo>
                          <a:pt x="262" y="134"/>
                        </a:lnTo>
                        <a:lnTo>
                          <a:pt x="276" y="142"/>
                        </a:lnTo>
                        <a:lnTo>
                          <a:pt x="284" y="132"/>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92" name="Freeform 66" descr="5%"/>
                  <p:cNvSpPr>
                    <a:spLocks/>
                  </p:cNvSpPr>
                  <p:nvPr/>
                </p:nvSpPr>
                <p:spPr bwMode="auto">
                  <a:xfrm>
                    <a:off x="7777163" y="2995613"/>
                    <a:ext cx="34925" cy="47625"/>
                  </a:xfrm>
                  <a:custGeom>
                    <a:avLst/>
                    <a:gdLst>
                      <a:gd name="T0" fmla="*/ 0 w 24"/>
                      <a:gd name="T1" fmla="*/ 2147483647 h 30"/>
                      <a:gd name="T2" fmla="*/ 2147483647 w 24"/>
                      <a:gd name="T3" fmla="*/ 0 h 30"/>
                      <a:gd name="T4" fmla="*/ 2147483647 w 24"/>
                      <a:gd name="T5" fmla="*/ 2147483647 h 30"/>
                      <a:gd name="T6" fmla="*/ 2147483647 w 24"/>
                      <a:gd name="T7" fmla="*/ 2147483647 h 30"/>
                      <a:gd name="T8" fmla="*/ 2147483647 w 24"/>
                      <a:gd name="T9" fmla="*/ 2147483647 h 30"/>
                      <a:gd name="T10" fmla="*/ 2147483647 w 24"/>
                      <a:gd name="T11" fmla="*/ 2147483647 h 30"/>
                      <a:gd name="T12" fmla="*/ 2147483647 w 24"/>
                      <a:gd name="T13" fmla="*/ 2147483647 h 30"/>
                      <a:gd name="T14" fmla="*/ 2147483647 w 24"/>
                      <a:gd name="T15" fmla="*/ 2147483647 h 30"/>
                      <a:gd name="T16" fmla="*/ 2147483647 w 24"/>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30">
                        <a:moveTo>
                          <a:pt x="0" y="10"/>
                        </a:moveTo>
                        <a:lnTo>
                          <a:pt x="10" y="0"/>
                        </a:lnTo>
                        <a:lnTo>
                          <a:pt x="24" y="12"/>
                        </a:lnTo>
                        <a:lnTo>
                          <a:pt x="14" y="30"/>
                        </a:lnTo>
                        <a:lnTo>
                          <a:pt x="14" y="28"/>
                        </a:lnTo>
                        <a:lnTo>
                          <a:pt x="14" y="24"/>
                        </a:lnTo>
                        <a:lnTo>
                          <a:pt x="10" y="18"/>
                        </a:lnTo>
                        <a:lnTo>
                          <a:pt x="2" y="12"/>
                        </a:lnTo>
                        <a:lnTo>
                          <a:pt x="2" y="10"/>
                        </a:lnTo>
                      </a:path>
                    </a:pathLst>
                  </a:custGeom>
                  <a:pattFill prst="pct5">
                    <a:fgClr>
                      <a:schemeClr val="bg1"/>
                    </a:fgClr>
                    <a:bgClr>
                      <a:schemeClr val="bg1"/>
                    </a:bgClr>
                  </a:patt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93" name="Freeform 67"/>
                  <p:cNvSpPr>
                    <a:spLocks/>
                  </p:cNvSpPr>
                  <p:nvPr/>
                </p:nvSpPr>
                <p:spPr bwMode="auto">
                  <a:xfrm>
                    <a:off x="6535738" y="4083050"/>
                    <a:ext cx="854075" cy="1016000"/>
                  </a:xfrm>
                  <a:custGeom>
                    <a:avLst/>
                    <a:gdLst>
                      <a:gd name="T0" fmla="*/ 2147483647 w 592"/>
                      <a:gd name="T1" fmla="*/ 2147483647 h 640"/>
                      <a:gd name="T2" fmla="*/ 2147483647 w 592"/>
                      <a:gd name="T3" fmla="*/ 2147483647 h 640"/>
                      <a:gd name="T4" fmla="*/ 2147483647 w 592"/>
                      <a:gd name="T5" fmla="*/ 2147483647 h 640"/>
                      <a:gd name="T6" fmla="*/ 2147483647 w 592"/>
                      <a:gd name="T7" fmla="*/ 2147483647 h 640"/>
                      <a:gd name="T8" fmla="*/ 2147483647 w 592"/>
                      <a:gd name="T9" fmla="*/ 2147483647 h 640"/>
                      <a:gd name="T10" fmla="*/ 2147483647 w 592"/>
                      <a:gd name="T11" fmla="*/ 2147483647 h 640"/>
                      <a:gd name="T12" fmla="*/ 2147483647 w 592"/>
                      <a:gd name="T13" fmla="*/ 2147483647 h 640"/>
                      <a:gd name="T14" fmla="*/ 2147483647 w 592"/>
                      <a:gd name="T15" fmla="*/ 2147483647 h 640"/>
                      <a:gd name="T16" fmla="*/ 2147483647 w 592"/>
                      <a:gd name="T17" fmla="*/ 2147483647 h 640"/>
                      <a:gd name="T18" fmla="*/ 2147483647 w 592"/>
                      <a:gd name="T19" fmla="*/ 2147483647 h 640"/>
                      <a:gd name="T20" fmla="*/ 2147483647 w 592"/>
                      <a:gd name="T21" fmla="*/ 2147483647 h 640"/>
                      <a:gd name="T22" fmla="*/ 2147483647 w 592"/>
                      <a:gd name="T23" fmla="*/ 2147483647 h 640"/>
                      <a:gd name="T24" fmla="*/ 2147483647 w 592"/>
                      <a:gd name="T25" fmla="*/ 2147483647 h 640"/>
                      <a:gd name="T26" fmla="*/ 2147483647 w 592"/>
                      <a:gd name="T27" fmla="*/ 2147483647 h 640"/>
                      <a:gd name="T28" fmla="*/ 2147483647 w 592"/>
                      <a:gd name="T29" fmla="*/ 2147483647 h 640"/>
                      <a:gd name="T30" fmla="*/ 2147483647 w 592"/>
                      <a:gd name="T31" fmla="*/ 2147483647 h 640"/>
                      <a:gd name="T32" fmla="*/ 2147483647 w 592"/>
                      <a:gd name="T33" fmla="*/ 2147483647 h 640"/>
                      <a:gd name="T34" fmla="*/ 2147483647 w 592"/>
                      <a:gd name="T35" fmla="*/ 2147483647 h 640"/>
                      <a:gd name="T36" fmla="*/ 2147483647 w 592"/>
                      <a:gd name="T37" fmla="*/ 2147483647 h 640"/>
                      <a:gd name="T38" fmla="*/ 2147483647 w 592"/>
                      <a:gd name="T39" fmla="*/ 2147483647 h 640"/>
                      <a:gd name="T40" fmla="*/ 2147483647 w 592"/>
                      <a:gd name="T41" fmla="*/ 2147483647 h 640"/>
                      <a:gd name="T42" fmla="*/ 2147483647 w 592"/>
                      <a:gd name="T43" fmla="*/ 2147483647 h 640"/>
                      <a:gd name="T44" fmla="*/ 2147483647 w 592"/>
                      <a:gd name="T45" fmla="*/ 2147483647 h 640"/>
                      <a:gd name="T46" fmla="*/ 2147483647 w 592"/>
                      <a:gd name="T47" fmla="*/ 2147483647 h 640"/>
                      <a:gd name="T48" fmla="*/ 2147483647 w 592"/>
                      <a:gd name="T49" fmla="*/ 2147483647 h 640"/>
                      <a:gd name="T50" fmla="*/ 2147483647 w 592"/>
                      <a:gd name="T51" fmla="*/ 2147483647 h 640"/>
                      <a:gd name="T52" fmla="*/ 2147483647 w 592"/>
                      <a:gd name="T53" fmla="*/ 2147483647 h 640"/>
                      <a:gd name="T54" fmla="*/ 2147483647 w 592"/>
                      <a:gd name="T55" fmla="*/ 2147483647 h 640"/>
                      <a:gd name="T56" fmla="*/ 2147483647 w 592"/>
                      <a:gd name="T57" fmla="*/ 2147483647 h 640"/>
                      <a:gd name="T58" fmla="*/ 2147483647 w 592"/>
                      <a:gd name="T59" fmla="*/ 2147483647 h 640"/>
                      <a:gd name="T60" fmla="*/ 2147483647 w 592"/>
                      <a:gd name="T61" fmla="*/ 2147483647 h 640"/>
                      <a:gd name="T62" fmla="*/ 2147483647 w 592"/>
                      <a:gd name="T63" fmla="*/ 2147483647 h 640"/>
                      <a:gd name="T64" fmla="*/ 2147483647 w 592"/>
                      <a:gd name="T65" fmla="*/ 2147483647 h 640"/>
                      <a:gd name="T66" fmla="*/ 2147483647 w 592"/>
                      <a:gd name="T67" fmla="*/ 2147483647 h 640"/>
                      <a:gd name="T68" fmla="*/ 2147483647 w 592"/>
                      <a:gd name="T69" fmla="*/ 2147483647 h 640"/>
                      <a:gd name="T70" fmla="*/ 2147483647 w 592"/>
                      <a:gd name="T71" fmla="*/ 2147483647 h 640"/>
                      <a:gd name="T72" fmla="*/ 2147483647 w 592"/>
                      <a:gd name="T73" fmla="*/ 2147483647 h 640"/>
                      <a:gd name="T74" fmla="*/ 2147483647 w 592"/>
                      <a:gd name="T75" fmla="*/ 2147483647 h 640"/>
                      <a:gd name="T76" fmla="*/ 2147483647 w 592"/>
                      <a:gd name="T77" fmla="*/ 2147483647 h 640"/>
                      <a:gd name="T78" fmla="*/ 2147483647 w 592"/>
                      <a:gd name="T79" fmla="*/ 2147483647 h 640"/>
                      <a:gd name="T80" fmla="*/ 2147483647 w 592"/>
                      <a:gd name="T81" fmla="*/ 2147483647 h 640"/>
                      <a:gd name="T82" fmla="*/ 2147483647 w 592"/>
                      <a:gd name="T83" fmla="*/ 2147483647 h 640"/>
                      <a:gd name="T84" fmla="*/ 2147483647 w 592"/>
                      <a:gd name="T85" fmla="*/ 2147483647 h 640"/>
                      <a:gd name="T86" fmla="*/ 2147483647 w 592"/>
                      <a:gd name="T87" fmla="*/ 2147483647 h 640"/>
                      <a:gd name="T88" fmla="*/ 2147483647 w 592"/>
                      <a:gd name="T89" fmla="*/ 2147483647 h 640"/>
                      <a:gd name="T90" fmla="*/ 2147483647 w 592"/>
                      <a:gd name="T91" fmla="*/ 2147483647 h 640"/>
                      <a:gd name="T92" fmla="*/ 2147483647 w 592"/>
                      <a:gd name="T93" fmla="*/ 2147483647 h 640"/>
                      <a:gd name="T94" fmla="*/ 2147483647 w 592"/>
                      <a:gd name="T95" fmla="*/ 2147483647 h 640"/>
                      <a:gd name="T96" fmla="*/ 2147483647 w 592"/>
                      <a:gd name="T97" fmla="*/ 2147483647 h 640"/>
                      <a:gd name="T98" fmla="*/ 2147483647 w 592"/>
                      <a:gd name="T99" fmla="*/ 2147483647 h 6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92" h="640">
                        <a:moveTo>
                          <a:pt x="564" y="572"/>
                        </a:moveTo>
                        <a:lnTo>
                          <a:pt x="558" y="568"/>
                        </a:lnTo>
                        <a:lnTo>
                          <a:pt x="558" y="562"/>
                        </a:lnTo>
                        <a:lnTo>
                          <a:pt x="564" y="560"/>
                        </a:lnTo>
                        <a:lnTo>
                          <a:pt x="566" y="546"/>
                        </a:lnTo>
                        <a:lnTo>
                          <a:pt x="560" y="546"/>
                        </a:lnTo>
                        <a:lnTo>
                          <a:pt x="562" y="540"/>
                        </a:lnTo>
                        <a:lnTo>
                          <a:pt x="562" y="534"/>
                        </a:lnTo>
                        <a:lnTo>
                          <a:pt x="558" y="532"/>
                        </a:lnTo>
                        <a:lnTo>
                          <a:pt x="560" y="540"/>
                        </a:lnTo>
                        <a:lnTo>
                          <a:pt x="558" y="538"/>
                        </a:lnTo>
                        <a:lnTo>
                          <a:pt x="554" y="526"/>
                        </a:lnTo>
                        <a:lnTo>
                          <a:pt x="550" y="516"/>
                        </a:lnTo>
                        <a:lnTo>
                          <a:pt x="550" y="512"/>
                        </a:lnTo>
                        <a:lnTo>
                          <a:pt x="552" y="510"/>
                        </a:lnTo>
                        <a:lnTo>
                          <a:pt x="554" y="512"/>
                        </a:lnTo>
                        <a:lnTo>
                          <a:pt x="560" y="516"/>
                        </a:lnTo>
                        <a:lnTo>
                          <a:pt x="562" y="520"/>
                        </a:lnTo>
                        <a:lnTo>
                          <a:pt x="562" y="496"/>
                        </a:lnTo>
                        <a:lnTo>
                          <a:pt x="556" y="490"/>
                        </a:lnTo>
                        <a:lnTo>
                          <a:pt x="570" y="492"/>
                        </a:lnTo>
                        <a:lnTo>
                          <a:pt x="570" y="464"/>
                        </a:lnTo>
                        <a:lnTo>
                          <a:pt x="572" y="460"/>
                        </a:lnTo>
                        <a:lnTo>
                          <a:pt x="572" y="458"/>
                        </a:lnTo>
                        <a:lnTo>
                          <a:pt x="580" y="456"/>
                        </a:lnTo>
                        <a:lnTo>
                          <a:pt x="582" y="456"/>
                        </a:lnTo>
                        <a:lnTo>
                          <a:pt x="582" y="454"/>
                        </a:lnTo>
                        <a:lnTo>
                          <a:pt x="580" y="450"/>
                        </a:lnTo>
                        <a:lnTo>
                          <a:pt x="580" y="448"/>
                        </a:lnTo>
                        <a:lnTo>
                          <a:pt x="572" y="446"/>
                        </a:lnTo>
                        <a:lnTo>
                          <a:pt x="570" y="444"/>
                        </a:lnTo>
                        <a:lnTo>
                          <a:pt x="568" y="442"/>
                        </a:lnTo>
                        <a:lnTo>
                          <a:pt x="570" y="440"/>
                        </a:lnTo>
                        <a:lnTo>
                          <a:pt x="574" y="438"/>
                        </a:lnTo>
                        <a:lnTo>
                          <a:pt x="578" y="436"/>
                        </a:lnTo>
                        <a:lnTo>
                          <a:pt x="576" y="426"/>
                        </a:lnTo>
                        <a:lnTo>
                          <a:pt x="576" y="420"/>
                        </a:lnTo>
                        <a:lnTo>
                          <a:pt x="576" y="414"/>
                        </a:lnTo>
                        <a:lnTo>
                          <a:pt x="578" y="410"/>
                        </a:lnTo>
                        <a:lnTo>
                          <a:pt x="582" y="406"/>
                        </a:lnTo>
                        <a:lnTo>
                          <a:pt x="584" y="404"/>
                        </a:lnTo>
                        <a:lnTo>
                          <a:pt x="584" y="396"/>
                        </a:lnTo>
                        <a:lnTo>
                          <a:pt x="592" y="390"/>
                        </a:lnTo>
                        <a:lnTo>
                          <a:pt x="590" y="380"/>
                        </a:lnTo>
                        <a:lnTo>
                          <a:pt x="580" y="378"/>
                        </a:lnTo>
                        <a:lnTo>
                          <a:pt x="576" y="372"/>
                        </a:lnTo>
                        <a:lnTo>
                          <a:pt x="578" y="372"/>
                        </a:lnTo>
                        <a:lnTo>
                          <a:pt x="576" y="364"/>
                        </a:lnTo>
                        <a:lnTo>
                          <a:pt x="576" y="358"/>
                        </a:lnTo>
                        <a:lnTo>
                          <a:pt x="574" y="344"/>
                        </a:lnTo>
                        <a:lnTo>
                          <a:pt x="568" y="332"/>
                        </a:lnTo>
                        <a:lnTo>
                          <a:pt x="562" y="322"/>
                        </a:lnTo>
                        <a:lnTo>
                          <a:pt x="554" y="314"/>
                        </a:lnTo>
                        <a:lnTo>
                          <a:pt x="540" y="302"/>
                        </a:lnTo>
                        <a:lnTo>
                          <a:pt x="536" y="300"/>
                        </a:lnTo>
                        <a:lnTo>
                          <a:pt x="534" y="298"/>
                        </a:lnTo>
                        <a:lnTo>
                          <a:pt x="532" y="280"/>
                        </a:lnTo>
                        <a:lnTo>
                          <a:pt x="526" y="268"/>
                        </a:lnTo>
                        <a:lnTo>
                          <a:pt x="520" y="258"/>
                        </a:lnTo>
                        <a:lnTo>
                          <a:pt x="512" y="252"/>
                        </a:lnTo>
                        <a:lnTo>
                          <a:pt x="504" y="248"/>
                        </a:lnTo>
                        <a:lnTo>
                          <a:pt x="498" y="246"/>
                        </a:lnTo>
                        <a:lnTo>
                          <a:pt x="492" y="244"/>
                        </a:lnTo>
                        <a:lnTo>
                          <a:pt x="476" y="230"/>
                        </a:lnTo>
                        <a:lnTo>
                          <a:pt x="464" y="220"/>
                        </a:lnTo>
                        <a:lnTo>
                          <a:pt x="460" y="212"/>
                        </a:lnTo>
                        <a:lnTo>
                          <a:pt x="456" y="202"/>
                        </a:lnTo>
                        <a:lnTo>
                          <a:pt x="450" y="194"/>
                        </a:lnTo>
                        <a:lnTo>
                          <a:pt x="446" y="190"/>
                        </a:lnTo>
                        <a:lnTo>
                          <a:pt x="440" y="186"/>
                        </a:lnTo>
                        <a:lnTo>
                          <a:pt x="432" y="184"/>
                        </a:lnTo>
                        <a:lnTo>
                          <a:pt x="428" y="184"/>
                        </a:lnTo>
                        <a:lnTo>
                          <a:pt x="424" y="180"/>
                        </a:lnTo>
                        <a:lnTo>
                          <a:pt x="418" y="172"/>
                        </a:lnTo>
                        <a:lnTo>
                          <a:pt x="414" y="164"/>
                        </a:lnTo>
                        <a:lnTo>
                          <a:pt x="410" y="158"/>
                        </a:lnTo>
                        <a:lnTo>
                          <a:pt x="408" y="154"/>
                        </a:lnTo>
                        <a:lnTo>
                          <a:pt x="404" y="152"/>
                        </a:lnTo>
                        <a:lnTo>
                          <a:pt x="396" y="152"/>
                        </a:lnTo>
                        <a:lnTo>
                          <a:pt x="394" y="154"/>
                        </a:lnTo>
                        <a:lnTo>
                          <a:pt x="386" y="152"/>
                        </a:lnTo>
                        <a:lnTo>
                          <a:pt x="380" y="148"/>
                        </a:lnTo>
                        <a:lnTo>
                          <a:pt x="376" y="144"/>
                        </a:lnTo>
                        <a:lnTo>
                          <a:pt x="372" y="138"/>
                        </a:lnTo>
                        <a:lnTo>
                          <a:pt x="366" y="128"/>
                        </a:lnTo>
                        <a:lnTo>
                          <a:pt x="364" y="122"/>
                        </a:lnTo>
                        <a:lnTo>
                          <a:pt x="358" y="118"/>
                        </a:lnTo>
                        <a:lnTo>
                          <a:pt x="352" y="110"/>
                        </a:lnTo>
                        <a:lnTo>
                          <a:pt x="340" y="94"/>
                        </a:lnTo>
                        <a:lnTo>
                          <a:pt x="330" y="72"/>
                        </a:lnTo>
                        <a:lnTo>
                          <a:pt x="322" y="70"/>
                        </a:lnTo>
                        <a:lnTo>
                          <a:pt x="306" y="68"/>
                        </a:lnTo>
                        <a:lnTo>
                          <a:pt x="296" y="64"/>
                        </a:lnTo>
                        <a:lnTo>
                          <a:pt x="288" y="58"/>
                        </a:lnTo>
                        <a:lnTo>
                          <a:pt x="280" y="58"/>
                        </a:lnTo>
                        <a:lnTo>
                          <a:pt x="276" y="56"/>
                        </a:lnTo>
                        <a:lnTo>
                          <a:pt x="272" y="54"/>
                        </a:lnTo>
                        <a:lnTo>
                          <a:pt x="268" y="50"/>
                        </a:lnTo>
                        <a:lnTo>
                          <a:pt x="268" y="46"/>
                        </a:lnTo>
                        <a:lnTo>
                          <a:pt x="268" y="40"/>
                        </a:lnTo>
                        <a:lnTo>
                          <a:pt x="272" y="30"/>
                        </a:lnTo>
                        <a:lnTo>
                          <a:pt x="278" y="20"/>
                        </a:lnTo>
                        <a:lnTo>
                          <a:pt x="284" y="10"/>
                        </a:lnTo>
                        <a:lnTo>
                          <a:pt x="292" y="0"/>
                        </a:lnTo>
                        <a:lnTo>
                          <a:pt x="148" y="22"/>
                        </a:lnTo>
                        <a:lnTo>
                          <a:pt x="0" y="40"/>
                        </a:lnTo>
                        <a:lnTo>
                          <a:pt x="84" y="334"/>
                        </a:lnTo>
                        <a:lnTo>
                          <a:pt x="102" y="378"/>
                        </a:lnTo>
                        <a:lnTo>
                          <a:pt x="104" y="380"/>
                        </a:lnTo>
                        <a:lnTo>
                          <a:pt x="108" y="384"/>
                        </a:lnTo>
                        <a:lnTo>
                          <a:pt x="112" y="392"/>
                        </a:lnTo>
                        <a:lnTo>
                          <a:pt x="114" y="406"/>
                        </a:lnTo>
                        <a:lnTo>
                          <a:pt x="116" y="408"/>
                        </a:lnTo>
                        <a:lnTo>
                          <a:pt x="118" y="410"/>
                        </a:lnTo>
                        <a:lnTo>
                          <a:pt x="122" y="412"/>
                        </a:lnTo>
                        <a:lnTo>
                          <a:pt x="124" y="416"/>
                        </a:lnTo>
                        <a:lnTo>
                          <a:pt x="124" y="420"/>
                        </a:lnTo>
                        <a:lnTo>
                          <a:pt x="120" y="426"/>
                        </a:lnTo>
                        <a:lnTo>
                          <a:pt x="112" y="432"/>
                        </a:lnTo>
                        <a:lnTo>
                          <a:pt x="110" y="436"/>
                        </a:lnTo>
                        <a:lnTo>
                          <a:pt x="110" y="442"/>
                        </a:lnTo>
                        <a:lnTo>
                          <a:pt x="108" y="468"/>
                        </a:lnTo>
                        <a:lnTo>
                          <a:pt x="106" y="476"/>
                        </a:lnTo>
                        <a:lnTo>
                          <a:pt x="106" y="488"/>
                        </a:lnTo>
                        <a:lnTo>
                          <a:pt x="106" y="496"/>
                        </a:lnTo>
                        <a:lnTo>
                          <a:pt x="108" y="504"/>
                        </a:lnTo>
                        <a:lnTo>
                          <a:pt x="112" y="512"/>
                        </a:lnTo>
                        <a:lnTo>
                          <a:pt x="118" y="520"/>
                        </a:lnTo>
                        <a:lnTo>
                          <a:pt x="118" y="528"/>
                        </a:lnTo>
                        <a:lnTo>
                          <a:pt x="120" y="542"/>
                        </a:lnTo>
                        <a:lnTo>
                          <a:pt x="120" y="562"/>
                        </a:lnTo>
                        <a:lnTo>
                          <a:pt x="138" y="600"/>
                        </a:lnTo>
                        <a:lnTo>
                          <a:pt x="158" y="636"/>
                        </a:lnTo>
                        <a:lnTo>
                          <a:pt x="478" y="616"/>
                        </a:lnTo>
                        <a:lnTo>
                          <a:pt x="492" y="640"/>
                        </a:lnTo>
                        <a:lnTo>
                          <a:pt x="508" y="640"/>
                        </a:lnTo>
                        <a:lnTo>
                          <a:pt x="506" y="626"/>
                        </a:lnTo>
                        <a:lnTo>
                          <a:pt x="504" y="608"/>
                        </a:lnTo>
                        <a:lnTo>
                          <a:pt x="500" y="598"/>
                        </a:lnTo>
                        <a:lnTo>
                          <a:pt x="498" y="590"/>
                        </a:lnTo>
                        <a:lnTo>
                          <a:pt x="500" y="582"/>
                        </a:lnTo>
                        <a:lnTo>
                          <a:pt x="502" y="578"/>
                        </a:lnTo>
                        <a:lnTo>
                          <a:pt x="506" y="576"/>
                        </a:lnTo>
                        <a:lnTo>
                          <a:pt x="510" y="574"/>
                        </a:lnTo>
                        <a:lnTo>
                          <a:pt x="514" y="572"/>
                        </a:lnTo>
                        <a:lnTo>
                          <a:pt x="520" y="576"/>
                        </a:lnTo>
                        <a:lnTo>
                          <a:pt x="528" y="578"/>
                        </a:lnTo>
                        <a:lnTo>
                          <a:pt x="544" y="582"/>
                        </a:lnTo>
                        <a:lnTo>
                          <a:pt x="562" y="582"/>
                        </a:lnTo>
                        <a:lnTo>
                          <a:pt x="564" y="572"/>
                        </a:lnTo>
                        <a:close/>
                      </a:path>
                    </a:pathLst>
                  </a:custGeom>
                  <a:solidFill>
                    <a:schemeClr val="bg1">
                      <a:lumMod val="50000"/>
                    </a:schemeClr>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sp>
                <p:nvSpPr>
                  <p:cNvPr id="94" name="Freeform 99"/>
                  <p:cNvSpPr>
                    <a:spLocks/>
                  </p:cNvSpPr>
                  <p:nvPr/>
                </p:nvSpPr>
                <p:spPr bwMode="auto">
                  <a:xfrm>
                    <a:off x="5138738" y="4679950"/>
                    <a:ext cx="917575" cy="889000"/>
                  </a:xfrm>
                  <a:custGeom>
                    <a:avLst/>
                    <a:gdLst>
                      <a:gd name="T0" fmla="*/ 2147483647 w 636"/>
                      <a:gd name="T1" fmla="*/ 2147483647 h 560"/>
                      <a:gd name="T2" fmla="*/ 2147483647 w 636"/>
                      <a:gd name="T3" fmla="*/ 2147483647 h 560"/>
                      <a:gd name="T4" fmla="*/ 2147483647 w 636"/>
                      <a:gd name="T5" fmla="*/ 2147483647 h 560"/>
                      <a:gd name="T6" fmla="*/ 2147483647 w 636"/>
                      <a:gd name="T7" fmla="*/ 2147483647 h 560"/>
                      <a:gd name="T8" fmla="*/ 2147483647 w 636"/>
                      <a:gd name="T9" fmla="*/ 2147483647 h 560"/>
                      <a:gd name="T10" fmla="*/ 2147483647 w 636"/>
                      <a:gd name="T11" fmla="*/ 2147483647 h 560"/>
                      <a:gd name="T12" fmla="*/ 2147483647 w 636"/>
                      <a:gd name="T13" fmla="*/ 2147483647 h 560"/>
                      <a:gd name="T14" fmla="*/ 2147483647 w 636"/>
                      <a:gd name="T15" fmla="*/ 2147483647 h 560"/>
                      <a:gd name="T16" fmla="*/ 2147483647 w 636"/>
                      <a:gd name="T17" fmla="*/ 2147483647 h 560"/>
                      <a:gd name="T18" fmla="*/ 2147483647 w 636"/>
                      <a:gd name="T19" fmla="*/ 2147483647 h 560"/>
                      <a:gd name="T20" fmla="*/ 2147483647 w 636"/>
                      <a:gd name="T21" fmla="*/ 2147483647 h 560"/>
                      <a:gd name="T22" fmla="*/ 2147483647 w 636"/>
                      <a:gd name="T23" fmla="*/ 2147483647 h 560"/>
                      <a:gd name="T24" fmla="*/ 2147483647 w 636"/>
                      <a:gd name="T25" fmla="*/ 2147483647 h 560"/>
                      <a:gd name="T26" fmla="*/ 2147483647 w 636"/>
                      <a:gd name="T27" fmla="*/ 2147483647 h 560"/>
                      <a:gd name="T28" fmla="*/ 2147483647 w 636"/>
                      <a:gd name="T29" fmla="*/ 2147483647 h 560"/>
                      <a:gd name="T30" fmla="*/ 2147483647 w 636"/>
                      <a:gd name="T31" fmla="*/ 2147483647 h 560"/>
                      <a:gd name="T32" fmla="*/ 2147483647 w 636"/>
                      <a:gd name="T33" fmla="*/ 2147483647 h 560"/>
                      <a:gd name="T34" fmla="*/ 2147483647 w 636"/>
                      <a:gd name="T35" fmla="*/ 2147483647 h 560"/>
                      <a:gd name="T36" fmla="*/ 2147483647 w 636"/>
                      <a:gd name="T37" fmla="*/ 2147483647 h 560"/>
                      <a:gd name="T38" fmla="*/ 2147483647 w 636"/>
                      <a:gd name="T39" fmla="*/ 2147483647 h 560"/>
                      <a:gd name="T40" fmla="*/ 2147483647 w 636"/>
                      <a:gd name="T41" fmla="*/ 2147483647 h 560"/>
                      <a:gd name="T42" fmla="*/ 2147483647 w 636"/>
                      <a:gd name="T43" fmla="*/ 2147483647 h 560"/>
                      <a:gd name="T44" fmla="*/ 2147483647 w 636"/>
                      <a:gd name="T45" fmla="*/ 2147483647 h 560"/>
                      <a:gd name="T46" fmla="*/ 2147483647 w 636"/>
                      <a:gd name="T47" fmla="*/ 2147483647 h 560"/>
                      <a:gd name="T48" fmla="*/ 2147483647 w 636"/>
                      <a:gd name="T49" fmla="*/ 2147483647 h 560"/>
                      <a:gd name="T50" fmla="*/ 2147483647 w 636"/>
                      <a:gd name="T51" fmla="*/ 2147483647 h 560"/>
                      <a:gd name="T52" fmla="*/ 2147483647 w 636"/>
                      <a:gd name="T53" fmla="*/ 2147483647 h 560"/>
                      <a:gd name="T54" fmla="*/ 2147483647 w 636"/>
                      <a:gd name="T55" fmla="*/ 2147483647 h 560"/>
                      <a:gd name="T56" fmla="*/ 2147483647 w 636"/>
                      <a:gd name="T57" fmla="*/ 2147483647 h 560"/>
                      <a:gd name="T58" fmla="*/ 2147483647 w 636"/>
                      <a:gd name="T59" fmla="*/ 2147483647 h 560"/>
                      <a:gd name="T60" fmla="*/ 2147483647 w 636"/>
                      <a:gd name="T61" fmla="*/ 2147483647 h 560"/>
                      <a:gd name="T62" fmla="*/ 2147483647 w 636"/>
                      <a:gd name="T63" fmla="*/ 2147483647 h 560"/>
                      <a:gd name="T64" fmla="*/ 2147483647 w 636"/>
                      <a:gd name="T65" fmla="*/ 2147483647 h 560"/>
                      <a:gd name="T66" fmla="*/ 2147483647 w 636"/>
                      <a:gd name="T67" fmla="*/ 2147483647 h 560"/>
                      <a:gd name="T68" fmla="*/ 2147483647 w 636"/>
                      <a:gd name="T69" fmla="*/ 2147483647 h 560"/>
                      <a:gd name="T70" fmla="*/ 2147483647 w 636"/>
                      <a:gd name="T71" fmla="*/ 2147483647 h 560"/>
                      <a:gd name="T72" fmla="*/ 2147483647 w 636"/>
                      <a:gd name="T73" fmla="*/ 2147483647 h 560"/>
                      <a:gd name="T74" fmla="*/ 2147483647 w 636"/>
                      <a:gd name="T75" fmla="*/ 2147483647 h 560"/>
                      <a:gd name="T76" fmla="*/ 2147483647 w 636"/>
                      <a:gd name="T77" fmla="*/ 2147483647 h 560"/>
                      <a:gd name="T78" fmla="*/ 2147483647 w 636"/>
                      <a:gd name="T79" fmla="*/ 2147483647 h 560"/>
                      <a:gd name="T80" fmla="*/ 2147483647 w 636"/>
                      <a:gd name="T81" fmla="*/ 2147483647 h 560"/>
                      <a:gd name="T82" fmla="*/ 2147483647 w 636"/>
                      <a:gd name="T83" fmla="*/ 2147483647 h 560"/>
                      <a:gd name="T84" fmla="*/ 2147483647 w 636"/>
                      <a:gd name="T85" fmla="*/ 2147483647 h 560"/>
                      <a:gd name="T86" fmla="*/ 2147483647 w 636"/>
                      <a:gd name="T87" fmla="*/ 2147483647 h 560"/>
                      <a:gd name="T88" fmla="*/ 2147483647 w 636"/>
                      <a:gd name="T89" fmla="*/ 2147483647 h 560"/>
                      <a:gd name="T90" fmla="*/ 2147483647 w 636"/>
                      <a:gd name="T91" fmla="*/ 2147483647 h 560"/>
                      <a:gd name="T92" fmla="*/ 2147483647 w 636"/>
                      <a:gd name="T93" fmla="*/ 2147483647 h 560"/>
                      <a:gd name="T94" fmla="*/ 2147483647 w 636"/>
                      <a:gd name="T95" fmla="*/ 2147483647 h 560"/>
                      <a:gd name="T96" fmla="*/ 2147483647 w 636"/>
                      <a:gd name="T97" fmla="*/ 2147483647 h 560"/>
                      <a:gd name="T98" fmla="*/ 2147483647 w 636"/>
                      <a:gd name="T99" fmla="*/ 2147483647 h 560"/>
                      <a:gd name="T100" fmla="*/ 2147483647 w 636"/>
                      <a:gd name="T101" fmla="*/ 2147483647 h 560"/>
                      <a:gd name="T102" fmla="*/ 2147483647 w 636"/>
                      <a:gd name="T103" fmla="*/ 2147483647 h 560"/>
                      <a:gd name="T104" fmla="*/ 2147483647 w 636"/>
                      <a:gd name="T105" fmla="*/ 2147483647 h 560"/>
                      <a:gd name="T106" fmla="*/ 2147483647 w 636"/>
                      <a:gd name="T107" fmla="*/ 2147483647 h 560"/>
                      <a:gd name="T108" fmla="*/ 2147483647 w 636"/>
                      <a:gd name="T109" fmla="*/ 2147483647 h 560"/>
                      <a:gd name="T110" fmla="*/ 2147483647 w 636"/>
                      <a:gd name="T111" fmla="*/ 2147483647 h 560"/>
                      <a:gd name="T112" fmla="*/ 2147483647 w 636"/>
                      <a:gd name="T113" fmla="*/ 2147483647 h 560"/>
                      <a:gd name="T114" fmla="*/ 2147483647 w 636"/>
                      <a:gd name="T115" fmla="*/ 2147483647 h 5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36" h="560">
                        <a:moveTo>
                          <a:pt x="46" y="446"/>
                        </a:moveTo>
                        <a:lnTo>
                          <a:pt x="54" y="436"/>
                        </a:lnTo>
                        <a:lnTo>
                          <a:pt x="58" y="428"/>
                        </a:lnTo>
                        <a:lnTo>
                          <a:pt x="58" y="420"/>
                        </a:lnTo>
                        <a:lnTo>
                          <a:pt x="56" y="412"/>
                        </a:lnTo>
                        <a:lnTo>
                          <a:pt x="54" y="408"/>
                        </a:lnTo>
                        <a:lnTo>
                          <a:pt x="50" y="404"/>
                        </a:lnTo>
                        <a:lnTo>
                          <a:pt x="46" y="400"/>
                        </a:lnTo>
                        <a:lnTo>
                          <a:pt x="50" y="376"/>
                        </a:lnTo>
                        <a:lnTo>
                          <a:pt x="48" y="374"/>
                        </a:lnTo>
                        <a:lnTo>
                          <a:pt x="46" y="368"/>
                        </a:lnTo>
                        <a:lnTo>
                          <a:pt x="46" y="364"/>
                        </a:lnTo>
                        <a:lnTo>
                          <a:pt x="46" y="358"/>
                        </a:lnTo>
                        <a:lnTo>
                          <a:pt x="50" y="350"/>
                        </a:lnTo>
                        <a:lnTo>
                          <a:pt x="58" y="340"/>
                        </a:lnTo>
                        <a:lnTo>
                          <a:pt x="64" y="328"/>
                        </a:lnTo>
                        <a:lnTo>
                          <a:pt x="68" y="316"/>
                        </a:lnTo>
                        <a:lnTo>
                          <a:pt x="68" y="302"/>
                        </a:lnTo>
                        <a:lnTo>
                          <a:pt x="66" y="290"/>
                        </a:lnTo>
                        <a:lnTo>
                          <a:pt x="60" y="270"/>
                        </a:lnTo>
                        <a:lnTo>
                          <a:pt x="56" y="260"/>
                        </a:lnTo>
                        <a:lnTo>
                          <a:pt x="48" y="236"/>
                        </a:lnTo>
                        <a:lnTo>
                          <a:pt x="34" y="222"/>
                        </a:lnTo>
                        <a:lnTo>
                          <a:pt x="34" y="186"/>
                        </a:lnTo>
                        <a:lnTo>
                          <a:pt x="6" y="152"/>
                        </a:lnTo>
                        <a:lnTo>
                          <a:pt x="0" y="8"/>
                        </a:lnTo>
                        <a:lnTo>
                          <a:pt x="342" y="0"/>
                        </a:lnTo>
                        <a:lnTo>
                          <a:pt x="340" y="0"/>
                        </a:lnTo>
                        <a:lnTo>
                          <a:pt x="340" y="8"/>
                        </a:lnTo>
                        <a:lnTo>
                          <a:pt x="342" y="12"/>
                        </a:lnTo>
                        <a:lnTo>
                          <a:pt x="344" y="12"/>
                        </a:lnTo>
                        <a:lnTo>
                          <a:pt x="346" y="10"/>
                        </a:lnTo>
                        <a:lnTo>
                          <a:pt x="348" y="10"/>
                        </a:lnTo>
                        <a:lnTo>
                          <a:pt x="348" y="14"/>
                        </a:lnTo>
                        <a:lnTo>
                          <a:pt x="350" y="18"/>
                        </a:lnTo>
                        <a:lnTo>
                          <a:pt x="350" y="32"/>
                        </a:lnTo>
                        <a:lnTo>
                          <a:pt x="358" y="38"/>
                        </a:lnTo>
                        <a:lnTo>
                          <a:pt x="348" y="48"/>
                        </a:lnTo>
                        <a:lnTo>
                          <a:pt x="350" y="54"/>
                        </a:lnTo>
                        <a:lnTo>
                          <a:pt x="362" y="54"/>
                        </a:lnTo>
                        <a:lnTo>
                          <a:pt x="362" y="66"/>
                        </a:lnTo>
                        <a:lnTo>
                          <a:pt x="360" y="68"/>
                        </a:lnTo>
                        <a:lnTo>
                          <a:pt x="356" y="72"/>
                        </a:lnTo>
                        <a:lnTo>
                          <a:pt x="356" y="74"/>
                        </a:lnTo>
                        <a:lnTo>
                          <a:pt x="358" y="76"/>
                        </a:lnTo>
                        <a:lnTo>
                          <a:pt x="360" y="78"/>
                        </a:lnTo>
                        <a:lnTo>
                          <a:pt x="366" y="78"/>
                        </a:lnTo>
                        <a:lnTo>
                          <a:pt x="368" y="80"/>
                        </a:lnTo>
                        <a:lnTo>
                          <a:pt x="366" y="80"/>
                        </a:lnTo>
                        <a:lnTo>
                          <a:pt x="366" y="86"/>
                        </a:lnTo>
                        <a:lnTo>
                          <a:pt x="366" y="88"/>
                        </a:lnTo>
                        <a:lnTo>
                          <a:pt x="368" y="90"/>
                        </a:lnTo>
                        <a:lnTo>
                          <a:pt x="370" y="92"/>
                        </a:lnTo>
                        <a:lnTo>
                          <a:pt x="376" y="92"/>
                        </a:lnTo>
                        <a:lnTo>
                          <a:pt x="372" y="102"/>
                        </a:lnTo>
                        <a:lnTo>
                          <a:pt x="368" y="114"/>
                        </a:lnTo>
                        <a:lnTo>
                          <a:pt x="362" y="114"/>
                        </a:lnTo>
                        <a:lnTo>
                          <a:pt x="350" y="116"/>
                        </a:lnTo>
                        <a:lnTo>
                          <a:pt x="348" y="118"/>
                        </a:lnTo>
                        <a:lnTo>
                          <a:pt x="346" y="120"/>
                        </a:lnTo>
                        <a:lnTo>
                          <a:pt x="350" y="122"/>
                        </a:lnTo>
                        <a:lnTo>
                          <a:pt x="360" y="126"/>
                        </a:lnTo>
                        <a:lnTo>
                          <a:pt x="354" y="138"/>
                        </a:lnTo>
                        <a:lnTo>
                          <a:pt x="346" y="152"/>
                        </a:lnTo>
                        <a:lnTo>
                          <a:pt x="344" y="166"/>
                        </a:lnTo>
                        <a:lnTo>
                          <a:pt x="334" y="164"/>
                        </a:lnTo>
                        <a:lnTo>
                          <a:pt x="326" y="196"/>
                        </a:lnTo>
                        <a:lnTo>
                          <a:pt x="316" y="204"/>
                        </a:lnTo>
                        <a:lnTo>
                          <a:pt x="326" y="204"/>
                        </a:lnTo>
                        <a:lnTo>
                          <a:pt x="318" y="212"/>
                        </a:lnTo>
                        <a:lnTo>
                          <a:pt x="314" y="218"/>
                        </a:lnTo>
                        <a:lnTo>
                          <a:pt x="314" y="220"/>
                        </a:lnTo>
                        <a:lnTo>
                          <a:pt x="316" y="222"/>
                        </a:lnTo>
                        <a:lnTo>
                          <a:pt x="314" y="226"/>
                        </a:lnTo>
                        <a:lnTo>
                          <a:pt x="310" y="232"/>
                        </a:lnTo>
                        <a:lnTo>
                          <a:pt x="308" y="238"/>
                        </a:lnTo>
                        <a:lnTo>
                          <a:pt x="308" y="240"/>
                        </a:lnTo>
                        <a:lnTo>
                          <a:pt x="312" y="240"/>
                        </a:lnTo>
                        <a:lnTo>
                          <a:pt x="314" y="242"/>
                        </a:lnTo>
                        <a:lnTo>
                          <a:pt x="314" y="244"/>
                        </a:lnTo>
                        <a:lnTo>
                          <a:pt x="312" y="248"/>
                        </a:lnTo>
                        <a:lnTo>
                          <a:pt x="306" y="252"/>
                        </a:lnTo>
                        <a:lnTo>
                          <a:pt x="300" y="258"/>
                        </a:lnTo>
                        <a:lnTo>
                          <a:pt x="298" y="262"/>
                        </a:lnTo>
                        <a:lnTo>
                          <a:pt x="298" y="268"/>
                        </a:lnTo>
                        <a:lnTo>
                          <a:pt x="300" y="268"/>
                        </a:lnTo>
                        <a:lnTo>
                          <a:pt x="304" y="270"/>
                        </a:lnTo>
                        <a:lnTo>
                          <a:pt x="302" y="280"/>
                        </a:lnTo>
                        <a:lnTo>
                          <a:pt x="300" y="290"/>
                        </a:lnTo>
                        <a:lnTo>
                          <a:pt x="530" y="276"/>
                        </a:lnTo>
                        <a:lnTo>
                          <a:pt x="530" y="302"/>
                        </a:lnTo>
                        <a:lnTo>
                          <a:pt x="526" y="306"/>
                        </a:lnTo>
                        <a:lnTo>
                          <a:pt x="522" y="316"/>
                        </a:lnTo>
                        <a:lnTo>
                          <a:pt x="520" y="322"/>
                        </a:lnTo>
                        <a:lnTo>
                          <a:pt x="522" y="330"/>
                        </a:lnTo>
                        <a:lnTo>
                          <a:pt x="524" y="334"/>
                        </a:lnTo>
                        <a:lnTo>
                          <a:pt x="530" y="338"/>
                        </a:lnTo>
                        <a:lnTo>
                          <a:pt x="536" y="344"/>
                        </a:lnTo>
                        <a:lnTo>
                          <a:pt x="544" y="358"/>
                        </a:lnTo>
                        <a:lnTo>
                          <a:pt x="550" y="366"/>
                        </a:lnTo>
                        <a:lnTo>
                          <a:pt x="552" y="374"/>
                        </a:lnTo>
                        <a:lnTo>
                          <a:pt x="554" y="382"/>
                        </a:lnTo>
                        <a:lnTo>
                          <a:pt x="552" y="390"/>
                        </a:lnTo>
                        <a:lnTo>
                          <a:pt x="544" y="392"/>
                        </a:lnTo>
                        <a:lnTo>
                          <a:pt x="536" y="392"/>
                        </a:lnTo>
                        <a:lnTo>
                          <a:pt x="518" y="382"/>
                        </a:lnTo>
                        <a:lnTo>
                          <a:pt x="510" y="384"/>
                        </a:lnTo>
                        <a:lnTo>
                          <a:pt x="508" y="380"/>
                        </a:lnTo>
                        <a:lnTo>
                          <a:pt x="500" y="372"/>
                        </a:lnTo>
                        <a:lnTo>
                          <a:pt x="496" y="370"/>
                        </a:lnTo>
                        <a:lnTo>
                          <a:pt x="490" y="368"/>
                        </a:lnTo>
                        <a:lnTo>
                          <a:pt x="484" y="370"/>
                        </a:lnTo>
                        <a:lnTo>
                          <a:pt x="476" y="376"/>
                        </a:lnTo>
                        <a:lnTo>
                          <a:pt x="462" y="396"/>
                        </a:lnTo>
                        <a:lnTo>
                          <a:pt x="458" y="398"/>
                        </a:lnTo>
                        <a:lnTo>
                          <a:pt x="458" y="402"/>
                        </a:lnTo>
                        <a:lnTo>
                          <a:pt x="456" y="406"/>
                        </a:lnTo>
                        <a:lnTo>
                          <a:pt x="458" y="410"/>
                        </a:lnTo>
                        <a:lnTo>
                          <a:pt x="462" y="414"/>
                        </a:lnTo>
                        <a:lnTo>
                          <a:pt x="472" y="416"/>
                        </a:lnTo>
                        <a:lnTo>
                          <a:pt x="486" y="416"/>
                        </a:lnTo>
                        <a:lnTo>
                          <a:pt x="488" y="418"/>
                        </a:lnTo>
                        <a:lnTo>
                          <a:pt x="496" y="418"/>
                        </a:lnTo>
                        <a:lnTo>
                          <a:pt x="502" y="418"/>
                        </a:lnTo>
                        <a:lnTo>
                          <a:pt x="508" y="414"/>
                        </a:lnTo>
                        <a:lnTo>
                          <a:pt x="516" y="410"/>
                        </a:lnTo>
                        <a:lnTo>
                          <a:pt x="524" y="402"/>
                        </a:lnTo>
                        <a:lnTo>
                          <a:pt x="526" y="402"/>
                        </a:lnTo>
                        <a:lnTo>
                          <a:pt x="530" y="404"/>
                        </a:lnTo>
                        <a:lnTo>
                          <a:pt x="534" y="408"/>
                        </a:lnTo>
                        <a:lnTo>
                          <a:pt x="544" y="398"/>
                        </a:lnTo>
                        <a:lnTo>
                          <a:pt x="552" y="404"/>
                        </a:lnTo>
                        <a:lnTo>
                          <a:pt x="544" y="414"/>
                        </a:lnTo>
                        <a:lnTo>
                          <a:pt x="538" y="416"/>
                        </a:lnTo>
                        <a:lnTo>
                          <a:pt x="530" y="422"/>
                        </a:lnTo>
                        <a:lnTo>
                          <a:pt x="528" y="424"/>
                        </a:lnTo>
                        <a:lnTo>
                          <a:pt x="528" y="426"/>
                        </a:lnTo>
                        <a:lnTo>
                          <a:pt x="530" y="428"/>
                        </a:lnTo>
                        <a:lnTo>
                          <a:pt x="540" y="428"/>
                        </a:lnTo>
                        <a:lnTo>
                          <a:pt x="554" y="434"/>
                        </a:lnTo>
                        <a:lnTo>
                          <a:pt x="560" y="436"/>
                        </a:lnTo>
                        <a:lnTo>
                          <a:pt x="562" y="434"/>
                        </a:lnTo>
                        <a:lnTo>
                          <a:pt x="564" y="432"/>
                        </a:lnTo>
                        <a:lnTo>
                          <a:pt x="562" y="426"/>
                        </a:lnTo>
                        <a:lnTo>
                          <a:pt x="562" y="422"/>
                        </a:lnTo>
                        <a:lnTo>
                          <a:pt x="566" y="416"/>
                        </a:lnTo>
                        <a:lnTo>
                          <a:pt x="572" y="410"/>
                        </a:lnTo>
                        <a:lnTo>
                          <a:pt x="578" y="408"/>
                        </a:lnTo>
                        <a:lnTo>
                          <a:pt x="580" y="408"/>
                        </a:lnTo>
                        <a:lnTo>
                          <a:pt x="578" y="414"/>
                        </a:lnTo>
                        <a:lnTo>
                          <a:pt x="578" y="416"/>
                        </a:lnTo>
                        <a:lnTo>
                          <a:pt x="580" y="420"/>
                        </a:lnTo>
                        <a:lnTo>
                          <a:pt x="582" y="422"/>
                        </a:lnTo>
                        <a:lnTo>
                          <a:pt x="582" y="438"/>
                        </a:lnTo>
                        <a:lnTo>
                          <a:pt x="584" y="444"/>
                        </a:lnTo>
                        <a:lnTo>
                          <a:pt x="600" y="444"/>
                        </a:lnTo>
                        <a:lnTo>
                          <a:pt x="600" y="450"/>
                        </a:lnTo>
                        <a:lnTo>
                          <a:pt x="582" y="450"/>
                        </a:lnTo>
                        <a:lnTo>
                          <a:pt x="572" y="456"/>
                        </a:lnTo>
                        <a:lnTo>
                          <a:pt x="558" y="456"/>
                        </a:lnTo>
                        <a:lnTo>
                          <a:pt x="558" y="476"/>
                        </a:lnTo>
                        <a:lnTo>
                          <a:pt x="558" y="480"/>
                        </a:lnTo>
                        <a:lnTo>
                          <a:pt x="556" y="486"/>
                        </a:lnTo>
                        <a:lnTo>
                          <a:pt x="558" y="488"/>
                        </a:lnTo>
                        <a:lnTo>
                          <a:pt x="558" y="492"/>
                        </a:lnTo>
                        <a:lnTo>
                          <a:pt x="562" y="494"/>
                        </a:lnTo>
                        <a:lnTo>
                          <a:pt x="566" y="494"/>
                        </a:lnTo>
                        <a:lnTo>
                          <a:pt x="574" y="500"/>
                        </a:lnTo>
                        <a:lnTo>
                          <a:pt x="580" y="506"/>
                        </a:lnTo>
                        <a:lnTo>
                          <a:pt x="594" y="506"/>
                        </a:lnTo>
                        <a:lnTo>
                          <a:pt x="600" y="512"/>
                        </a:lnTo>
                        <a:lnTo>
                          <a:pt x="624" y="522"/>
                        </a:lnTo>
                        <a:lnTo>
                          <a:pt x="622" y="530"/>
                        </a:lnTo>
                        <a:lnTo>
                          <a:pt x="636" y="530"/>
                        </a:lnTo>
                        <a:lnTo>
                          <a:pt x="636" y="542"/>
                        </a:lnTo>
                        <a:lnTo>
                          <a:pt x="622" y="548"/>
                        </a:lnTo>
                        <a:lnTo>
                          <a:pt x="620" y="556"/>
                        </a:lnTo>
                        <a:lnTo>
                          <a:pt x="610" y="546"/>
                        </a:lnTo>
                        <a:lnTo>
                          <a:pt x="598" y="558"/>
                        </a:lnTo>
                        <a:lnTo>
                          <a:pt x="596" y="560"/>
                        </a:lnTo>
                        <a:lnTo>
                          <a:pt x="594" y="560"/>
                        </a:lnTo>
                        <a:lnTo>
                          <a:pt x="596" y="556"/>
                        </a:lnTo>
                        <a:lnTo>
                          <a:pt x="600" y="546"/>
                        </a:lnTo>
                        <a:lnTo>
                          <a:pt x="598" y="544"/>
                        </a:lnTo>
                        <a:lnTo>
                          <a:pt x="594" y="540"/>
                        </a:lnTo>
                        <a:lnTo>
                          <a:pt x="588" y="534"/>
                        </a:lnTo>
                        <a:lnTo>
                          <a:pt x="586" y="530"/>
                        </a:lnTo>
                        <a:lnTo>
                          <a:pt x="576" y="524"/>
                        </a:lnTo>
                        <a:lnTo>
                          <a:pt x="554" y="520"/>
                        </a:lnTo>
                        <a:lnTo>
                          <a:pt x="542" y="518"/>
                        </a:lnTo>
                        <a:lnTo>
                          <a:pt x="538" y="516"/>
                        </a:lnTo>
                        <a:lnTo>
                          <a:pt x="538" y="512"/>
                        </a:lnTo>
                        <a:lnTo>
                          <a:pt x="536" y="502"/>
                        </a:lnTo>
                        <a:lnTo>
                          <a:pt x="532" y="498"/>
                        </a:lnTo>
                        <a:lnTo>
                          <a:pt x="530" y="496"/>
                        </a:lnTo>
                        <a:lnTo>
                          <a:pt x="526" y="496"/>
                        </a:lnTo>
                        <a:lnTo>
                          <a:pt x="522" y="498"/>
                        </a:lnTo>
                        <a:lnTo>
                          <a:pt x="512" y="494"/>
                        </a:lnTo>
                        <a:lnTo>
                          <a:pt x="498" y="486"/>
                        </a:lnTo>
                        <a:lnTo>
                          <a:pt x="494" y="486"/>
                        </a:lnTo>
                        <a:lnTo>
                          <a:pt x="492" y="486"/>
                        </a:lnTo>
                        <a:lnTo>
                          <a:pt x="496" y="492"/>
                        </a:lnTo>
                        <a:lnTo>
                          <a:pt x="508" y="504"/>
                        </a:lnTo>
                        <a:lnTo>
                          <a:pt x="510" y="510"/>
                        </a:lnTo>
                        <a:lnTo>
                          <a:pt x="510" y="516"/>
                        </a:lnTo>
                        <a:lnTo>
                          <a:pt x="506" y="514"/>
                        </a:lnTo>
                        <a:lnTo>
                          <a:pt x="500" y="514"/>
                        </a:lnTo>
                        <a:lnTo>
                          <a:pt x="496" y="516"/>
                        </a:lnTo>
                        <a:lnTo>
                          <a:pt x="496" y="518"/>
                        </a:lnTo>
                        <a:lnTo>
                          <a:pt x="498" y="522"/>
                        </a:lnTo>
                        <a:lnTo>
                          <a:pt x="502" y="528"/>
                        </a:lnTo>
                        <a:lnTo>
                          <a:pt x="512" y="540"/>
                        </a:lnTo>
                        <a:lnTo>
                          <a:pt x="496" y="554"/>
                        </a:lnTo>
                        <a:lnTo>
                          <a:pt x="494" y="554"/>
                        </a:lnTo>
                        <a:lnTo>
                          <a:pt x="490" y="554"/>
                        </a:lnTo>
                        <a:lnTo>
                          <a:pt x="486" y="550"/>
                        </a:lnTo>
                        <a:lnTo>
                          <a:pt x="486" y="542"/>
                        </a:lnTo>
                        <a:lnTo>
                          <a:pt x="472" y="526"/>
                        </a:lnTo>
                        <a:lnTo>
                          <a:pt x="462" y="520"/>
                        </a:lnTo>
                        <a:lnTo>
                          <a:pt x="450" y="528"/>
                        </a:lnTo>
                        <a:lnTo>
                          <a:pt x="444" y="526"/>
                        </a:lnTo>
                        <a:lnTo>
                          <a:pt x="446" y="536"/>
                        </a:lnTo>
                        <a:lnTo>
                          <a:pt x="424" y="554"/>
                        </a:lnTo>
                        <a:lnTo>
                          <a:pt x="420" y="556"/>
                        </a:lnTo>
                        <a:lnTo>
                          <a:pt x="412" y="556"/>
                        </a:lnTo>
                        <a:lnTo>
                          <a:pt x="408" y="554"/>
                        </a:lnTo>
                        <a:lnTo>
                          <a:pt x="406" y="552"/>
                        </a:lnTo>
                        <a:lnTo>
                          <a:pt x="404" y="546"/>
                        </a:lnTo>
                        <a:lnTo>
                          <a:pt x="408" y="540"/>
                        </a:lnTo>
                        <a:lnTo>
                          <a:pt x="412" y="536"/>
                        </a:lnTo>
                        <a:lnTo>
                          <a:pt x="416" y="534"/>
                        </a:lnTo>
                        <a:lnTo>
                          <a:pt x="396" y="536"/>
                        </a:lnTo>
                        <a:lnTo>
                          <a:pt x="392" y="546"/>
                        </a:lnTo>
                        <a:lnTo>
                          <a:pt x="374" y="540"/>
                        </a:lnTo>
                        <a:lnTo>
                          <a:pt x="378" y="530"/>
                        </a:lnTo>
                        <a:lnTo>
                          <a:pt x="354" y="504"/>
                        </a:lnTo>
                        <a:lnTo>
                          <a:pt x="346" y="504"/>
                        </a:lnTo>
                        <a:lnTo>
                          <a:pt x="332" y="498"/>
                        </a:lnTo>
                        <a:lnTo>
                          <a:pt x="326" y="502"/>
                        </a:lnTo>
                        <a:lnTo>
                          <a:pt x="322" y="502"/>
                        </a:lnTo>
                        <a:lnTo>
                          <a:pt x="320" y="498"/>
                        </a:lnTo>
                        <a:lnTo>
                          <a:pt x="320" y="494"/>
                        </a:lnTo>
                        <a:lnTo>
                          <a:pt x="318" y="484"/>
                        </a:lnTo>
                        <a:lnTo>
                          <a:pt x="312" y="480"/>
                        </a:lnTo>
                        <a:lnTo>
                          <a:pt x="310" y="476"/>
                        </a:lnTo>
                        <a:lnTo>
                          <a:pt x="308" y="470"/>
                        </a:lnTo>
                        <a:lnTo>
                          <a:pt x="306" y="468"/>
                        </a:lnTo>
                        <a:lnTo>
                          <a:pt x="304" y="466"/>
                        </a:lnTo>
                        <a:lnTo>
                          <a:pt x="300" y="466"/>
                        </a:lnTo>
                        <a:lnTo>
                          <a:pt x="294" y="470"/>
                        </a:lnTo>
                        <a:lnTo>
                          <a:pt x="292" y="474"/>
                        </a:lnTo>
                        <a:lnTo>
                          <a:pt x="286" y="476"/>
                        </a:lnTo>
                        <a:lnTo>
                          <a:pt x="284" y="476"/>
                        </a:lnTo>
                        <a:lnTo>
                          <a:pt x="282" y="474"/>
                        </a:lnTo>
                        <a:lnTo>
                          <a:pt x="280" y="470"/>
                        </a:lnTo>
                        <a:lnTo>
                          <a:pt x="280" y="464"/>
                        </a:lnTo>
                        <a:lnTo>
                          <a:pt x="282" y="458"/>
                        </a:lnTo>
                        <a:lnTo>
                          <a:pt x="266" y="460"/>
                        </a:lnTo>
                        <a:lnTo>
                          <a:pt x="246" y="470"/>
                        </a:lnTo>
                        <a:lnTo>
                          <a:pt x="240" y="476"/>
                        </a:lnTo>
                        <a:lnTo>
                          <a:pt x="258" y="492"/>
                        </a:lnTo>
                        <a:lnTo>
                          <a:pt x="258" y="498"/>
                        </a:lnTo>
                        <a:lnTo>
                          <a:pt x="234" y="504"/>
                        </a:lnTo>
                        <a:lnTo>
                          <a:pt x="220" y="504"/>
                        </a:lnTo>
                        <a:lnTo>
                          <a:pt x="190" y="500"/>
                        </a:lnTo>
                        <a:lnTo>
                          <a:pt x="172" y="496"/>
                        </a:lnTo>
                        <a:lnTo>
                          <a:pt x="156" y="492"/>
                        </a:lnTo>
                        <a:lnTo>
                          <a:pt x="140" y="486"/>
                        </a:lnTo>
                        <a:lnTo>
                          <a:pt x="128" y="476"/>
                        </a:lnTo>
                        <a:lnTo>
                          <a:pt x="114" y="476"/>
                        </a:lnTo>
                        <a:lnTo>
                          <a:pt x="102" y="476"/>
                        </a:lnTo>
                        <a:lnTo>
                          <a:pt x="104" y="464"/>
                        </a:lnTo>
                        <a:lnTo>
                          <a:pt x="112" y="458"/>
                        </a:lnTo>
                        <a:lnTo>
                          <a:pt x="102" y="434"/>
                        </a:lnTo>
                        <a:lnTo>
                          <a:pt x="94" y="446"/>
                        </a:lnTo>
                        <a:lnTo>
                          <a:pt x="96" y="452"/>
                        </a:lnTo>
                        <a:lnTo>
                          <a:pt x="92" y="456"/>
                        </a:lnTo>
                        <a:lnTo>
                          <a:pt x="88" y="464"/>
                        </a:lnTo>
                        <a:lnTo>
                          <a:pt x="96" y="468"/>
                        </a:lnTo>
                        <a:lnTo>
                          <a:pt x="94" y="476"/>
                        </a:lnTo>
                        <a:lnTo>
                          <a:pt x="88" y="476"/>
                        </a:lnTo>
                        <a:lnTo>
                          <a:pt x="74" y="476"/>
                        </a:lnTo>
                        <a:lnTo>
                          <a:pt x="56" y="478"/>
                        </a:lnTo>
                        <a:lnTo>
                          <a:pt x="48" y="482"/>
                        </a:lnTo>
                        <a:lnTo>
                          <a:pt x="42" y="486"/>
                        </a:lnTo>
                        <a:lnTo>
                          <a:pt x="38" y="484"/>
                        </a:lnTo>
                        <a:lnTo>
                          <a:pt x="36" y="480"/>
                        </a:lnTo>
                        <a:lnTo>
                          <a:pt x="32" y="474"/>
                        </a:lnTo>
                        <a:lnTo>
                          <a:pt x="44" y="458"/>
                        </a:lnTo>
                        <a:lnTo>
                          <a:pt x="46" y="446"/>
                        </a:lnTo>
                        <a:close/>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grpSp>
                <p:nvGrpSpPr>
                  <p:cNvPr id="95" name="Group 114"/>
                  <p:cNvGrpSpPr>
                    <a:grpSpLocks/>
                  </p:cNvGrpSpPr>
                  <p:nvPr/>
                </p:nvGrpSpPr>
                <p:grpSpPr bwMode="auto">
                  <a:xfrm>
                    <a:off x="6923088" y="3994150"/>
                    <a:ext cx="815975" cy="679450"/>
                    <a:chOff x="4731" y="2439"/>
                    <a:chExt cx="566" cy="428"/>
                  </a:xfrm>
                  <a:solidFill>
                    <a:srgbClr val="1D5B2D">
                      <a:alpha val="50000"/>
                    </a:srgbClr>
                  </a:solidFill>
                </p:grpSpPr>
                <p:sp>
                  <p:nvSpPr>
                    <p:cNvPr id="96" name="Freeform 115"/>
                    <p:cNvSpPr>
                      <a:spLocks/>
                    </p:cNvSpPr>
                    <p:nvPr/>
                  </p:nvSpPr>
                  <p:spPr bwMode="auto">
                    <a:xfrm>
                      <a:off x="4731" y="2439"/>
                      <a:ext cx="566" cy="428"/>
                    </a:xfrm>
                    <a:custGeom>
                      <a:avLst/>
                      <a:gdLst>
                        <a:gd name="T0" fmla="*/ 308 w 566"/>
                        <a:gd name="T1" fmla="*/ 420 h 428"/>
                        <a:gd name="T2" fmla="*/ 306 w 566"/>
                        <a:gd name="T3" fmla="*/ 400 h 428"/>
                        <a:gd name="T4" fmla="*/ 294 w 566"/>
                        <a:gd name="T5" fmla="*/ 378 h 428"/>
                        <a:gd name="T6" fmla="*/ 272 w 566"/>
                        <a:gd name="T7" fmla="*/ 358 h 428"/>
                        <a:gd name="T8" fmla="*/ 266 w 566"/>
                        <a:gd name="T9" fmla="*/ 354 h 428"/>
                        <a:gd name="T10" fmla="*/ 258 w 566"/>
                        <a:gd name="T11" fmla="*/ 324 h 428"/>
                        <a:gd name="T12" fmla="*/ 244 w 566"/>
                        <a:gd name="T13" fmla="*/ 308 h 428"/>
                        <a:gd name="T14" fmla="*/ 230 w 566"/>
                        <a:gd name="T15" fmla="*/ 302 h 428"/>
                        <a:gd name="T16" fmla="*/ 208 w 566"/>
                        <a:gd name="T17" fmla="*/ 286 h 428"/>
                        <a:gd name="T18" fmla="*/ 192 w 566"/>
                        <a:gd name="T19" fmla="*/ 268 h 428"/>
                        <a:gd name="T20" fmla="*/ 182 w 566"/>
                        <a:gd name="T21" fmla="*/ 250 h 428"/>
                        <a:gd name="T22" fmla="*/ 172 w 566"/>
                        <a:gd name="T23" fmla="*/ 242 h 428"/>
                        <a:gd name="T24" fmla="*/ 160 w 566"/>
                        <a:gd name="T25" fmla="*/ 240 h 428"/>
                        <a:gd name="T26" fmla="*/ 150 w 566"/>
                        <a:gd name="T27" fmla="*/ 228 h 428"/>
                        <a:gd name="T28" fmla="*/ 142 w 566"/>
                        <a:gd name="T29" fmla="*/ 214 h 428"/>
                        <a:gd name="T30" fmla="*/ 136 w 566"/>
                        <a:gd name="T31" fmla="*/ 208 h 428"/>
                        <a:gd name="T32" fmla="*/ 126 w 566"/>
                        <a:gd name="T33" fmla="*/ 210 h 428"/>
                        <a:gd name="T34" fmla="*/ 112 w 566"/>
                        <a:gd name="T35" fmla="*/ 204 h 428"/>
                        <a:gd name="T36" fmla="*/ 104 w 566"/>
                        <a:gd name="T37" fmla="*/ 194 h 428"/>
                        <a:gd name="T38" fmla="*/ 96 w 566"/>
                        <a:gd name="T39" fmla="*/ 178 h 428"/>
                        <a:gd name="T40" fmla="*/ 84 w 566"/>
                        <a:gd name="T41" fmla="*/ 166 h 428"/>
                        <a:gd name="T42" fmla="*/ 62 w 566"/>
                        <a:gd name="T43" fmla="*/ 128 h 428"/>
                        <a:gd name="T44" fmla="*/ 38 w 566"/>
                        <a:gd name="T45" fmla="*/ 124 h 428"/>
                        <a:gd name="T46" fmla="*/ 20 w 566"/>
                        <a:gd name="T47" fmla="*/ 114 h 428"/>
                        <a:gd name="T48" fmla="*/ 8 w 566"/>
                        <a:gd name="T49" fmla="*/ 112 h 428"/>
                        <a:gd name="T50" fmla="*/ 0 w 566"/>
                        <a:gd name="T51" fmla="*/ 106 h 428"/>
                        <a:gd name="T52" fmla="*/ 0 w 566"/>
                        <a:gd name="T53" fmla="*/ 96 h 428"/>
                        <a:gd name="T54" fmla="*/ 10 w 566"/>
                        <a:gd name="T55" fmla="*/ 76 h 428"/>
                        <a:gd name="T56" fmla="*/ 24 w 566"/>
                        <a:gd name="T57" fmla="*/ 56 h 428"/>
                        <a:gd name="T58" fmla="*/ 32 w 566"/>
                        <a:gd name="T59" fmla="*/ 52 h 428"/>
                        <a:gd name="T60" fmla="*/ 70 w 566"/>
                        <a:gd name="T61" fmla="*/ 28 h 428"/>
                        <a:gd name="T62" fmla="*/ 110 w 566"/>
                        <a:gd name="T63" fmla="*/ 14 h 428"/>
                        <a:gd name="T64" fmla="*/ 238 w 566"/>
                        <a:gd name="T65" fmla="*/ 2 h 428"/>
                        <a:gd name="T66" fmla="*/ 248 w 566"/>
                        <a:gd name="T67" fmla="*/ 0 h 428"/>
                        <a:gd name="T68" fmla="*/ 262 w 566"/>
                        <a:gd name="T69" fmla="*/ 2 h 428"/>
                        <a:gd name="T70" fmla="*/ 280 w 566"/>
                        <a:gd name="T71" fmla="*/ 14 h 428"/>
                        <a:gd name="T72" fmla="*/ 294 w 566"/>
                        <a:gd name="T73" fmla="*/ 42 h 428"/>
                        <a:gd name="T74" fmla="*/ 566 w 566"/>
                        <a:gd name="T75" fmla="*/ 132 h 428"/>
                        <a:gd name="T76" fmla="*/ 544 w 566"/>
                        <a:gd name="T77" fmla="*/ 154 h 428"/>
                        <a:gd name="T78" fmla="*/ 524 w 566"/>
                        <a:gd name="T79" fmla="*/ 182 h 428"/>
                        <a:gd name="T80" fmla="*/ 506 w 566"/>
                        <a:gd name="T81" fmla="*/ 218 h 428"/>
                        <a:gd name="T82" fmla="*/ 500 w 566"/>
                        <a:gd name="T83" fmla="*/ 212 h 428"/>
                        <a:gd name="T84" fmla="*/ 496 w 566"/>
                        <a:gd name="T85" fmla="*/ 222 h 428"/>
                        <a:gd name="T86" fmla="*/ 498 w 566"/>
                        <a:gd name="T87" fmla="*/ 230 h 428"/>
                        <a:gd name="T88" fmla="*/ 506 w 566"/>
                        <a:gd name="T89" fmla="*/ 232 h 428"/>
                        <a:gd name="T90" fmla="*/ 510 w 566"/>
                        <a:gd name="T91" fmla="*/ 240 h 428"/>
                        <a:gd name="T92" fmla="*/ 508 w 566"/>
                        <a:gd name="T93" fmla="*/ 250 h 428"/>
                        <a:gd name="T94" fmla="*/ 498 w 566"/>
                        <a:gd name="T95" fmla="*/ 258 h 428"/>
                        <a:gd name="T96" fmla="*/ 482 w 566"/>
                        <a:gd name="T97" fmla="*/ 264 h 428"/>
                        <a:gd name="T98" fmla="*/ 470 w 566"/>
                        <a:gd name="T99" fmla="*/ 276 h 428"/>
                        <a:gd name="T100" fmla="*/ 458 w 566"/>
                        <a:gd name="T101" fmla="*/ 296 h 428"/>
                        <a:gd name="T102" fmla="*/ 434 w 566"/>
                        <a:gd name="T103" fmla="*/ 312 h 428"/>
                        <a:gd name="T104" fmla="*/ 442 w 566"/>
                        <a:gd name="T105" fmla="*/ 320 h 428"/>
                        <a:gd name="T106" fmla="*/ 408 w 566"/>
                        <a:gd name="T107" fmla="*/ 334 h 428"/>
                        <a:gd name="T108" fmla="*/ 408 w 566"/>
                        <a:gd name="T109" fmla="*/ 350 h 428"/>
                        <a:gd name="T110" fmla="*/ 386 w 566"/>
                        <a:gd name="T111" fmla="*/ 362 h 428"/>
                        <a:gd name="T112" fmla="*/ 352 w 566"/>
                        <a:gd name="T113" fmla="*/ 362 h 428"/>
                        <a:gd name="T114" fmla="*/ 336 w 566"/>
                        <a:gd name="T115" fmla="*/ 386 h 428"/>
                        <a:gd name="T116" fmla="*/ 334 w 566"/>
                        <a:gd name="T117" fmla="*/ 428 h 428"/>
                        <a:gd name="T118" fmla="*/ 310 w 566"/>
                        <a:gd name="T119" fmla="*/ 428 h 4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66" h="428">
                          <a:moveTo>
                            <a:pt x="310" y="428"/>
                          </a:moveTo>
                          <a:lnTo>
                            <a:pt x="308" y="420"/>
                          </a:lnTo>
                          <a:lnTo>
                            <a:pt x="308" y="414"/>
                          </a:lnTo>
                          <a:lnTo>
                            <a:pt x="306" y="400"/>
                          </a:lnTo>
                          <a:lnTo>
                            <a:pt x="300" y="388"/>
                          </a:lnTo>
                          <a:lnTo>
                            <a:pt x="294" y="378"/>
                          </a:lnTo>
                          <a:lnTo>
                            <a:pt x="286" y="370"/>
                          </a:lnTo>
                          <a:lnTo>
                            <a:pt x="272" y="358"/>
                          </a:lnTo>
                          <a:lnTo>
                            <a:pt x="268" y="356"/>
                          </a:lnTo>
                          <a:lnTo>
                            <a:pt x="266" y="354"/>
                          </a:lnTo>
                          <a:lnTo>
                            <a:pt x="264" y="336"/>
                          </a:lnTo>
                          <a:lnTo>
                            <a:pt x="258" y="324"/>
                          </a:lnTo>
                          <a:lnTo>
                            <a:pt x="252" y="314"/>
                          </a:lnTo>
                          <a:lnTo>
                            <a:pt x="244" y="308"/>
                          </a:lnTo>
                          <a:lnTo>
                            <a:pt x="236" y="304"/>
                          </a:lnTo>
                          <a:lnTo>
                            <a:pt x="230" y="302"/>
                          </a:lnTo>
                          <a:lnTo>
                            <a:pt x="224" y="300"/>
                          </a:lnTo>
                          <a:lnTo>
                            <a:pt x="208" y="286"/>
                          </a:lnTo>
                          <a:lnTo>
                            <a:pt x="196" y="276"/>
                          </a:lnTo>
                          <a:lnTo>
                            <a:pt x="192" y="268"/>
                          </a:lnTo>
                          <a:lnTo>
                            <a:pt x="188" y="258"/>
                          </a:lnTo>
                          <a:lnTo>
                            <a:pt x="182" y="250"/>
                          </a:lnTo>
                          <a:lnTo>
                            <a:pt x="178" y="246"/>
                          </a:lnTo>
                          <a:lnTo>
                            <a:pt x="172" y="242"/>
                          </a:lnTo>
                          <a:lnTo>
                            <a:pt x="164" y="240"/>
                          </a:lnTo>
                          <a:lnTo>
                            <a:pt x="160" y="240"/>
                          </a:lnTo>
                          <a:lnTo>
                            <a:pt x="156" y="236"/>
                          </a:lnTo>
                          <a:lnTo>
                            <a:pt x="150" y="228"/>
                          </a:lnTo>
                          <a:lnTo>
                            <a:pt x="146" y="220"/>
                          </a:lnTo>
                          <a:lnTo>
                            <a:pt x="142" y="214"/>
                          </a:lnTo>
                          <a:lnTo>
                            <a:pt x="140" y="210"/>
                          </a:lnTo>
                          <a:lnTo>
                            <a:pt x="136" y="208"/>
                          </a:lnTo>
                          <a:lnTo>
                            <a:pt x="128" y="208"/>
                          </a:lnTo>
                          <a:lnTo>
                            <a:pt x="126" y="210"/>
                          </a:lnTo>
                          <a:lnTo>
                            <a:pt x="118" y="208"/>
                          </a:lnTo>
                          <a:lnTo>
                            <a:pt x="112" y="204"/>
                          </a:lnTo>
                          <a:lnTo>
                            <a:pt x="108" y="200"/>
                          </a:lnTo>
                          <a:lnTo>
                            <a:pt x="104" y="194"/>
                          </a:lnTo>
                          <a:lnTo>
                            <a:pt x="98" y="184"/>
                          </a:lnTo>
                          <a:lnTo>
                            <a:pt x="96" y="178"/>
                          </a:lnTo>
                          <a:lnTo>
                            <a:pt x="90" y="174"/>
                          </a:lnTo>
                          <a:lnTo>
                            <a:pt x="84" y="166"/>
                          </a:lnTo>
                          <a:lnTo>
                            <a:pt x="72" y="150"/>
                          </a:lnTo>
                          <a:lnTo>
                            <a:pt x="62" y="128"/>
                          </a:lnTo>
                          <a:lnTo>
                            <a:pt x="54" y="126"/>
                          </a:lnTo>
                          <a:lnTo>
                            <a:pt x="38" y="124"/>
                          </a:lnTo>
                          <a:lnTo>
                            <a:pt x="28" y="120"/>
                          </a:lnTo>
                          <a:lnTo>
                            <a:pt x="20" y="114"/>
                          </a:lnTo>
                          <a:lnTo>
                            <a:pt x="12" y="114"/>
                          </a:lnTo>
                          <a:lnTo>
                            <a:pt x="8" y="112"/>
                          </a:lnTo>
                          <a:lnTo>
                            <a:pt x="4" y="110"/>
                          </a:lnTo>
                          <a:lnTo>
                            <a:pt x="0" y="106"/>
                          </a:lnTo>
                          <a:lnTo>
                            <a:pt x="0" y="102"/>
                          </a:lnTo>
                          <a:lnTo>
                            <a:pt x="0" y="96"/>
                          </a:lnTo>
                          <a:lnTo>
                            <a:pt x="4" y="86"/>
                          </a:lnTo>
                          <a:lnTo>
                            <a:pt x="10" y="76"/>
                          </a:lnTo>
                          <a:lnTo>
                            <a:pt x="16" y="66"/>
                          </a:lnTo>
                          <a:lnTo>
                            <a:pt x="24" y="56"/>
                          </a:lnTo>
                          <a:lnTo>
                            <a:pt x="24" y="60"/>
                          </a:lnTo>
                          <a:lnTo>
                            <a:pt x="32" y="52"/>
                          </a:lnTo>
                          <a:lnTo>
                            <a:pt x="54" y="36"/>
                          </a:lnTo>
                          <a:lnTo>
                            <a:pt x="70" y="28"/>
                          </a:lnTo>
                          <a:lnTo>
                            <a:pt x="90" y="20"/>
                          </a:lnTo>
                          <a:lnTo>
                            <a:pt x="110" y="14"/>
                          </a:lnTo>
                          <a:lnTo>
                            <a:pt x="132" y="12"/>
                          </a:lnTo>
                          <a:lnTo>
                            <a:pt x="238" y="2"/>
                          </a:lnTo>
                          <a:lnTo>
                            <a:pt x="242" y="0"/>
                          </a:lnTo>
                          <a:lnTo>
                            <a:pt x="248" y="0"/>
                          </a:lnTo>
                          <a:lnTo>
                            <a:pt x="256" y="0"/>
                          </a:lnTo>
                          <a:lnTo>
                            <a:pt x="262" y="2"/>
                          </a:lnTo>
                          <a:lnTo>
                            <a:pt x="272" y="6"/>
                          </a:lnTo>
                          <a:lnTo>
                            <a:pt x="280" y="14"/>
                          </a:lnTo>
                          <a:lnTo>
                            <a:pt x="288" y="26"/>
                          </a:lnTo>
                          <a:lnTo>
                            <a:pt x="294" y="42"/>
                          </a:lnTo>
                          <a:lnTo>
                            <a:pt x="418" y="24"/>
                          </a:lnTo>
                          <a:lnTo>
                            <a:pt x="566" y="132"/>
                          </a:lnTo>
                          <a:lnTo>
                            <a:pt x="560" y="138"/>
                          </a:lnTo>
                          <a:lnTo>
                            <a:pt x="544" y="154"/>
                          </a:lnTo>
                          <a:lnTo>
                            <a:pt x="534" y="166"/>
                          </a:lnTo>
                          <a:lnTo>
                            <a:pt x="524" y="182"/>
                          </a:lnTo>
                          <a:lnTo>
                            <a:pt x="514" y="200"/>
                          </a:lnTo>
                          <a:lnTo>
                            <a:pt x="506" y="218"/>
                          </a:lnTo>
                          <a:lnTo>
                            <a:pt x="502" y="216"/>
                          </a:lnTo>
                          <a:lnTo>
                            <a:pt x="500" y="212"/>
                          </a:lnTo>
                          <a:lnTo>
                            <a:pt x="498" y="216"/>
                          </a:lnTo>
                          <a:lnTo>
                            <a:pt x="496" y="222"/>
                          </a:lnTo>
                          <a:lnTo>
                            <a:pt x="496" y="226"/>
                          </a:lnTo>
                          <a:lnTo>
                            <a:pt x="498" y="230"/>
                          </a:lnTo>
                          <a:lnTo>
                            <a:pt x="502" y="232"/>
                          </a:lnTo>
                          <a:lnTo>
                            <a:pt x="506" y="232"/>
                          </a:lnTo>
                          <a:lnTo>
                            <a:pt x="508" y="234"/>
                          </a:lnTo>
                          <a:lnTo>
                            <a:pt x="510" y="240"/>
                          </a:lnTo>
                          <a:lnTo>
                            <a:pt x="510" y="244"/>
                          </a:lnTo>
                          <a:lnTo>
                            <a:pt x="508" y="250"/>
                          </a:lnTo>
                          <a:lnTo>
                            <a:pt x="504" y="254"/>
                          </a:lnTo>
                          <a:lnTo>
                            <a:pt x="498" y="258"/>
                          </a:lnTo>
                          <a:lnTo>
                            <a:pt x="492" y="260"/>
                          </a:lnTo>
                          <a:lnTo>
                            <a:pt x="482" y="264"/>
                          </a:lnTo>
                          <a:lnTo>
                            <a:pt x="476" y="270"/>
                          </a:lnTo>
                          <a:lnTo>
                            <a:pt x="470" y="276"/>
                          </a:lnTo>
                          <a:lnTo>
                            <a:pt x="464" y="286"/>
                          </a:lnTo>
                          <a:lnTo>
                            <a:pt x="458" y="296"/>
                          </a:lnTo>
                          <a:lnTo>
                            <a:pt x="446" y="310"/>
                          </a:lnTo>
                          <a:lnTo>
                            <a:pt x="434" y="312"/>
                          </a:lnTo>
                          <a:lnTo>
                            <a:pt x="434" y="318"/>
                          </a:lnTo>
                          <a:lnTo>
                            <a:pt x="442" y="320"/>
                          </a:lnTo>
                          <a:lnTo>
                            <a:pt x="414" y="342"/>
                          </a:lnTo>
                          <a:lnTo>
                            <a:pt x="408" y="334"/>
                          </a:lnTo>
                          <a:lnTo>
                            <a:pt x="402" y="342"/>
                          </a:lnTo>
                          <a:lnTo>
                            <a:pt x="408" y="350"/>
                          </a:lnTo>
                          <a:lnTo>
                            <a:pt x="396" y="362"/>
                          </a:lnTo>
                          <a:lnTo>
                            <a:pt x="386" y="362"/>
                          </a:lnTo>
                          <a:lnTo>
                            <a:pt x="368" y="362"/>
                          </a:lnTo>
                          <a:lnTo>
                            <a:pt x="352" y="362"/>
                          </a:lnTo>
                          <a:lnTo>
                            <a:pt x="342" y="366"/>
                          </a:lnTo>
                          <a:lnTo>
                            <a:pt x="336" y="386"/>
                          </a:lnTo>
                          <a:lnTo>
                            <a:pt x="350" y="400"/>
                          </a:lnTo>
                          <a:lnTo>
                            <a:pt x="334" y="428"/>
                          </a:lnTo>
                          <a:lnTo>
                            <a:pt x="324" y="428"/>
                          </a:lnTo>
                          <a:lnTo>
                            <a:pt x="310" y="428"/>
                          </a:lnTo>
                          <a:close/>
                        </a:path>
                      </a:pathLst>
                    </a:custGeom>
                    <a:solidFill>
                      <a:schemeClr val="bg2"/>
                    </a:solid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sp>
                  <p:nvSpPr>
                    <p:cNvPr id="97" name="Freeform 116" descr="5%"/>
                    <p:cNvSpPr>
                      <a:spLocks/>
                    </p:cNvSpPr>
                    <p:nvPr/>
                  </p:nvSpPr>
                  <p:spPr bwMode="auto">
                    <a:xfrm>
                      <a:off x="5093" y="2809"/>
                      <a:ext cx="18" cy="20"/>
                    </a:xfrm>
                    <a:custGeom>
                      <a:avLst/>
                      <a:gdLst>
                        <a:gd name="T0" fmla="*/ 4 w 18"/>
                        <a:gd name="T1" fmla="*/ 6 h 20"/>
                        <a:gd name="T2" fmla="*/ 10 w 18"/>
                        <a:gd name="T3" fmla="*/ 2 h 20"/>
                        <a:gd name="T4" fmla="*/ 12 w 18"/>
                        <a:gd name="T5" fmla="*/ 0 h 20"/>
                        <a:gd name="T6" fmla="*/ 14 w 18"/>
                        <a:gd name="T7" fmla="*/ 0 h 20"/>
                        <a:gd name="T8" fmla="*/ 16 w 18"/>
                        <a:gd name="T9" fmla="*/ 2 h 20"/>
                        <a:gd name="T10" fmla="*/ 18 w 18"/>
                        <a:gd name="T11" fmla="*/ 6 h 20"/>
                        <a:gd name="T12" fmla="*/ 14 w 18"/>
                        <a:gd name="T13" fmla="*/ 14 h 20"/>
                        <a:gd name="T14" fmla="*/ 8 w 18"/>
                        <a:gd name="T15" fmla="*/ 20 h 20"/>
                        <a:gd name="T16" fmla="*/ 6 w 18"/>
                        <a:gd name="T17" fmla="*/ 20 h 20"/>
                        <a:gd name="T18" fmla="*/ 2 w 18"/>
                        <a:gd name="T19" fmla="*/ 20 h 20"/>
                        <a:gd name="T20" fmla="*/ 2 w 18"/>
                        <a:gd name="T21" fmla="*/ 18 h 20"/>
                        <a:gd name="T22" fmla="*/ 0 w 18"/>
                        <a:gd name="T23" fmla="*/ 14 h 20"/>
                        <a:gd name="T24" fmla="*/ 2 w 18"/>
                        <a:gd name="T25" fmla="*/ 6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20">
                          <a:moveTo>
                            <a:pt x="4" y="6"/>
                          </a:moveTo>
                          <a:lnTo>
                            <a:pt x="10" y="2"/>
                          </a:lnTo>
                          <a:lnTo>
                            <a:pt x="12" y="0"/>
                          </a:lnTo>
                          <a:lnTo>
                            <a:pt x="14" y="0"/>
                          </a:lnTo>
                          <a:lnTo>
                            <a:pt x="16" y="2"/>
                          </a:lnTo>
                          <a:lnTo>
                            <a:pt x="18" y="6"/>
                          </a:lnTo>
                          <a:lnTo>
                            <a:pt x="14" y="14"/>
                          </a:lnTo>
                          <a:lnTo>
                            <a:pt x="8" y="20"/>
                          </a:lnTo>
                          <a:lnTo>
                            <a:pt x="6" y="20"/>
                          </a:lnTo>
                          <a:lnTo>
                            <a:pt x="2" y="20"/>
                          </a:lnTo>
                          <a:lnTo>
                            <a:pt x="2" y="18"/>
                          </a:lnTo>
                          <a:lnTo>
                            <a:pt x="0" y="14"/>
                          </a:lnTo>
                          <a:lnTo>
                            <a:pt x="2" y="6"/>
                          </a:lnTo>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sp>
                  <p:nvSpPr>
                    <p:cNvPr id="98" name="Freeform 117" descr="5%"/>
                    <p:cNvSpPr>
                      <a:spLocks/>
                    </p:cNvSpPr>
                    <p:nvPr/>
                  </p:nvSpPr>
                  <p:spPr bwMode="auto">
                    <a:xfrm>
                      <a:off x="5075" y="2809"/>
                      <a:ext cx="12" cy="16"/>
                    </a:xfrm>
                    <a:custGeom>
                      <a:avLst/>
                      <a:gdLst>
                        <a:gd name="T0" fmla="*/ 0 w 12"/>
                        <a:gd name="T1" fmla="*/ 8 h 16"/>
                        <a:gd name="T2" fmla="*/ 2 w 12"/>
                        <a:gd name="T3" fmla="*/ 2 h 16"/>
                        <a:gd name="T4" fmla="*/ 4 w 12"/>
                        <a:gd name="T5" fmla="*/ 0 h 16"/>
                        <a:gd name="T6" fmla="*/ 6 w 12"/>
                        <a:gd name="T7" fmla="*/ 0 h 16"/>
                        <a:gd name="T8" fmla="*/ 10 w 12"/>
                        <a:gd name="T9" fmla="*/ 0 h 16"/>
                        <a:gd name="T10" fmla="*/ 10 w 12"/>
                        <a:gd name="T11" fmla="*/ 2 h 16"/>
                        <a:gd name="T12" fmla="*/ 12 w 12"/>
                        <a:gd name="T13" fmla="*/ 8 h 16"/>
                        <a:gd name="T14" fmla="*/ 10 w 12"/>
                        <a:gd name="T15" fmla="*/ 14 h 16"/>
                        <a:gd name="T16" fmla="*/ 10 w 12"/>
                        <a:gd name="T17" fmla="*/ 16 h 16"/>
                        <a:gd name="T18" fmla="*/ 6 w 12"/>
                        <a:gd name="T19" fmla="*/ 16 h 16"/>
                        <a:gd name="T20" fmla="*/ 4 w 12"/>
                        <a:gd name="T21" fmla="*/ 16 h 16"/>
                        <a:gd name="T22" fmla="*/ 2 w 12"/>
                        <a:gd name="T23" fmla="*/ 14 h 16"/>
                        <a:gd name="T24" fmla="*/ 2 w 12"/>
                        <a:gd name="T25" fmla="*/ 8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16">
                          <a:moveTo>
                            <a:pt x="0" y="8"/>
                          </a:moveTo>
                          <a:lnTo>
                            <a:pt x="2" y="2"/>
                          </a:lnTo>
                          <a:lnTo>
                            <a:pt x="4" y="0"/>
                          </a:lnTo>
                          <a:lnTo>
                            <a:pt x="6" y="0"/>
                          </a:lnTo>
                          <a:lnTo>
                            <a:pt x="10" y="0"/>
                          </a:lnTo>
                          <a:lnTo>
                            <a:pt x="10" y="2"/>
                          </a:lnTo>
                          <a:lnTo>
                            <a:pt x="12" y="8"/>
                          </a:lnTo>
                          <a:lnTo>
                            <a:pt x="10" y="14"/>
                          </a:lnTo>
                          <a:lnTo>
                            <a:pt x="10" y="16"/>
                          </a:lnTo>
                          <a:lnTo>
                            <a:pt x="6" y="16"/>
                          </a:lnTo>
                          <a:lnTo>
                            <a:pt x="4" y="16"/>
                          </a:lnTo>
                          <a:lnTo>
                            <a:pt x="2" y="14"/>
                          </a:lnTo>
                          <a:lnTo>
                            <a:pt x="2" y="8"/>
                          </a:lnTo>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sp>
                  <p:nvSpPr>
                    <p:cNvPr id="99" name="Freeform 118" descr="5%"/>
                    <p:cNvSpPr>
                      <a:spLocks/>
                    </p:cNvSpPr>
                    <p:nvPr/>
                  </p:nvSpPr>
                  <p:spPr bwMode="auto">
                    <a:xfrm>
                      <a:off x="5081" y="2839"/>
                      <a:ext cx="18" cy="20"/>
                    </a:xfrm>
                    <a:custGeom>
                      <a:avLst/>
                      <a:gdLst>
                        <a:gd name="T0" fmla="*/ 2 w 18"/>
                        <a:gd name="T1" fmla="*/ 8 h 20"/>
                        <a:gd name="T2" fmla="*/ 8 w 18"/>
                        <a:gd name="T3" fmla="*/ 2 h 20"/>
                        <a:gd name="T4" fmla="*/ 12 w 18"/>
                        <a:gd name="T5" fmla="*/ 0 h 20"/>
                        <a:gd name="T6" fmla="*/ 14 w 18"/>
                        <a:gd name="T7" fmla="*/ 2 h 20"/>
                        <a:gd name="T8" fmla="*/ 16 w 18"/>
                        <a:gd name="T9" fmla="*/ 4 h 20"/>
                        <a:gd name="T10" fmla="*/ 18 w 18"/>
                        <a:gd name="T11" fmla="*/ 6 h 20"/>
                        <a:gd name="T12" fmla="*/ 16 w 18"/>
                        <a:gd name="T13" fmla="*/ 14 h 20"/>
                        <a:gd name="T14" fmla="*/ 10 w 18"/>
                        <a:gd name="T15" fmla="*/ 20 h 20"/>
                        <a:gd name="T16" fmla="*/ 6 w 18"/>
                        <a:gd name="T17" fmla="*/ 20 h 20"/>
                        <a:gd name="T18" fmla="*/ 4 w 18"/>
                        <a:gd name="T19" fmla="*/ 20 h 20"/>
                        <a:gd name="T20" fmla="*/ 2 w 18"/>
                        <a:gd name="T21" fmla="*/ 18 h 20"/>
                        <a:gd name="T22" fmla="*/ 0 w 18"/>
                        <a:gd name="T23" fmla="*/ 14 h 20"/>
                        <a:gd name="T24" fmla="*/ 0 w 18"/>
                        <a:gd name="T25" fmla="*/ 8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20">
                          <a:moveTo>
                            <a:pt x="2" y="8"/>
                          </a:moveTo>
                          <a:lnTo>
                            <a:pt x="8" y="2"/>
                          </a:lnTo>
                          <a:lnTo>
                            <a:pt x="12" y="0"/>
                          </a:lnTo>
                          <a:lnTo>
                            <a:pt x="14" y="2"/>
                          </a:lnTo>
                          <a:lnTo>
                            <a:pt x="16" y="4"/>
                          </a:lnTo>
                          <a:lnTo>
                            <a:pt x="18" y="6"/>
                          </a:lnTo>
                          <a:lnTo>
                            <a:pt x="16" y="14"/>
                          </a:lnTo>
                          <a:lnTo>
                            <a:pt x="10" y="20"/>
                          </a:lnTo>
                          <a:lnTo>
                            <a:pt x="6" y="20"/>
                          </a:lnTo>
                          <a:lnTo>
                            <a:pt x="4" y="20"/>
                          </a:lnTo>
                          <a:lnTo>
                            <a:pt x="2" y="18"/>
                          </a:lnTo>
                          <a:lnTo>
                            <a:pt x="0" y="14"/>
                          </a:lnTo>
                          <a:lnTo>
                            <a:pt x="0" y="8"/>
                          </a:lnTo>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grpSp>
            </p:grpSp>
            <p:sp>
              <p:nvSpPr>
                <p:cNvPr id="5" name="Isosceles Triangle 4"/>
                <p:cNvSpPr/>
                <p:nvPr/>
              </p:nvSpPr>
              <p:spPr>
                <a:xfrm>
                  <a:off x="515886" y="2980673"/>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6" name="Isosceles Triangle 5"/>
                <p:cNvSpPr/>
                <p:nvPr/>
              </p:nvSpPr>
              <p:spPr>
                <a:xfrm>
                  <a:off x="900749" y="2261564"/>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7" name="Isosceles Triangle 6"/>
                <p:cNvSpPr/>
                <p:nvPr/>
              </p:nvSpPr>
              <p:spPr>
                <a:xfrm>
                  <a:off x="713373" y="2684177"/>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8" name="Isosceles Triangle 7"/>
                <p:cNvSpPr/>
                <p:nvPr/>
              </p:nvSpPr>
              <p:spPr>
                <a:xfrm>
                  <a:off x="1379823" y="3148463"/>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9" name="Isosceles Triangle 8"/>
                <p:cNvSpPr/>
                <p:nvPr/>
              </p:nvSpPr>
              <p:spPr>
                <a:xfrm>
                  <a:off x="1384402" y="3307462"/>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0" name="Isosceles Triangle 9"/>
                <p:cNvSpPr/>
                <p:nvPr/>
              </p:nvSpPr>
              <p:spPr>
                <a:xfrm>
                  <a:off x="2247906" y="3547327"/>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1" name="Isosceles Triangle 10"/>
                <p:cNvSpPr/>
                <p:nvPr/>
              </p:nvSpPr>
              <p:spPr>
                <a:xfrm>
                  <a:off x="2264810" y="3479898"/>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2" name="Isosceles Triangle 11"/>
                <p:cNvSpPr/>
                <p:nvPr/>
              </p:nvSpPr>
              <p:spPr>
                <a:xfrm>
                  <a:off x="2454484" y="3240033"/>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3" name="Isosceles Triangle 12"/>
                <p:cNvSpPr/>
                <p:nvPr/>
              </p:nvSpPr>
              <p:spPr>
                <a:xfrm>
                  <a:off x="2525868" y="3470634"/>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4" name="Isosceles Triangle 13"/>
                <p:cNvSpPr/>
                <p:nvPr/>
              </p:nvSpPr>
              <p:spPr>
                <a:xfrm>
                  <a:off x="2694734" y="3497240"/>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5" name="Isosceles Triangle 14"/>
                <p:cNvSpPr/>
                <p:nvPr/>
              </p:nvSpPr>
              <p:spPr>
                <a:xfrm>
                  <a:off x="2806363" y="3407319"/>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6" name="Isosceles Triangle 15"/>
                <p:cNvSpPr/>
                <p:nvPr/>
              </p:nvSpPr>
              <p:spPr>
                <a:xfrm>
                  <a:off x="2489829" y="3054724"/>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7" name="Isosceles Triangle 16"/>
                <p:cNvSpPr/>
                <p:nvPr/>
              </p:nvSpPr>
              <p:spPr>
                <a:xfrm>
                  <a:off x="2825703" y="2966047"/>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8" name="Isosceles Triangle 17"/>
                <p:cNvSpPr/>
                <p:nvPr/>
              </p:nvSpPr>
              <p:spPr>
                <a:xfrm>
                  <a:off x="3065797" y="3243231"/>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9" name="Isosceles Triangle 18"/>
                <p:cNvSpPr/>
                <p:nvPr/>
              </p:nvSpPr>
              <p:spPr>
                <a:xfrm>
                  <a:off x="3121417" y="3438117"/>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0" name="Isosceles Triangle 19"/>
                <p:cNvSpPr/>
                <p:nvPr/>
              </p:nvSpPr>
              <p:spPr>
                <a:xfrm>
                  <a:off x="3416904" y="3688389"/>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1" name="Isosceles Triangle 20"/>
                <p:cNvSpPr/>
                <p:nvPr/>
              </p:nvSpPr>
              <p:spPr>
                <a:xfrm>
                  <a:off x="3405238" y="3453987"/>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2" name="Isosceles Triangle 21"/>
                <p:cNvSpPr/>
                <p:nvPr/>
              </p:nvSpPr>
              <p:spPr>
                <a:xfrm>
                  <a:off x="3402567" y="3518693"/>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3" name="Isosceles Triangle 22"/>
                <p:cNvSpPr/>
                <p:nvPr/>
              </p:nvSpPr>
              <p:spPr>
                <a:xfrm>
                  <a:off x="3448211" y="3534371"/>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4" name="Isosceles Triangle 23"/>
                <p:cNvSpPr/>
                <p:nvPr/>
              </p:nvSpPr>
              <p:spPr>
                <a:xfrm>
                  <a:off x="3405238" y="3567938"/>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5" name="Isosceles Triangle 24"/>
                <p:cNvSpPr/>
                <p:nvPr/>
              </p:nvSpPr>
              <p:spPr>
                <a:xfrm>
                  <a:off x="3321024" y="3572499"/>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6" name="Isosceles Triangle 25"/>
                <p:cNvSpPr/>
                <p:nvPr/>
              </p:nvSpPr>
              <p:spPr>
                <a:xfrm>
                  <a:off x="3360610" y="3579898"/>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7" name="Isosceles Triangle 26"/>
                <p:cNvSpPr/>
                <p:nvPr/>
              </p:nvSpPr>
              <p:spPr>
                <a:xfrm>
                  <a:off x="3401292" y="3612861"/>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8" name="Isosceles Triangle 27"/>
                <p:cNvSpPr/>
                <p:nvPr/>
              </p:nvSpPr>
              <p:spPr>
                <a:xfrm>
                  <a:off x="3348474" y="3615618"/>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9" name="Isosceles Triangle 28"/>
                <p:cNvSpPr/>
                <p:nvPr/>
              </p:nvSpPr>
              <p:spPr>
                <a:xfrm>
                  <a:off x="3365124" y="3645055"/>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30" name="Isosceles Triangle 29"/>
                <p:cNvSpPr/>
                <p:nvPr/>
              </p:nvSpPr>
              <p:spPr>
                <a:xfrm>
                  <a:off x="3432776" y="3493598"/>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31" name="Isosceles Triangle 30"/>
                <p:cNvSpPr/>
                <p:nvPr/>
              </p:nvSpPr>
              <p:spPr>
                <a:xfrm>
                  <a:off x="3354463" y="3079898"/>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32" name="Isosceles Triangle 31"/>
                <p:cNvSpPr/>
                <p:nvPr/>
              </p:nvSpPr>
              <p:spPr>
                <a:xfrm>
                  <a:off x="3442576" y="2908482"/>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33" name="Isosceles Triangle 32"/>
                <p:cNvSpPr/>
                <p:nvPr/>
              </p:nvSpPr>
              <p:spPr>
                <a:xfrm>
                  <a:off x="3256874" y="3032310"/>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34" name="Isosceles Triangle 33"/>
                <p:cNvSpPr/>
                <p:nvPr/>
              </p:nvSpPr>
              <p:spPr>
                <a:xfrm>
                  <a:off x="3256874" y="2858342"/>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35" name="Isosceles Triangle 34"/>
                <p:cNvSpPr/>
                <p:nvPr/>
              </p:nvSpPr>
              <p:spPr>
                <a:xfrm>
                  <a:off x="3254406" y="2936845"/>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36" name="Isosceles Triangle 35"/>
                <p:cNvSpPr/>
                <p:nvPr/>
              </p:nvSpPr>
              <p:spPr>
                <a:xfrm>
                  <a:off x="2926611" y="2610762"/>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37" name="Isosceles Triangle 36"/>
                <p:cNvSpPr/>
                <p:nvPr/>
              </p:nvSpPr>
              <p:spPr>
                <a:xfrm>
                  <a:off x="2824331" y="2717891"/>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38" name="Isosceles Triangle 37"/>
                <p:cNvSpPr/>
                <p:nvPr/>
              </p:nvSpPr>
              <p:spPr>
                <a:xfrm>
                  <a:off x="2675206" y="3227357"/>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39" name="Isosceles Triangle 38"/>
                <p:cNvSpPr/>
                <p:nvPr/>
              </p:nvSpPr>
              <p:spPr>
                <a:xfrm>
                  <a:off x="2408765" y="2813572"/>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40" name="Isosceles Triangle 39"/>
                <p:cNvSpPr/>
                <p:nvPr/>
              </p:nvSpPr>
              <p:spPr>
                <a:xfrm>
                  <a:off x="2225046" y="2917103"/>
                  <a:ext cx="45719" cy="6742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grpSp>
          <p:grpSp>
            <p:nvGrpSpPr>
              <p:cNvPr id="112" name="Group 111"/>
              <p:cNvGrpSpPr/>
              <p:nvPr/>
            </p:nvGrpSpPr>
            <p:grpSpPr>
              <a:xfrm>
                <a:off x="1093023" y="3510013"/>
                <a:ext cx="3667756" cy="2146498"/>
                <a:chOff x="2247987" y="1975207"/>
                <a:chExt cx="4997713" cy="2600518"/>
              </a:xfrm>
            </p:grpSpPr>
            <p:grpSp>
              <p:nvGrpSpPr>
                <p:cNvPr id="113" name="Group 112"/>
                <p:cNvGrpSpPr/>
                <p:nvPr/>
              </p:nvGrpSpPr>
              <p:grpSpPr>
                <a:xfrm>
                  <a:off x="2247987" y="1975207"/>
                  <a:ext cx="4997713" cy="2600518"/>
                  <a:chOff x="-3860075" y="2617606"/>
                  <a:chExt cx="3399699" cy="1809291"/>
                </a:xfrm>
              </p:grpSpPr>
              <p:grpSp>
                <p:nvGrpSpPr>
                  <p:cNvPr id="115" name="Group 114"/>
                  <p:cNvGrpSpPr/>
                  <p:nvPr/>
                </p:nvGrpSpPr>
                <p:grpSpPr>
                  <a:xfrm>
                    <a:off x="-1116363" y="2617606"/>
                    <a:ext cx="655987" cy="1250773"/>
                    <a:chOff x="7418950" y="1433513"/>
                    <a:chExt cx="1409138" cy="3227387"/>
                  </a:xfrm>
                </p:grpSpPr>
                <p:sp>
                  <p:nvSpPr>
                    <p:cNvPr id="168" name="Freeform 40" descr="5%"/>
                    <p:cNvSpPr>
                      <a:spLocks/>
                    </p:cNvSpPr>
                    <p:nvPr/>
                  </p:nvSpPr>
                  <p:spPr bwMode="auto">
                    <a:xfrm>
                      <a:off x="8802688" y="1433513"/>
                      <a:ext cx="25400" cy="44450"/>
                    </a:xfrm>
                    <a:custGeom>
                      <a:avLst/>
                      <a:gdLst>
                        <a:gd name="T0" fmla="*/ 2147483647 w 18"/>
                        <a:gd name="T1" fmla="*/ 0 h 28"/>
                        <a:gd name="T2" fmla="*/ 2147483647 w 18"/>
                        <a:gd name="T3" fmla="*/ 2147483647 h 28"/>
                        <a:gd name="T4" fmla="*/ 2147483647 w 18"/>
                        <a:gd name="T5" fmla="*/ 2147483647 h 28"/>
                        <a:gd name="T6" fmla="*/ 2147483647 w 18"/>
                        <a:gd name="T7" fmla="*/ 2147483647 h 28"/>
                        <a:gd name="T8" fmla="*/ 2147483647 w 18"/>
                        <a:gd name="T9" fmla="*/ 2147483647 h 28"/>
                        <a:gd name="T10" fmla="*/ 2147483647 w 18"/>
                        <a:gd name="T11" fmla="*/ 2147483647 h 28"/>
                        <a:gd name="T12" fmla="*/ 2147483647 w 18"/>
                        <a:gd name="T13" fmla="*/ 2147483647 h 28"/>
                        <a:gd name="T14" fmla="*/ 2147483647 w 18"/>
                        <a:gd name="T15" fmla="*/ 2147483647 h 28"/>
                        <a:gd name="T16" fmla="*/ 2147483647 w 18"/>
                        <a:gd name="T17" fmla="*/ 2147483647 h 28"/>
                        <a:gd name="T18" fmla="*/ 0 w 18"/>
                        <a:gd name="T19" fmla="*/ 2147483647 h 28"/>
                        <a:gd name="T20" fmla="*/ 0 w 18"/>
                        <a:gd name="T21" fmla="*/ 2147483647 h 28"/>
                        <a:gd name="T22" fmla="*/ 0 w 18"/>
                        <a:gd name="T23" fmla="*/ 2147483647 h 28"/>
                        <a:gd name="T24" fmla="*/ 2147483647 w 18"/>
                        <a:gd name="T25" fmla="*/ 0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28">
                          <a:moveTo>
                            <a:pt x="8" y="0"/>
                          </a:moveTo>
                          <a:lnTo>
                            <a:pt x="18" y="8"/>
                          </a:lnTo>
                          <a:lnTo>
                            <a:pt x="14" y="18"/>
                          </a:lnTo>
                          <a:lnTo>
                            <a:pt x="12" y="18"/>
                          </a:lnTo>
                          <a:lnTo>
                            <a:pt x="12" y="22"/>
                          </a:lnTo>
                          <a:lnTo>
                            <a:pt x="12" y="26"/>
                          </a:lnTo>
                          <a:lnTo>
                            <a:pt x="10" y="28"/>
                          </a:lnTo>
                          <a:lnTo>
                            <a:pt x="8" y="28"/>
                          </a:lnTo>
                          <a:lnTo>
                            <a:pt x="4" y="26"/>
                          </a:lnTo>
                          <a:lnTo>
                            <a:pt x="0" y="22"/>
                          </a:lnTo>
                          <a:lnTo>
                            <a:pt x="0" y="14"/>
                          </a:lnTo>
                          <a:lnTo>
                            <a:pt x="0" y="10"/>
                          </a:lnTo>
                          <a:lnTo>
                            <a:pt x="8" y="0"/>
                          </a:lnTo>
                          <a:close/>
                        </a:path>
                      </a:pathLst>
                    </a:custGeom>
                    <a:pattFill prst="pct5">
                      <a:fgClr>
                        <a:schemeClr val="bg1"/>
                      </a:fgClr>
                      <a:bgClr>
                        <a:schemeClr val="bg1"/>
                      </a:bgClr>
                    </a:patt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grpSp>
                  <p:nvGrpSpPr>
                    <p:cNvPr id="169" name="Group 41"/>
                    <p:cNvGrpSpPr>
                      <a:grpSpLocks/>
                    </p:cNvGrpSpPr>
                    <p:nvPr/>
                  </p:nvGrpSpPr>
                  <p:grpSpPr bwMode="auto">
                    <a:xfrm>
                      <a:off x="8620484" y="2189163"/>
                      <a:ext cx="133010" cy="47625"/>
                      <a:chOff x="5907" y="1302"/>
                      <a:chExt cx="92" cy="30"/>
                    </a:xfrm>
                    <a:solidFill>
                      <a:schemeClr val="bg1"/>
                    </a:solidFill>
                  </p:grpSpPr>
                  <p:sp>
                    <p:nvSpPr>
                      <p:cNvPr id="200" name="Freeform 43"/>
                      <p:cNvSpPr>
                        <a:spLocks/>
                      </p:cNvSpPr>
                      <p:nvPr/>
                    </p:nvSpPr>
                    <p:spPr bwMode="auto">
                      <a:xfrm>
                        <a:off x="5969" y="1302"/>
                        <a:ext cx="30" cy="18"/>
                      </a:xfrm>
                      <a:custGeom>
                        <a:avLst/>
                        <a:gdLst>
                          <a:gd name="T0" fmla="*/ 0 w 30"/>
                          <a:gd name="T1" fmla="*/ 16 h 18"/>
                          <a:gd name="T2" fmla="*/ 8 w 30"/>
                          <a:gd name="T3" fmla="*/ 18 h 18"/>
                          <a:gd name="T4" fmla="*/ 22 w 30"/>
                          <a:gd name="T5" fmla="*/ 16 h 18"/>
                          <a:gd name="T6" fmla="*/ 28 w 30"/>
                          <a:gd name="T7" fmla="*/ 14 h 18"/>
                          <a:gd name="T8" fmla="*/ 30 w 30"/>
                          <a:gd name="T9" fmla="*/ 10 h 18"/>
                          <a:gd name="T10" fmla="*/ 30 w 30"/>
                          <a:gd name="T11" fmla="*/ 6 h 18"/>
                          <a:gd name="T12" fmla="*/ 22 w 30"/>
                          <a:gd name="T13" fmla="*/ 0 h 18"/>
                          <a:gd name="T14" fmla="*/ 20 w 30"/>
                          <a:gd name="T15" fmla="*/ 0 h 18"/>
                          <a:gd name="T16" fmla="*/ 18 w 30"/>
                          <a:gd name="T17" fmla="*/ 2 h 18"/>
                          <a:gd name="T18" fmla="*/ 18 w 30"/>
                          <a:gd name="T19" fmla="*/ 8 h 18"/>
                          <a:gd name="T20" fmla="*/ 8 w 30"/>
                          <a:gd name="T21" fmla="*/ 8 h 18"/>
                          <a:gd name="T22" fmla="*/ 2 w 30"/>
                          <a:gd name="T23" fmla="*/ 12 h 18"/>
                          <a:gd name="T24" fmla="*/ 0 w 30"/>
                          <a:gd name="T25" fmla="*/ 14 h 18"/>
                          <a:gd name="T26" fmla="*/ 0 w 30"/>
                          <a:gd name="T27" fmla="*/ 14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18">
                            <a:moveTo>
                              <a:pt x="0" y="16"/>
                            </a:moveTo>
                            <a:lnTo>
                              <a:pt x="8" y="18"/>
                            </a:lnTo>
                            <a:lnTo>
                              <a:pt x="22" y="16"/>
                            </a:lnTo>
                            <a:lnTo>
                              <a:pt x="28" y="14"/>
                            </a:lnTo>
                            <a:lnTo>
                              <a:pt x="30" y="10"/>
                            </a:lnTo>
                            <a:lnTo>
                              <a:pt x="30" y="6"/>
                            </a:lnTo>
                            <a:lnTo>
                              <a:pt x="22" y="0"/>
                            </a:lnTo>
                            <a:lnTo>
                              <a:pt x="20" y="0"/>
                            </a:lnTo>
                            <a:lnTo>
                              <a:pt x="18" y="2"/>
                            </a:lnTo>
                            <a:lnTo>
                              <a:pt x="18" y="8"/>
                            </a:lnTo>
                            <a:lnTo>
                              <a:pt x="8" y="8"/>
                            </a:lnTo>
                            <a:lnTo>
                              <a:pt x="2" y="12"/>
                            </a:lnTo>
                            <a:lnTo>
                              <a:pt x="0" y="14"/>
                            </a:lnTo>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sp>
                    <p:nvSpPr>
                      <p:cNvPr id="201" name="Freeform 44"/>
                      <p:cNvSpPr>
                        <a:spLocks/>
                      </p:cNvSpPr>
                      <p:nvPr/>
                    </p:nvSpPr>
                    <p:spPr bwMode="auto">
                      <a:xfrm>
                        <a:off x="5907" y="1302"/>
                        <a:ext cx="34" cy="30"/>
                      </a:xfrm>
                      <a:custGeom>
                        <a:avLst/>
                        <a:gdLst>
                          <a:gd name="T0" fmla="*/ 0 w 34"/>
                          <a:gd name="T1" fmla="*/ 22 h 30"/>
                          <a:gd name="T2" fmla="*/ 6 w 34"/>
                          <a:gd name="T3" fmla="*/ 30 h 30"/>
                          <a:gd name="T4" fmla="*/ 14 w 34"/>
                          <a:gd name="T5" fmla="*/ 20 h 30"/>
                          <a:gd name="T6" fmla="*/ 24 w 34"/>
                          <a:gd name="T7" fmla="*/ 14 h 30"/>
                          <a:gd name="T8" fmla="*/ 28 w 34"/>
                          <a:gd name="T9" fmla="*/ 12 h 30"/>
                          <a:gd name="T10" fmla="*/ 34 w 34"/>
                          <a:gd name="T11" fmla="*/ 12 h 30"/>
                          <a:gd name="T12" fmla="*/ 34 w 34"/>
                          <a:gd name="T13" fmla="*/ 6 h 30"/>
                          <a:gd name="T14" fmla="*/ 32 w 34"/>
                          <a:gd name="T15" fmla="*/ 4 h 30"/>
                          <a:gd name="T16" fmla="*/ 26 w 34"/>
                          <a:gd name="T17" fmla="*/ 4 h 30"/>
                          <a:gd name="T18" fmla="*/ 22 w 34"/>
                          <a:gd name="T19" fmla="*/ 2 h 30"/>
                          <a:gd name="T20" fmla="*/ 18 w 34"/>
                          <a:gd name="T21" fmla="*/ 0 h 30"/>
                          <a:gd name="T22" fmla="*/ 12 w 34"/>
                          <a:gd name="T23" fmla="*/ 4 h 30"/>
                          <a:gd name="T24" fmla="*/ 12 w 34"/>
                          <a:gd name="T25" fmla="*/ 8 h 30"/>
                          <a:gd name="T26" fmla="*/ 10 w 34"/>
                          <a:gd name="T27" fmla="*/ 10 h 30"/>
                          <a:gd name="T28" fmla="*/ 10 w 34"/>
                          <a:gd name="T29" fmla="*/ 16 h 30"/>
                          <a:gd name="T30" fmla="*/ 6 w 34"/>
                          <a:gd name="T31" fmla="*/ 20 h 30"/>
                          <a:gd name="T32" fmla="*/ 0 w 34"/>
                          <a:gd name="T33" fmla="*/ 22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30">
                            <a:moveTo>
                              <a:pt x="0" y="22"/>
                            </a:moveTo>
                            <a:lnTo>
                              <a:pt x="6" y="30"/>
                            </a:lnTo>
                            <a:lnTo>
                              <a:pt x="14" y="20"/>
                            </a:lnTo>
                            <a:lnTo>
                              <a:pt x="24" y="14"/>
                            </a:lnTo>
                            <a:lnTo>
                              <a:pt x="28" y="12"/>
                            </a:lnTo>
                            <a:lnTo>
                              <a:pt x="34" y="12"/>
                            </a:lnTo>
                            <a:lnTo>
                              <a:pt x="34" y="6"/>
                            </a:lnTo>
                            <a:lnTo>
                              <a:pt x="32" y="4"/>
                            </a:lnTo>
                            <a:lnTo>
                              <a:pt x="26" y="4"/>
                            </a:lnTo>
                            <a:lnTo>
                              <a:pt x="22" y="2"/>
                            </a:lnTo>
                            <a:lnTo>
                              <a:pt x="18" y="0"/>
                            </a:lnTo>
                            <a:lnTo>
                              <a:pt x="12" y="4"/>
                            </a:lnTo>
                            <a:lnTo>
                              <a:pt x="12" y="8"/>
                            </a:lnTo>
                            <a:lnTo>
                              <a:pt x="10" y="10"/>
                            </a:lnTo>
                            <a:lnTo>
                              <a:pt x="10" y="16"/>
                            </a:lnTo>
                            <a:lnTo>
                              <a:pt x="6" y="20"/>
                            </a:lnTo>
                            <a:lnTo>
                              <a:pt x="0" y="22"/>
                            </a:lnTo>
                            <a:close/>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grpSp>
                <p:grpSp>
                  <p:nvGrpSpPr>
                    <p:cNvPr id="193" name="Group 58"/>
                    <p:cNvGrpSpPr>
                      <a:grpSpLocks/>
                    </p:cNvGrpSpPr>
                    <p:nvPr/>
                  </p:nvGrpSpPr>
                  <p:grpSpPr bwMode="auto">
                    <a:xfrm>
                      <a:off x="8051416" y="3503612"/>
                      <a:ext cx="138505" cy="442913"/>
                      <a:chOff x="5513" y="2130"/>
                      <a:chExt cx="96" cy="279"/>
                    </a:xfrm>
                    <a:solidFill>
                      <a:srgbClr val="1D5B2D"/>
                    </a:solidFill>
                  </p:grpSpPr>
                  <p:sp>
                    <p:nvSpPr>
                      <p:cNvPr id="194" name="Freeform 59" descr="5%"/>
                      <p:cNvSpPr>
                        <a:spLocks/>
                      </p:cNvSpPr>
                      <p:nvPr/>
                    </p:nvSpPr>
                    <p:spPr bwMode="auto">
                      <a:xfrm>
                        <a:off x="5513" y="2343"/>
                        <a:ext cx="46" cy="66"/>
                      </a:xfrm>
                      <a:custGeom>
                        <a:avLst/>
                        <a:gdLst>
                          <a:gd name="T0" fmla="*/ 0 w 46"/>
                          <a:gd name="T1" fmla="*/ 66 h 66"/>
                          <a:gd name="T2" fmla="*/ 12 w 46"/>
                          <a:gd name="T3" fmla="*/ 40 h 66"/>
                          <a:gd name="T4" fmla="*/ 24 w 46"/>
                          <a:gd name="T5" fmla="*/ 18 h 66"/>
                          <a:gd name="T6" fmla="*/ 30 w 46"/>
                          <a:gd name="T7" fmla="*/ 8 h 66"/>
                          <a:gd name="T8" fmla="*/ 38 w 46"/>
                          <a:gd name="T9" fmla="*/ 0 h 66"/>
                          <a:gd name="T10" fmla="*/ 46 w 46"/>
                          <a:gd name="T11" fmla="*/ 2 h 66"/>
                          <a:gd name="T12" fmla="*/ 42 w 46"/>
                          <a:gd name="T13" fmla="*/ 6 h 66"/>
                          <a:gd name="T14" fmla="*/ 32 w 46"/>
                          <a:gd name="T15" fmla="*/ 16 h 66"/>
                          <a:gd name="T16" fmla="*/ 20 w 46"/>
                          <a:gd name="T17" fmla="*/ 34 h 66"/>
                          <a:gd name="T18" fmla="*/ 8 w 46"/>
                          <a:gd name="T19" fmla="*/ 62 h 66"/>
                          <a:gd name="T20" fmla="*/ 2 w 46"/>
                          <a:gd name="T21" fmla="*/ 66 h 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 h="66">
                            <a:moveTo>
                              <a:pt x="0" y="66"/>
                            </a:moveTo>
                            <a:lnTo>
                              <a:pt x="12" y="40"/>
                            </a:lnTo>
                            <a:lnTo>
                              <a:pt x="24" y="18"/>
                            </a:lnTo>
                            <a:lnTo>
                              <a:pt x="30" y="8"/>
                            </a:lnTo>
                            <a:lnTo>
                              <a:pt x="38" y="0"/>
                            </a:lnTo>
                            <a:lnTo>
                              <a:pt x="46" y="2"/>
                            </a:lnTo>
                            <a:lnTo>
                              <a:pt x="42" y="6"/>
                            </a:lnTo>
                            <a:lnTo>
                              <a:pt x="32" y="16"/>
                            </a:lnTo>
                            <a:lnTo>
                              <a:pt x="20" y="34"/>
                            </a:lnTo>
                            <a:lnTo>
                              <a:pt x="8" y="62"/>
                            </a:lnTo>
                            <a:lnTo>
                              <a:pt x="2" y="66"/>
                            </a:lnTo>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sp>
                    <p:nvSpPr>
                      <p:cNvPr id="195" name="Freeform 60" descr="5%"/>
                      <p:cNvSpPr>
                        <a:spLocks/>
                      </p:cNvSpPr>
                      <p:nvPr/>
                    </p:nvSpPr>
                    <p:spPr bwMode="auto">
                      <a:xfrm>
                        <a:off x="5529" y="2130"/>
                        <a:ext cx="62" cy="95"/>
                      </a:xfrm>
                      <a:custGeom>
                        <a:avLst/>
                        <a:gdLst>
                          <a:gd name="T0" fmla="*/ 6 w 62"/>
                          <a:gd name="T1" fmla="*/ 0 h 95"/>
                          <a:gd name="T2" fmla="*/ 18 w 62"/>
                          <a:gd name="T3" fmla="*/ 26 h 95"/>
                          <a:gd name="T4" fmla="*/ 30 w 62"/>
                          <a:gd name="T5" fmla="*/ 49 h 95"/>
                          <a:gd name="T6" fmla="*/ 44 w 62"/>
                          <a:gd name="T7" fmla="*/ 69 h 95"/>
                          <a:gd name="T8" fmla="*/ 60 w 62"/>
                          <a:gd name="T9" fmla="*/ 91 h 95"/>
                          <a:gd name="T10" fmla="*/ 62 w 62"/>
                          <a:gd name="T11" fmla="*/ 95 h 95"/>
                          <a:gd name="T12" fmla="*/ 60 w 62"/>
                          <a:gd name="T13" fmla="*/ 95 h 95"/>
                          <a:gd name="T14" fmla="*/ 38 w 62"/>
                          <a:gd name="T15" fmla="*/ 75 h 95"/>
                          <a:gd name="T16" fmla="*/ 18 w 62"/>
                          <a:gd name="T17" fmla="*/ 45 h 95"/>
                          <a:gd name="T18" fmla="*/ 6 w 62"/>
                          <a:gd name="T19" fmla="*/ 20 h 95"/>
                          <a:gd name="T20" fmla="*/ 0 w 62"/>
                          <a:gd name="T21" fmla="*/ 10 h 95"/>
                          <a:gd name="T22" fmla="*/ 0 w 62"/>
                          <a:gd name="T23" fmla="*/ 4 h 95"/>
                          <a:gd name="T24" fmla="*/ 0 w 62"/>
                          <a:gd name="T25" fmla="*/ 2 h 95"/>
                          <a:gd name="T26" fmla="*/ 2 w 62"/>
                          <a:gd name="T27" fmla="*/ 0 h 95"/>
                          <a:gd name="T28" fmla="*/ 4 w 62"/>
                          <a:gd name="T29" fmla="*/ 0 h 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2" h="95">
                            <a:moveTo>
                              <a:pt x="6" y="0"/>
                            </a:moveTo>
                            <a:lnTo>
                              <a:pt x="18" y="26"/>
                            </a:lnTo>
                            <a:lnTo>
                              <a:pt x="30" y="49"/>
                            </a:lnTo>
                            <a:lnTo>
                              <a:pt x="44" y="69"/>
                            </a:lnTo>
                            <a:lnTo>
                              <a:pt x="60" y="91"/>
                            </a:lnTo>
                            <a:lnTo>
                              <a:pt x="62" y="95"/>
                            </a:lnTo>
                            <a:lnTo>
                              <a:pt x="60" y="95"/>
                            </a:lnTo>
                            <a:lnTo>
                              <a:pt x="38" y="75"/>
                            </a:lnTo>
                            <a:lnTo>
                              <a:pt x="18" y="45"/>
                            </a:lnTo>
                            <a:lnTo>
                              <a:pt x="6" y="20"/>
                            </a:lnTo>
                            <a:lnTo>
                              <a:pt x="0" y="10"/>
                            </a:lnTo>
                            <a:lnTo>
                              <a:pt x="0" y="4"/>
                            </a:lnTo>
                            <a:lnTo>
                              <a:pt x="0" y="2"/>
                            </a:lnTo>
                            <a:lnTo>
                              <a:pt x="2" y="0"/>
                            </a:lnTo>
                            <a:lnTo>
                              <a:pt x="4" y="0"/>
                            </a:lnTo>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sp>
                    <p:nvSpPr>
                      <p:cNvPr id="196" name="Freeform 61" descr="5%"/>
                      <p:cNvSpPr>
                        <a:spLocks/>
                      </p:cNvSpPr>
                      <p:nvPr/>
                    </p:nvSpPr>
                    <p:spPr bwMode="auto">
                      <a:xfrm>
                        <a:off x="5587" y="2231"/>
                        <a:ext cx="22" cy="84"/>
                      </a:xfrm>
                      <a:custGeom>
                        <a:avLst/>
                        <a:gdLst>
                          <a:gd name="T0" fmla="*/ 10 w 22"/>
                          <a:gd name="T1" fmla="*/ 0 h 84"/>
                          <a:gd name="T2" fmla="*/ 22 w 22"/>
                          <a:gd name="T3" fmla="*/ 20 h 84"/>
                          <a:gd name="T4" fmla="*/ 22 w 22"/>
                          <a:gd name="T5" fmla="*/ 76 h 84"/>
                          <a:gd name="T6" fmla="*/ 4 w 22"/>
                          <a:gd name="T7" fmla="*/ 84 h 84"/>
                          <a:gd name="T8" fmla="*/ 0 w 22"/>
                          <a:gd name="T9" fmla="*/ 82 h 84"/>
                          <a:gd name="T10" fmla="*/ 16 w 22"/>
                          <a:gd name="T11" fmla="*/ 64 h 84"/>
                          <a:gd name="T12" fmla="*/ 16 w 22"/>
                          <a:gd name="T13" fmla="*/ 24 h 84"/>
                          <a:gd name="T14" fmla="*/ 4 w 22"/>
                          <a:gd name="T15" fmla="*/ 4 h 84"/>
                          <a:gd name="T16" fmla="*/ 10 w 22"/>
                          <a:gd name="T17" fmla="*/ 0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84">
                            <a:moveTo>
                              <a:pt x="10" y="0"/>
                            </a:moveTo>
                            <a:lnTo>
                              <a:pt x="22" y="20"/>
                            </a:lnTo>
                            <a:lnTo>
                              <a:pt x="22" y="76"/>
                            </a:lnTo>
                            <a:lnTo>
                              <a:pt x="4" y="84"/>
                            </a:lnTo>
                            <a:lnTo>
                              <a:pt x="0" y="82"/>
                            </a:lnTo>
                            <a:lnTo>
                              <a:pt x="16" y="64"/>
                            </a:lnTo>
                            <a:lnTo>
                              <a:pt x="16" y="24"/>
                            </a:lnTo>
                            <a:lnTo>
                              <a:pt x="4" y="4"/>
                            </a:lnTo>
                            <a:lnTo>
                              <a:pt x="10" y="0"/>
                            </a:lnTo>
                            <a:close/>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grpSp>
                <p:sp>
                  <p:nvSpPr>
                    <p:cNvPr id="190" name="Freeform 63"/>
                    <p:cNvSpPr>
                      <a:spLocks/>
                    </p:cNvSpPr>
                    <p:nvPr/>
                  </p:nvSpPr>
                  <p:spPr bwMode="auto">
                    <a:xfrm>
                      <a:off x="8023117" y="3157539"/>
                      <a:ext cx="63549" cy="222250"/>
                    </a:xfrm>
                    <a:custGeom>
                      <a:avLst/>
                      <a:gdLst>
                        <a:gd name="T0" fmla="*/ 8 w 44"/>
                        <a:gd name="T1" fmla="*/ 18 h 140"/>
                        <a:gd name="T2" fmla="*/ 16 w 44"/>
                        <a:gd name="T3" fmla="*/ 14 h 140"/>
                        <a:gd name="T4" fmla="*/ 22 w 44"/>
                        <a:gd name="T5" fmla="*/ 8 h 140"/>
                        <a:gd name="T6" fmla="*/ 30 w 44"/>
                        <a:gd name="T7" fmla="*/ 2 h 140"/>
                        <a:gd name="T8" fmla="*/ 36 w 44"/>
                        <a:gd name="T9" fmla="*/ 0 h 140"/>
                        <a:gd name="T10" fmla="*/ 44 w 44"/>
                        <a:gd name="T11" fmla="*/ 0 h 140"/>
                        <a:gd name="T12" fmla="*/ 44 w 44"/>
                        <a:gd name="T13" fmla="*/ 8 h 140"/>
                        <a:gd name="T14" fmla="*/ 44 w 44"/>
                        <a:gd name="T15" fmla="*/ 18 h 140"/>
                        <a:gd name="T16" fmla="*/ 40 w 44"/>
                        <a:gd name="T17" fmla="*/ 28 h 140"/>
                        <a:gd name="T18" fmla="*/ 38 w 44"/>
                        <a:gd name="T19" fmla="*/ 36 h 140"/>
                        <a:gd name="T20" fmla="*/ 38 w 44"/>
                        <a:gd name="T21" fmla="*/ 42 h 140"/>
                        <a:gd name="T22" fmla="*/ 36 w 44"/>
                        <a:gd name="T23" fmla="*/ 58 h 140"/>
                        <a:gd name="T24" fmla="*/ 30 w 44"/>
                        <a:gd name="T25" fmla="*/ 66 h 140"/>
                        <a:gd name="T26" fmla="*/ 28 w 44"/>
                        <a:gd name="T27" fmla="*/ 74 h 140"/>
                        <a:gd name="T28" fmla="*/ 16 w 44"/>
                        <a:gd name="T29" fmla="*/ 84 h 140"/>
                        <a:gd name="T30" fmla="*/ 18 w 44"/>
                        <a:gd name="T31" fmla="*/ 94 h 140"/>
                        <a:gd name="T32" fmla="*/ 8 w 44"/>
                        <a:gd name="T33" fmla="*/ 108 h 140"/>
                        <a:gd name="T34" fmla="*/ 8 w 44"/>
                        <a:gd name="T35" fmla="*/ 112 h 140"/>
                        <a:gd name="T36" fmla="*/ 8 w 44"/>
                        <a:gd name="T37" fmla="*/ 134 h 140"/>
                        <a:gd name="T38" fmla="*/ 8 w 44"/>
                        <a:gd name="T39" fmla="*/ 138 h 140"/>
                        <a:gd name="T40" fmla="*/ 6 w 44"/>
                        <a:gd name="T41" fmla="*/ 140 h 140"/>
                        <a:gd name="T42" fmla="*/ 6 w 44"/>
                        <a:gd name="T43" fmla="*/ 138 h 140"/>
                        <a:gd name="T44" fmla="*/ 4 w 44"/>
                        <a:gd name="T45" fmla="*/ 132 h 140"/>
                        <a:gd name="T46" fmla="*/ 0 w 44"/>
                        <a:gd name="T47" fmla="*/ 118 h 140"/>
                        <a:gd name="T48" fmla="*/ 0 w 44"/>
                        <a:gd name="T49" fmla="*/ 96 h 140"/>
                        <a:gd name="T50" fmla="*/ 0 w 44"/>
                        <a:gd name="T51" fmla="*/ 78 h 140"/>
                        <a:gd name="T52" fmla="*/ 2 w 44"/>
                        <a:gd name="T53" fmla="*/ 64 h 140"/>
                        <a:gd name="T54" fmla="*/ 8 w 44"/>
                        <a:gd name="T55" fmla="*/ 60 h 140"/>
                        <a:gd name="T56" fmla="*/ 8 w 44"/>
                        <a:gd name="T57" fmla="*/ 46 h 140"/>
                        <a:gd name="T58" fmla="*/ 16 w 44"/>
                        <a:gd name="T59" fmla="*/ 36 h 140"/>
                        <a:gd name="T60" fmla="*/ 18 w 44"/>
                        <a:gd name="T61" fmla="*/ 30 h 140"/>
                        <a:gd name="T62" fmla="*/ 18 w 44"/>
                        <a:gd name="T63" fmla="*/ 28 h 140"/>
                        <a:gd name="T64" fmla="*/ 18 w 44"/>
                        <a:gd name="T65" fmla="*/ 24 h 140"/>
                        <a:gd name="T66" fmla="*/ 14 w 44"/>
                        <a:gd name="T67" fmla="*/ 22 h 140"/>
                        <a:gd name="T68" fmla="*/ 10 w 44"/>
                        <a:gd name="T69" fmla="*/ 20 h 140"/>
                        <a:gd name="T70" fmla="*/ 8 w 44"/>
                        <a:gd name="T71" fmla="*/ 20 h 140"/>
                        <a:gd name="T72" fmla="*/ 8 w 44"/>
                        <a:gd name="T73" fmla="*/ 20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4" h="140">
                          <a:moveTo>
                            <a:pt x="8" y="18"/>
                          </a:moveTo>
                          <a:lnTo>
                            <a:pt x="16" y="14"/>
                          </a:lnTo>
                          <a:lnTo>
                            <a:pt x="22" y="8"/>
                          </a:lnTo>
                          <a:lnTo>
                            <a:pt x="30" y="2"/>
                          </a:lnTo>
                          <a:lnTo>
                            <a:pt x="36" y="0"/>
                          </a:lnTo>
                          <a:lnTo>
                            <a:pt x="44" y="0"/>
                          </a:lnTo>
                          <a:lnTo>
                            <a:pt x="44" y="8"/>
                          </a:lnTo>
                          <a:lnTo>
                            <a:pt x="44" y="18"/>
                          </a:lnTo>
                          <a:lnTo>
                            <a:pt x="40" y="28"/>
                          </a:lnTo>
                          <a:lnTo>
                            <a:pt x="38" y="36"/>
                          </a:lnTo>
                          <a:lnTo>
                            <a:pt x="38" y="42"/>
                          </a:lnTo>
                          <a:lnTo>
                            <a:pt x="36" y="58"/>
                          </a:lnTo>
                          <a:lnTo>
                            <a:pt x="30" y="66"/>
                          </a:lnTo>
                          <a:lnTo>
                            <a:pt x="28" y="74"/>
                          </a:lnTo>
                          <a:lnTo>
                            <a:pt x="16" y="84"/>
                          </a:lnTo>
                          <a:lnTo>
                            <a:pt x="18" y="94"/>
                          </a:lnTo>
                          <a:lnTo>
                            <a:pt x="8" y="108"/>
                          </a:lnTo>
                          <a:lnTo>
                            <a:pt x="8" y="112"/>
                          </a:lnTo>
                          <a:lnTo>
                            <a:pt x="8" y="134"/>
                          </a:lnTo>
                          <a:lnTo>
                            <a:pt x="8" y="138"/>
                          </a:lnTo>
                          <a:lnTo>
                            <a:pt x="6" y="140"/>
                          </a:lnTo>
                          <a:lnTo>
                            <a:pt x="6" y="138"/>
                          </a:lnTo>
                          <a:lnTo>
                            <a:pt x="4" y="132"/>
                          </a:lnTo>
                          <a:lnTo>
                            <a:pt x="0" y="118"/>
                          </a:lnTo>
                          <a:lnTo>
                            <a:pt x="0" y="96"/>
                          </a:lnTo>
                          <a:lnTo>
                            <a:pt x="0" y="78"/>
                          </a:lnTo>
                          <a:lnTo>
                            <a:pt x="2" y="64"/>
                          </a:lnTo>
                          <a:lnTo>
                            <a:pt x="8" y="60"/>
                          </a:lnTo>
                          <a:lnTo>
                            <a:pt x="8" y="46"/>
                          </a:lnTo>
                          <a:lnTo>
                            <a:pt x="16" y="36"/>
                          </a:lnTo>
                          <a:lnTo>
                            <a:pt x="18" y="30"/>
                          </a:lnTo>
                          <a:lnTo>
                            <a:pt x="18" y="28"/>
                          </a:lnTo>
                          <a:lnTo>
                            <a:pt x="18" y="24"/>
                          </a:lnTo>
                          <a:lnTo>
                            <a:pt x="14" y="22"/>
                          </a:lnTo>
                          <a:lnTo>
                            <a:pt x="10" y="20"/>
                          </a:lnTo>
                          <a:lnTo>
                            <a:pt x="8" y="20"/>
                          </a:lnTo>
                        </a:path>
                      </a:pathLst>
                    </a:custGeom>
                    <a:solidFill>
                      <a:schemeClr val="accent5">
                        <a:lumMod val="50000"/>
                      </a:schemeClr>
                    </a:solid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sp>
                  <p:nvSpPr>
                    <p:cNvPr id="182" name="Freeform 66" descr="5%"/>
                    <p:cNvSpPr>
                      <a:spLocks/>
                    </p:cNvSpPr>
                    <p:nvPr/>
                  </p:nvSpPr>
                  <p:spPr bwMode="auto">
                    <a:xfrm>
                      <a:off x="7777163" y="2995613"/>
                      <a:ext cx="34925" cy="47625"/>
                    </a:xfrm>
                    <a:custGeom>
                      <a:avLst/>
                      <a:gdLst>
                        <a:gd name="T0" fmla="*/ 0 w 24"/>
                        <a:gd name="T1" fmla="*/ 2147483647 h 30"/>
                        <a:gd name="T2" fmla="*/ 2147483647 w 24"/>
                        <a:gd name="T3" fmla="*/ 0 h 30"/>
                        <a:gd name="T4" fmla="*/ 2147483647 w 24"/>
                        <a:gd name="T5" fmla="*/ 2147483647 h 30"/>
                        <a:gd name="T6" fmla="*/ 2147483647 w 24"/>
                        <a:gd name="T7" fmla="*/ 2147483647 h 30"/>
                        <a:gd name="T8" fmla="*/ 2147483647 w 24"/>
                        <a:gd name="T9" fmla="*/ 2147483647 h 30"/>
                        <a:gd name="T10" fmla="*/ 2147483647 w 24"/>
                        <a:gd name="T11" fmla="*/ 2147483647 h 30"/>
                        <a:gd name="T12" fmla="*/ 2147483647 w 24"/>
                        <a:gd name="T13" fmla="*/ 2147483647 h 30"/>
                        <a:gd name="T14" fmla="*/ 2147483647 w 24"/>
                        <a:gd name="T15" fmla="*/ 2147483647 h 30"/>
                        <a:gd name="T16" fmla="*/ 2147483647 w 24"/>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30">
                          <a:moveTo>
                            <a:pt x="0" y="10"/>
                          </a:moveTo>
                          <a:lnTo>
                            <a:pt x="10" y="0"/>
                          </a:lnTo>
                          <a:lnTo>
                            <a:pt x="24" y="12"/>
                          </a:lnTo>
                          <a:lnTo>
                            <a:pt x="14" y="30"/>
                          </a:lnTo>
                          <a:lnTo>
                            <a:pt x="14" y="28"/>
                          </a:lnTo>
                          <a:lnTo>
                            <a:pt x="14" y="24"/>
                          </a:lnTo>
                          <a:lnTo>
                            <a:pt x="10" y="18"/>
                          </a:lnTo>
                          <a:lnTo>
                            <a:pt x="2" y="12"/>
                          </a:lnTo>
                          <a:lnTo>
                            <a:pt x="2" y="10"/>
                          </a:lnTo>
                        </a:path>
                      </a:pathLst>
                    </a:custGeom>
                    <a:pattFill prst="pct5">
                      <a:fgClr>
                        <a:schemeClr val="bg1"/>
                      </a:fgClr>
                      <a:bgClr>
                        <a:schemeClr val="bg1"/>
                      </a:bgClr>
                    </a:pattFill>
                    <a:ln w="6350" cmpd="sng">
                      <a:solidFill>
                        <a:schemeClr val="tx1"/>
                      </a:solidFill>
                      <a:prstDash val="solid"/>
                      <a:round/>
                      <a:headEnd/>
                      <a:tailEnd/>
                    </a:ln>
                  </p:spPr>
                  <p:txBody>
                    <a:bodyPr/>
                    <a:lstStyle/>
                    <a:p>
                      <a:pPr fontAlgn="base">
                        <a:spcBef>
                          <a:spcPct val="0"/>
                        </a:spcBef>
                        <a:spcAft>
                          <a:spcPct val="0"/>
                        </a:spcAft>
                      </a:pPr>
                      <a:endParaRPr lang="en-US">
                        <a:solidFill>
                          <a:srgbClr val="000000"/>
                        </a:solidFill>
                      </a:endParaRPr>
                    </a:p>
                  </p:txBody>
                </p:sp>
                <p:grpSp>
                  <p:nvGrpSpPr>
                    <p:cNvPr id="185" name="Group 114"/>
                    <p:cNvGrpSpPr>
                      <a:grpSpLocks/>
                    </p:cNvGrpSpPr>
                    <p:nvPr/>
                  </p:nvGrpSpPr>
                  <p:grpSpPr bwMode="auto">
                    <a:xfrm>
                      <a:off x="7418950" y="4581525"/>
                      <a:ext cx="51899" cy="79375"/>
                      <a:chOff x="5075" y="2809"/>
                      <a:chExt cx="36" cy="50"/>
                    </a:xfrm>
                    <a:solidFill>
                      <a:srgbClr val="1D5B2D">
                        <a:alpha val="50000"/>
                      </a:srgbClr>
                    </a:solidFill>
                  </p:grpSpPr>
                  <p:sp>
                    <p:nvSpPr>
                      <p:cNvPr id="187" name="Freeform 116" descr="5%"/>
                      <p:cNvSpPr>
                        <a:spLocks/>
                      </p:cNvSpPr>
                      <p:nvPr/>
                    </p:nvSpPr>
                    <p:spPr bwMode="auto">
                      <a:xfrm>
                        <a:off x="5093" y="2809"/>
                        <a:ext cx="18" cy="20"/>
                      </a:xfrm>
                      <a:custGeom>
                        <a:avLst/>
                        <a:gdLst>
                          <a:gd name="T0" fmla="*/ 4 w 18"/>
                          <a:gd name="T1" fmla="*/ 6 h 20"/>
                          <a:gd name="T2" fmla="*/ 10 w 18"/>
                          <a:gd name="T3" fmla="*/ 2 h 20"/>
                          <a:gd name="T4" fmla="*/ 12 w 18"/>
                          <a:gd name="T5" fmla="*/ 0 h 20"/>
                          <a:gd name="T6" fmla="*/ 14 w 18"/>
                          <a:gd name="T7" fmla="*/ 0 h 20"/>
                          <a:gd name="T8" fmla="*/ 16 w 18"/>
                          <a:gd name="T9" fmla="*/ 2 h 20"/>
                          <a:gd name="T10" fmla="*/ 18 w 18"/>
                          <a:gd name="T11" fmla="*/ 6 h 20"/>
                          <a:gd name="T12" fmla="*/ 14 w 18"/>
                          <a:gd name="T13" fmla="*/ 14 h 20"/>
                          <a:gd name="T14" fmla="*/ 8 w 18"/>
                          <a:gd name="T15" fmla="*/ 20 h 20"/>
                          <a:gd name="T16" fmla="*/ 6 w 18"/>
                          <a:gd name="T17" fmla="*/ 20 h 20"/>
                          <a:gd name="T18" fmla="*/ 2 w 18"/>
                          <a:gd name="T19" fmla="*/ 20 h 20"/>
                          <a:gd name="T20" fmla="*/ 2 w 18"/>
                          <a:gd name="T21" fmla="*/ 18 h 20"/>
                          <a:gd name="T22" fmla="*/ 0 w 18"/>
                          <a:gd name="T23" fmla="*/ 14 h 20"/>
                          <a:gd name="T24" fmla="*/ 2 w 18"/>
                          <a:gd name="T25" fmla="*/ 6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20">
                            <a:moveTo>
                              <a:pt x="4" y="6"/>
                            </a:moveTo>
                            <a:lnTo>
                              <a:pt x="10" y="2"/>
                            </a:lnTo>
                            <a:lnTo>
                              <a:pt x="12" y="0"/>
                            </a:lnTo>
                            <a:lnTo>
                              <a:pt x="14" y="0"/>
                            </a:lnTo>
                            <a:lnTo>
                              <a:pt x="16" y="2"/>
                            </a:lnTo>
                            <a:lnTo>
                              <a:pt x="18" y="6"/>
                            </a:lnTo>
                            <a:lnTo>
                              <a:pt x="14" y="14"/>
                            </a:lnTo>
                            <a:lnTo>
                              <a:pt x="8" y="20"/>
                            </a:lnTo>
                            <a:lnTo>
                              <a:pt x="6" y="20"/>
                            </a:lnTo>
                            <a:lnTo>
                              <a:pt x="2" y="20"/>
                            </a:lnTo>
                            <a:lnTo>
                              <a:pt x="2" y="18"/>
                            </a:lnTo>
                            <a:lnTo>
                              <a:pt x="0" y="14"/>
                            </a:lnTo>
                            <a:lnTo>
                              <a:pt x="2" y="6"/>
                            </a:lnTo>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sp>
                    <p:nvSpPr>
                      <p:cNvPr id="188" name="Freeform 117" descr="5%"/>
                      <p:cNvSpPr>
                        <a:spLocks/>
                      </p:cNvSpPr>
                      <p:nvPr/>
                    </p:nvSpPr>
                    <p:spPr bwMode="auto">
                      <a:xfrm>
                        <a:off x="5075" y="2809"/>
                        <a:ext cx="12" cy="16"/>
                      </a:xfrm>
                      <a:custGeom>
                        <a:avLst/>
                        <a:gdLst>
                          <a:gd name="T0" fmla="*/ 0 w 12"/>
                          <a:gd name="T1" fmla="*/ 8 h 16"/>
                          <a:gd name="T2" fmla="*/ 2 w 12"/>
                          <a:gd name="T3" fmla="*/ 2 h 16"/>
                          <a:gd name="T4" fmla="*/ 4 w 12"/>
                          <a:gd name="T5" fmla="*/ 0 h 16"/>
                          <a:gd name="T6" fmla="*/ 6 w 12"/>
                          <a:gd name="T7" fmla="*/ 0 h 16"/>
                          <a:gd name="T8" fmla="*/ 10 w 12"/>
                          <a:gd name="T9" fmla="*/ 0 h 16"/>
                          <a:gd name="T10" fmla="*/ 10 w 12"/>
                          <a:gd name="T11" fmla="*/ 2 h 16"/>
                          <a:gd name="T12" fmla="*/ 12 w 12"/>
                          <a:gd name="T13" fmla="*/ 8 h 16"/>
                          <a:gd name="T14" fmla="*/ 10 w 12"/>
                          <a:gd name="T15" fmla="*/ 14 h 16"/>
                          <a:gd name="T16" fmla="*/ 10 w 12"/>
                          <a:gd name="T17" fmla="*/ 16 h 16"/>
                          <a:gd name="T18" fmla="*/ 6 w 12"/>
                          <a:gd name="T19" fmla="*/ 16 h 16"/>
                          <a:gd name="T20" fmla="*/ 4 w 12"/>
                          <a:gd name="T21" fmla="*/ 16 h 16"/>
                          <a:gd name="T22" fmla="*/ 2 w 12"/>
                          <a:gd name="T23" fmla="*/ 14 h 16"/>
                          <a:gd name="T24" fmla="*/ 2 w 12"/>
                          <a:gd name="T25" fmla="*/ 8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 h="16">
                            <a:moveTo>
                              <a:pt x="0" y="8"/>
                            </a:moveTo>
                            <a:lnTo>
                              <a:pt x="2" y="2"/>
                            </a:lnTo>
                            <a:lnTo>
                              <a:pt x="4" y="0"/>
                            </a:lnTo>
                            <a:lnTo>
                              <a:pt x="6" y="0"/>
                            </a:lnTo>
                            <a:lnTo>
                              <a:pt x="10" y="0"/>
                            </a:lnTo>
                            <a:lnTo>
                              <a:pt x="10" y="2"/>
                            </a:lnTo>
                            <a:lnTo>
                              <a:pt x="12" y="8"/>
                            </a:lnTo>
                            <a:lnTo>
                              <a:pt x="10" y="14"/>
                            </a:lnTo>
                            <a:lnTo>
                              <a:pt x="10" y="16"/>
                            </a:lnTo>
                            <a:lnTo>
                              <a:pt x="6" y="16"/>
                            </a:lnTo>
                            <a:lnTo>
                              <a:pt x="4" y="16"/>
                            </a:lnTo>
                            <a:lnTo>
                              <a:pt x="2" y="14"/>
                            </a:lnTo>
                            <a:lnTo>
                              <a:pt x="2" y="8"/>
                            </a:lnTo>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sp>
                    <p:nvSpPr>
                      <p:cNvPr id="189" name="Freeform 118" descr="5%"/>
                      <p:cNvSpPr>
                        <a:spLocks/>
                      </p:cNvSpPr>
                      <p:nvPr/>
                    </p:nvSpPr>
                    <p:spPr bwMode="auto">
                      <a:xfrm>
                        <a:off x="5081" y="2839"/>
                        <a:ext cx="18" cy="20"/>
                      </a:xfrm>
                      <a:custGeom>
                        <a:avLst/>
                        <a:gdLst>
                          <a:gd name="T0" fmla="*/ 2 w 18"/>
                          <a:gd name="T1" fmla="*/ 8 h 20"/>
                          <a:gd name="T2" fmla="*/ 8 w 18"/>
                          <a:gd name="T3" fmla="*/ 2 h 20"/>
                          <a:gd name="T4" fmla="*/ 12 w 18"/>
                          <a:gd name="T5" fmla="*/ 0 h 20"/>
                          <a:gd name="T6" fmla="*/ 14 w 18"/>
                          <a:gd name="T7" fmla="*/ 2 h 20"/>
                          <a:gd name="T8" fmla="*/ 16 w 18"/>
                          <a:gd name="T9" fmla="*/ 4 h 20"/>
                          <a:gd name="T10" fmla="*/ 18 w 18"/>
                          <a:gd name="T11" fmla="*/ 6 h 20"/>
                          <a:gd name="T12" fmla="*/ 16 w 18"/>
                          <a:gd name="T13" fmla="*/ 14 h 20"/>
                          <a:gd name="T14" fmla="*/ 10 w 18"/>
                          <a:gd name="T15" fmla="*/ 20 h 20"/>
                          <a:gd name="T16" fmla="*/ 6 w 18"/>
                          <a:gd name="T17" fmla="*/ 20 h 20"/>
                          <a:gd name="T18" fmla="*/ 4 w 18"/>
                          <a:gd name="T19" fmla="*/ 20 h 20"/>
                          <a:gd name="T20" fmla="*/ 2 w 18"/>
                          <a:gd name="T21" fmla="*/ 18 h 20"/>
                          <a:gd name="T22" fmla="*/ 0 w 18"/>
                          <a:gd name="T23" fmla="*/ 14 h 20"/>
                          <a:gd name="T24" fmla="*/ 0 w 18"/>
                          <a:gd name="T25" fmla="*/ 8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20">
                            <a:moveTo>
                              <a:pt x="2" y="8"/>
                            </a:moveTo>
                            <a:lnTo>
                              <a:pt x="8" y="2"/>
                            </a:lnTo>
                            <a:lnTo>
                              <a:pt x="12" y="0"/>
                            </a:lnTo>
                            <a:lnTo>
                              <a:pt x="14" y="2"/>
                            </a:lnTo>
                            <a:lnTo>
                              <a:pt x="16" y="4"/>
                            </a:lnTo>
                            <a:lnTo>
                              <a:pt x="18" y="6"/>
                            </a:lnTo>
                            <a:lnTo>
                              <a:pt x="16" y="14"/>
                            </a:lnTo>
                            <a:lnTo>
                              <a:pt x="10" y="20"/>
                            </a:lnTo>
                            <a:lnTo>
                              <a:pt x="6" y="20"/>
                            </a:lnTo>
                            <a:lnTo>
                              <a:pt x="4" y="20"/>
                            </a:lnTo>
                            <a:lnTo>
                              <a:pt x="2" y="18"/>
                            </a:lnTo>
                            <a:lnTo>
                              <a:pt x="0" y="14"/>
                            </a:lnTo>
                            <a:lnTo>
                              <a:pt x="0" y="8"/>
                            </a:lnTo>
                          </a:path>
                        </a:pathLst>
                      </a:custGeom>
                      <a:grpFill/>
                      <a:ln w="6350" cmpd="sng">
                        <a:solidFill>
                          <a:schemeClr val="tx1"/>
                        </a:solidFill>
                        <a:prstDash val="solid"/>
                        <a:round/>
                        <a:headEnd/>
                        <a:tailEnd/>
                      </a:ln>
                    </p:spPr>
                    <p:txBody>
                      <a:bodyPr/>
                      <a:lstStyle/>
                      <a:p>
                        <a:pPr fontAlgn="base">
                          <a:spcBef>
                            <a:spcPct val="0"/>
                          </a:spcBef>
                          <a:spcAft>
                            <a:spcPct val="0"/>
                          </a:spcAft>
                          <a:defRPr/>
                        </a:pPr>
                        <a:endParaRPr lang="en-US">
                          <a:solidFill>
                            <a:srgbClr val="000000"/>
                          </a:solidFill>
                        </a:endParaRPr>
                      </a:p>
                    </p:txBody>
                  </p:sp>
                </p:grpSp>
              </p:grpSp>
              <p:sp>
                <p:nvSpPr>
                  <p:cNvPr id="116" name="Oval 115"/>
                  <p:cNvSpPr/>
                  <p:nvPr/>
                </p:nvSpPr>
                <p:spPr>
                  <a:xfrm>
                    <a:off x="-2479441" y="4086877"/>
                    <a:ext cx="53975" cy="63035"/>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7" name="Oval 116"/>
                  <p:cNvSpPr/>
                  <p:nvPr/>
                </p:nvSpPr>
                <p:spPr>
                  <a:xfrm>
                    <a:off x="-2579104" y="4252333"/>
                    <a:ext cx="53975" cy="63035"/>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8" name="Oval 117"/>
                  <p:cNvSpPr/>
                  <p:nvPr/>
                </p:nvSpPr>
                <p:spPr>
                  <a:xfrm>
                    <a:off x="-3860075" y="3385526"/>
                    <a:ext cx="53975" cy="63035"/>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19" name="Oval 118"/>
                  <p:cNvSpPr/>
                  <p:nvPr/>
                </p:nvSpPr>
                <p:spPr>
                  <a:xfrm>
                    <a:off x="-3793400" y="3420451"/>
                    <a:ext cx="53975" cy="63035"/>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0" name="Oval 119"/>
                  <p:cNvSpPr/>
                  <p:nvPr/>
                </p:nvSpPr>
                <p:spPr>
                  <a:xfrm>
                    <a:off x="-3552100" y="3753826"/>
                    <a:ext cx="53975" cy="63035"/>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1" name="Oval 120"/>
                  <p:cNvSpPr/>
                  <p:nvPr/>
                </p:nvSpPr>
                <p:spPr>
                  <a:xfrm>
                    <a:off x="-1948524" y="3158114"/>
                    <a:ext cx="53975" cy="63035"/>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2" name="Oval 121"/>
                  <p:cNvSpPr/>
                  <p:nvPr/>
                </p:nvSpPr>
                <p:spPr>
                  <a:xfrm>
                    <a:off x="-1793113" y="3052852"/>
                    <a:ext cx="53975" cy="63035"/>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3" name="Oval 122"/>
                  <p:cNvSpPr/>
                  <p:nvPr/>
                </p:nvSpPr>
                <p:spPr>
                  <a:xfrm>
                    <a:off x="-1551188" y="3313482"/>
                    <a:ext cx="53975" cy="63035"/>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4" name="Oval 123"/>
                  <p:cNvSpPr/>
                  <p:nvPr/>
                </p:nvSpPr>
                <p:spPr>
                  <a:xfrm>
                    <a:off x="-1433713" y="3494457"/>
                    <a:ext cx="53975" cy="63035"/>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125" name="Oval 124"/>
                  <p:cNvSpPr/>
                  <p:nvPr/>
                </p:nvSpPr>
                <p:spPr>
                  <a:xfrm>
                    <a:off x="-976593" y="3531981"/>
                    <a:ext cx="53975" cy="63035"/>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6" name="Oval 125"/>
                  <p:cNvSpPr/>
                  <p:nvPr/>
                </p:nvSpPr>
                <p:spPr>
                  <a:xfrm>
                    <a:off x="-1198301" y="4151137"/>
                    <a:ext cx="53975" cy="63035"/>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7" name="Oval 126"/>
                  <p:cNvSpPr/>
                  <p:nvPr/>
                </p:nvSpPr>
                <p:spPr>
                  <a:xfrm>
                    <a:off x="-1014967" y="4363862"/>
                    <a:ext cx="53975" cy="63035"/>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8" name="Oval 127"/>
                  <p:cNvSpPr/>
                  <p:nvPr/>
                </p:nvSpPr>
                <p:spPr>
                  <a:xfrm>
                    <a:off x="-1116567" y="4128912"/>
                    <a:ext cx="53975" cy="63035"/>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9" name="Oval 128"/>
                  <p:cNvSpPr/>
                  <p:nvPr/>
                </p:nvSpPr>
                <p:spPr>
                  <a:xfrm>
                    <a:off x="-1872144" y="4105477"/>
                    <a:ext cx="53975" cy="63035"/>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0" name="Oval 129"/>
                  <p:cNvSpPr/>
                  <p:nvPr/>
                </p:nvSpPr>
                <p:spPr>
                  <a:xfrm>
                    <a:off x="-1846774" y="4088988"/>
                    <a:ext cx="53975" cy="63035"/>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14" name="Oval 113"/>
                <p:cNvSpPr/>
                <p:nvPr/>
              </p:nvSpPr>
              <p:spPr>
                <a:xfrm>
                  <a:off x="4632568" y="2970321"/>
                  <a:ext cx="79346" cy="90601"/>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sp>
          <p:nvSpPr>
            <p:cNvPr id="203" name="Oval 202"/>
            <p:cNvSpPr/>
            <p:nvPr/>
          </p:nvSpPr>
          <p:spPr>
            <a:xfrm>
              <a:off x="5448675" y="4513205"/>
              <a:ext cx="58231" cy="74783"/>
            </a:xfrm>
            <a:prstGeom prst="ellipse">
              <a:avLst/>
            </a:prstGeom>
            <a:solidFill>
              <a:schemeClr val="accent4">
                <a:lumMod val="20000"/>
                <a:lumOff val="8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04" name="Oval 203"/>
            <p:cNvSpPr/>
            <p:nvPr/>
          </p:nvSpPr>
          <p:spPr>
            <a:xfrm>
              <a:off x="5423736" y="4477947"/>
              <a:ext cx="58231" cy="74783"/>
            </a:xfrm>
            <a:prstGeom prst="ellipse">
              <a:avLst/>
            </a:prstGeom>
            <a:solidFill>
              <a:schemeClr val="accent4">
                <a:lumMod val="20000"/>
                <a:lumOff val="8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05" name="Oval 204"/>
            <p:cNvSpPr/>
            <p:nvPr/>
          </p:nvSpPr>
          <p:spPr>
            <a:xfrm>
              <a:off x="4607278" y="3019661"/>
              <a:ext cx="58231" cy="74783"/>
            </a:xfrm>
            <a:prstGeom prst="ellipse">
              <a:avLst/>
            </a:prstGeom>
            <a:solidFill>
              <a:schemeClr val="accent4">
                <a:lumMod val="20000"/>
                <a:lumOff val="8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aphicFrame>
        <p:nvGraphicFramePr>
          <p:cNvPr id="207" name="Table 206"/>
          <p:cNvGraphicFramePr>
            <a:graphicFrameLocks noGrp="1"/>
          </p:cNvGraphicFramePr>
          <p:nvPr>
            <p:extLst>
              <p:ext uri="{D42A27DB-BD31-4B8C-83A1-F6EECF244321}">
                <p14:modId xmlns:p14="http://schemas.microsoft.com/office/powerpoint/2010/main" val="1089044118"/>
              </p:ext>
            </p:extLst>
          </p:nvPr>
        </p:nvGraphicFramePr>
        <p:xfrm>
          <a:off x="7144378" y="2346475"/>
          <a:ext cx="1734151" cy="4208627"/>
        </p:xfrm>
        <a:graphic>
          <a:graphicData uri="http://schemas.openxmlformats.org/drawingml/2006/table">
            <a:tbl>
              <a:tblPr firstRow="1" bandRow="1">
                <a:tableStyleId>{B301B821-A1FF-4177-AEE7-76D212191A09}</a:tableStyleId>
              </a:tblPr>
              <a:tblGrid>
                <a:gridCol w="238608">
                  <a:extLst>
                    <a:ext uri="{9D8B030D-6E8A-4147-A177-3AD203B41FA5}">
                      <a16:colId xmlns:a16="http://schemas.microsoft.com/office/drawing/2014/main" val="20000"/>
                    </a:ext>
                  </a:extLst>
                </a:gridCol>
                <a:gridCol w="1495543">
                  <a:extLst>
                    <a:ext uri="{9D8B030D-6E8A-4147-A177-3AD203B41FA5}">
                      <a16:colId xmlns:a16="http://schemas.microsoft.com/office/drawing/2014/main" val="20001"/>
                    </a:ext>
                  </a:extLst>
                </a:gridCol>
              </a:tblGrid>
              <a:tr h="124855">
                <a:tc gridSpan="2">
                  <a:txBody>
                    <a:bodyPr/>
                    <a:lstStyle/>
                    <a:p>
                      <a:pPr marL="0" algn="ctr" defTabSz="914400" rtl="0" eaLnBrk="1" fontAlgn="ctr" latinLnBrk="0" hangingPunct="1"/>
                      <a:r>
                        <a:rPr lang="en-US" sz="1200" b="1" i="0" u="none" strike="noStrike" kern="1200" dirty="0" smtClean="0">
                          <a:solidFill>
                            <a:schemeClr val="bg1"/>
                          </a:solidFill>
                          <a:effectLst/>
                          <a:latin typeface="Calibri"/>
                          <a:ea typeface="+mn-ea"/>
                          <a:cs typeface="+mn-cs"/>
                        </a:rPr>
                        <a:t>Southeast</a:t>
                      </a:r>
                      <a:endParaRPr lang="en-US" sz="1200" b="1" i="0" u="none" strike="noStrike" kern="1200" dirty="0">
                        <a:solidFill>
                          <a:schemeClr val="bg1"/>
                        </a:solidFill>
                        <a:effectLst/>
                        <a:latin typeface="Calibri"/>
                        <a:ea typeface="+mn-ea"/>
                        <a:cs typeface="+mn-cs"/>
                      </a:endParaRPr>
                    </a:p>
                  </a:txBody>
                  <a:tcPr marL="2387" marR="2387" marT="2387" marB="0" anchor="ctr"/>
                </a:tc>
                <a:tc hMerge="1">
                  <a:txBody>
                    <a:bodyPr/>
                    <a:lstStyle/>
                    <a:p>
                      <a:pPr marL="0" algn="l" defTabSz="914400" rtl="0" eaLnBrk="1" fontAlgn="ctr" latinLnBrk="0" hangingPunct="1"/>
                      <a:endParaRPr lang="en-US" sz="1200" b="1" i="0" u="none" strike="noStrike" kern="1200" dirty="0">
                        <a:solidFill>
                          <a:schemeClr val="bg1"/>
                        </a:solidFill>
                        <a:effectLst/>
                        <a:latin typeface="Calibri"/>
                        <a:ea typeface="+mn-ea"/>
                        <a:cs typeface="+mn-cs"/>
                      </a:endParaRPr>
                    </a:p>
                  </a:txBody>
                  <a:tcPr marL="2387" marR="2387" marT="2387" marB="0" anchor="ctr"/>
                </a:tc>
                <a:extLst>
                  <a:ext uri="{0D108BD9-81ED-4DB2-BD59-A6C34878D82A}">
                    <a16:rowId xmlns:a16="http://schemas.microsoft.com/office/drawing/2014/main" val="10000"/>
                  </a:ext>
                </a:extLst>
              </a:tr>
              <a:tr h="182880">
                <a:tc rowSpan="6">
                  <a:txBody>
                    <a:bodyPr/>
                    <a:lstStyle/>
                    <a:p>
                      <a:pPr algn="ctr" rtl="0" fontAlgn="ctr"/>
                      <a:r>
                        <a:rPr lang="en-US" sz="1000" b="0" i="0" u="none" strike="noStrike" dirty="0" smtClean="0">
                          <a:solidFill>
                            <a:srgbClr val="1A1812"/>
                          </a:solidFill>
                          <a:effectLst/>
                          <a:latin typeface="Calibri"/>
                        </a:rPr>
                        <a:t>Full Service</a:t>
                      </a:r>
                      <a:endParaRPr lang="en-US" sz="1000" b="0" i="0" u="none" strike="noStrike" dirty="0">
                        <a:solidFill>
                          <a:srgbClr val="1A1812"/>
                        </a:solidFill>
                        <a:effectLst/>
                        <a:latin typeface="Calibri"/>
                      </a:endParaRPr>
                    </a:p>
                  </a:txBody>
                  <a:tcPr marL="9525" marR="9525" marT="9525" marB="0" vert="vert27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chemeClr val="accent4"/>
                          </a:solidFill>
                          <a:effectLst/>
                          <a:latin typeface="+mn-lt"/>
                        </a:rPr>
                        <a:t>(NEW)</a:t>
                      </a:r>
                      <a:r>
                        <a:rPr lang="en-US" sz="1000" b="1" i="1" u="none" strike="noStrike" baseline="0" dirty="0" smtClean="0">
                          <a:solidFill>
                            <a:schemeClr val="accent4"/>
                          </a:solidFill>
                          <a:effectLst/>
                          <a:latin typeface="+mn-lt"/>
                        </a:rPr>
                        <a:t> </a:t>
                      </a:r>
                      <a:r>
                        <a:rPr lang="en-US" sz="1000" b="0" i="0" u="none" strike="noStrike" dirty="0" smtClean="0">
                          <a:solidFill>
                            <a:srgbClr val="1A1812"/>
                          </a:solidFill>
                          <a:effectLst/>
                          <a:latin typeface="Calibri"/>
                        </a:rPr>
                        <a:t>Broward,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1"/>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Kissimmee,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2"/>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chemeClr val="accent4"/>
                          </a:solidFill>
                          <a:effectLst/>
                          <a:latin typeface="+mn-lt"/>
                        </a:rPr>
                        <a:t>(NEW)</a:t>
                      </a:r>
                      <a:r>
                        <a:rPr lang="en-US" sz="1000" b="1" i="1" u="none" strike="noStrike" baseline="0" dirty="0" smtClean="0">
                          <a:solidFill>
                            <a:schemeClr val="accent4"/>
                          </a:solidFill>
                          <a:effectLst/>
                          <a:latin typeface="+mn-lt"/>
                        </a:rPr>
                        <a:t> </a:t>
                      </a:r>
                      <a:r>
                        <a:rPr lang="en-US" sz="1000" b="0" i="0" u="none" strike="noStrike" dirty="0" smtClean="0">
                          <a:solidFill>
                            <a:srgbClr val="1A1812"/>
                          </a:solidFill>
                          <a:effectLst/>
                          <a:latin typeface="Calibri"/>
                        </a:rPr>
                        <a:t>Palm Beach,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3"/>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Tamarac,</a:t>
                      </a:r>
                      <a:r>
                        <a:rPr lang="en-US" sz="1000" b="0" i="0" u="none" strike="noStrike" baseline="0" dirty="0" smtClean="0">
                          <a:solidFill>
                            <a:srgbClr val="1A1812"/>
                          </a:solidFill>
                          <a:effectLst/>
                          <a:latin typeface="Calibri"/>
                        </a:rPr>
                        <a:t>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4"/>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Zephyrhills,</a:t>
                      </a:r>
                      <a:r>
                        <a:rPr lang="en-US" sz="1000" b="0" i="0" u="none" strike="noStrike" baseline="0" dirty="0" smtClean="0">
                          <a:solidFill>
                            <a:srgbClr val="1A1812"/>
                          </a:solidFill>
                          <a:effectLst/>
                          <a:latin typeface="Calibri"/>
                        </a:rPr>
                        <a:t>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5"/>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Raleigh,</a:t>
                      </a:r>
                      <a:r>
                        <a:rPr lang="en-US" sz="1000" b="0" i="0" u="none" strike="noStrike" baseline="0" dirty="0" smtClean="0">
                          <a:solidFill>
                            <a:srgbClr val="1A1812"/>
                          </a:solidFill>
                          <a:effectLst/>
                          <a:latin typeface="Calibri"/>
                        </a:rPr>
                        <a:t> NC</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6"/>
                  </a:ext>
                </a:extLst>
              </a:tr>
              <a:tr h="182880">
                <a:tc rowSpan="16">
                  <a:txBody>
                    <a:bodyPr/>
                    <a:lstStyle/>
                    <a:p>
                      <a:pPr algn="ctr" rtl="0" fontAlgn="ctr"/>
                      <a:r>
                        <a:rPr lang="en-US" sz="1000" b="0" i="0" u="none" strike="noStrike" dirty="0" smtClean="0">
                          <a:solidFill>
                            <a:srgbClr val="1A1812"/>
                          </a:solidFill>
                          <a:effectLst/>
                          <a:latin typeface="Calibri"/>
                        </a:rPr>
                        <a:t>Lite</a:t>
                      </a:r>
                      <a:endParaRPr lang="en-US" sz="1000" b="0" i="0" u="none" strike="noStrike" dirty="0">
                        <a:solidFill>
                          <a:srgbClr val="1A1812"/>
                        </a:solidFill>
                        <a:effectLst/>
                        <a:latin typeface="Calibri"/>
                      </a:endParaRPr>
                    </a:p>
                  </a:txBody>
                  <a:tcPr marL="9525" marR="9525" marT="9525" marB="0" vert="vert270" anchor="ctr"/>
                </a:tc>
                <a:tc>
                  <a:txBody>
                    <a:bodyPr/>
                    <a:lstStyle/>
                    <a:p>
                      <a:pPr algn="l" rtl="0" fontAlgn="ctr"/>
                      <a:r>
                        <a:rPr lang="en-US" sz="1000" b="0" i="0" u="none" strike="noStrike" dirty="0">
                          <a:solidFill>
                            <a:srgbClr val="1A1812"/>
                          </a:solidFill>
                          <a:effectLst/>
                          <a:latin typeface="Calibri"/>
                        </a:rPr>
                        <a:t>Altamont </a:t>
                      </a:r>
                      <a:r>
                        <a:rPr lang="en-US" sz="1000" b="0" i="0" u="none" strike="noStrike" dirty="0" smtClean="0">
                          <a:solidFill>
                            <a:srgbClr val="1A1812"/>
                          </a:solidFill>
                          <a:effectLst/>
                          <a:latin typeface="Calibri"/>
                        </a:rPr>
                        <a:t>Spring,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7"/>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Bradenton,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8"/>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Clearwater,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9"/>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a:solidFill>
                            <a:srgbClr val="1A1812"/>
                          </a:solidFill>
                          <a:effectLst/>
                          <a:latin typeface="Calibri"/>
                        </a:rPr>
                        <a:t>Daytona </a:t>
                      </a:r>
                      <a:r>
                        <a:rPr lang="en-US" sz="1000" b="0" i="0" u="none" strike="noStrike" dirty="0" smtClean="0">
                          <a:solidFill>
                            <a:srgbClr val="1A1812"/>
                          </a:solidFill>
                          <a:effectLst/>
                          <a:latin typeface="Calibri"/>
                        </a:rPr>
                        <a:t>Beach,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0"/>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a:solidFill>
                            <a:srgbClr val="1A1812"/>
                          </a:solidFill>
                          <a:effectLst/>
                          <a:latin typeface="Calibri"/>
                        </a:rPr>
                        <a:t>Fort </a:t>
                      </a:r>
                      <a:r>
                        <a:rPr lang="en-US" sz="1000" b="0" i="0" u="none" strike="noStrike" dirty="0" smtClean="0">
                          <a:solidFill>
                            <a:srgbClr val="1A1812"/>
                          </a:solidFill>
                          <a:effectLst/>
                          <a:latin typeface="Calibri"/>
                        </a:rPr>
                        <a:t>Myers,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1"/>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Jacksonville,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2"/>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a:solidFill>
                            <a:srgbClr val="1A1812"/>
                          </a:solidFill>
                          <a:effectLst/>
                          <a:latin typeface="Calibri"/>
                        </a:rPr>
                        <a:t>Orange </a:t>
                      </a:r>
                      <a:r>
                        <a:rPr lang="en-US" sz="1000" b="0" i="0" u="none" strike="noStrike" dirty="0" smtClean="0">
                          <a:solidFill>
                            <a:srgbClr val="1A1812"/>
                          </a:solidFill>
                          <a:effectLst/>
                          <a:latin typeface="Calibri"/>
                        </a:rPr>
                        <a:t>City,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3"/>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Pensacola,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4"/>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a:solidFill>
                            <a:srgbClr val="1A1812"/>
                          </a:solidFill>
                          <a:effectLst/>
                          <a:latin typeface="Calibri"/>
                        </a:rPr>
                        <a:t>Port </a:t>
                      </a:r>
                      <a:r>
                        <a:rPr lang="en-US" sz="1000" b="0" i="0" u="none" strike="noStrike" dirty="0" smtClean="0">
                          <a:solidFill>
                            <a:srgbClr val="1A1812"/>
                          </a:solidFill>
                          <a:effectLst/>
                          <a:latin typeface="Calibri"/>
                        </a:rPr>
                        <a:t>Richey,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5"/>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a:solidFill>
                            <a:srgbClr val="1A1812"/>
                          </a:solidFill>
                          <a:effectLst/>
                          <a:latin typeface="Calibri"/>
                        </a:rPr>
                        <a:t>Spring </a:t>
                      </a:r>
                      <a:r>
                        <a:rPr lang="en-US" sz="1000" b="0" i="0" u="none" strike="noStrike" dirty="0" smtClean="0">
                          <a:solidFill>
                            <a:srgbClr val="1A1812"/>
                          </a:solidFill>
                          <a:effectLst/>
                          <a:latin typeface="Calibri"/>
                        </a:rPr>
                        <a:t>Hill,</a:t>
                      </a:r>
                      <a:r>
                        <a:rPr lang="en-US" sz="1000" b="0" i="0" u="none" strike="noStrike" baseline="0" dirty="0" smtClean="0">
                          <a:solidFill>
                            <a:srgbClr val="1A1812"/>
                          </a:solidFill>
                          <a:effectLst/>
                          <a:latin typeface="Calibri"/>
                        </a:rPr>
                        <a:t>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6"/>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Tampa, FL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7"/>
                  </a:ext>
                </a:extLst>
              </a:tr>
              <a:tr h="182880">
                <a:tc vMerge="1">
                  <a:txBody>
                    <a:bodyPr/>
                    <a:lstStyle/>
                    <a:p>
                      <a:endParaRPr lang="en-US"/>
                    </a:p>
                  </a:txBody>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0" i="0" u="none" strike="noStrike" dirty="0" smtClean="0">
                          <a:solidFill>
                            <a:srgbClr val="1A1812"/>
                          </a:solidFill>
                          <a:effectLst/>
                          <a:latin typeface="+mn-lt"/>
                        </a:rPr>
                        <a:t>West Colonial (Orlando), FL</a:t>
                      </a:r>
                    </a:p>
                  </a:txBody>
                  <a:tcPr marL="9525" marR="9525" marT="9525" marB="0" anchor="ctr"/>
                </a:tc>
                <a:extLst>
                  <a:ext uri="{0D108BD9-81ED-4DB2-BD59-A6C34878D82A}">
                    <a16:rowId xmlns:a16="http://schemas.microsoft.com/office/drawing/2014/main" val="10018"/>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Asheville, NC</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9"/>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Greensboro, NC</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20"/>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Columbia, SC</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21"/>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Greenville, SC</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22"/>
                  </a:ext>
                </a:extLst>
              </a:tr>
            </a:tbl>
          </a:graphicData>
        </a:graphic>
      </p:graphicFrame>
      <p:graphicFrame>
        <p:nvGraphicFramePr>
          <p:cNvPr id="213" name="Table 212"/>
          <p:cNvGraphicFramePr>
            <a:graphicFrameLocks noGrp="1"/>
          </p:cNvGraphicFramePr>
          <p:nvPr>
            <p:extLst>
              <p:ext uri="{D42A27DB-BD31-4B8C-83A1-F6EECF244321}">
                <p14:modId xmlns:p14="http://schemas.microsoft.com/office/powerpoint/2010/main" val="2660662601"/>
              </p:ext>
            </p:extLst>
          </p:nvPr>
        </p:nvGraphicFramePr>
        <p:xfrm>
          <a:off x="5646170" y="3443755"/>
          <a:ext cx="1309819" cy="3111347"/>
        </p:xfrm>
        <a:graphic>
          <a:graphicData uri="http://schemas.openxmlformats.org/drawingml/2006/table">
            <a:tbl>
              <a:tblPr firstRow="1" bandRow="1">
                <a:tableStyleId>{B301B821-A1FF-4177-AEE7-76D212191A09}</a:tableStyleId>
              </a:tblPr>
              <a:tblGrid>
                <a:gridCol w="182880">
                  <a:extLst>
                    <a:ext uri="{9D8B030D-6E8A-4147-A177-3AD203B41FA5}">
                      <a16:colId xmlns:a16="http://schemas.microsoft.com/office/drawing/2014/main" val="20000"/>
                    </a:ext>
                  </a:extLst>
                </a:gridCol>
                <a:gridCol w="1126939">
                  <a:extLst>
                    <a:ext uri="{9D8B030D-6E8A-4147-A177-3AD203B41FA5}">
                      <a16:colId xmlns:a16="http://schemas.microsoft.com/office/drawing/2014/main" val="20001"/>
                    </a:ext>
                  </a:extLst>
                </a:gridCol>
              </a:tblGrid>
              <a:tr h="124855">
                <a:tc gridSpan="2">
                  <a:txBody>
                    <a:bodyPr/>
                    <a:lstStyle/>
                    <a:p>
                      <a:pPr marL="0" algn="ctr" defTabSz="914400" rtl="0" eaLnBrk="1" fontAlgn="ctr" latinLnBrk="0" hangingPunct="1"/>
                      <a:r>
                        <a:rPr lang="en-US" sz="1200" b="1" i="0" u="none" strike="noStrike" kern="1200" dirty="0" smtClean="0">
                          <a:solidFill>
                            <a:schemeClr val="bg1"/>
                          </a:solidFill>
                          <a:effectLst/>
                          <a:latin typeface="Calibri"/>
                          <a:ea typeface="+mn-ea"/>
                          <a:cs typeface="+mn-cs"/>
                        </a:rPr>
                        <a:t>Central</a:t>
                      </a:r>
                      <a:endParaRPr lang="en-US" sz="1200" b="1" i="0" u="none" strike="noStrike" kern="1200" dirty="0">
                        <a:solidFill>
                          <a:schemeClr val="bg1"/>
                        </a:solidFill>
                        <a:effectLst/>
                        <a:latin typeface="Calibri"/>
                        <a:ea typeface="+mn-ea"/>
                        <a:cs typeface="+mn-cs"/>
                      </a:endParaRPr>
                    </a:p>
                  </a:txBody>
                  <a:tcPr marL="2387" marR="2387" marT="2387" marB="0" anchor="ctr">
                    <a:solidFill>
                      <a:schemeClr val="accent2"/>
                    </a:solidFill>
                  </a:tcPr>
                </a:tc>
                <a:tc hMerge="1">
                  <a:txBody>
                    <a:bodyPr/>
                    <a:lstStyle/>
                    <a:p>
                      <a:pPr marL="0" algn="l" defTabSz="914400" rtl="0" eaLnBrk="1" fontAlgn="ctr" latinLnBrk="0" hangingPunct="1"/>
                      <a:endParaRPr lang="en-US" sz="1200" b="1" i="0" u="none" strike="noStrike" kern="1200" dirty="0">
                        <a:solidFill>
                          <a:schemeClr val="bg1"/>
                        </a:solidFill>
                        <a:effectLst/>
                        <a:latin typeface="Calibri"/>
                        <a:ea typeface="+mn-ea"/>
                        <a:cs typeface="+mn-cs"/>
                      </a:endParaRPr>
                    </a:p>
                  </a:txBody>
                  <a:tcPr marL="2387" marR="2387" marT="2387" marB="0" anchor="ctr"/>
                </a:tc>
                <a:extLst>
                  <a:ext uri="{0D108BD9-81ED-4DB2-BD59-A6C34878D82A}">
                    <a16:rowId xmlns:a16="http://schemas.microsoft.com/office/drawing/2014/main" val="10000"/>
                  </a:ext>
                </a:extLst>
              </a:tr>
              <a:tr h="182880">
                <a:tc rowSpan="4">
                  <a:txBody>
                    <a:bodyPr/>
                    <a:lstStyle/>
                    <a:p>
                      <a:pPr algn="ctr"/>
                      <a:r>
                        <a:rPr lang="en-US" sz="1100" dirty="0" smtClean="0"/>
                        <a:t>Full</a:t>
                      </a:r>
                      <a:r>
                        <a:rPr lang="en-US" sz="1100" baseline="0" dirty="0" smtClean="0"/>
                        <a:t> Service</a:t>
                      </a:r>
                      <a:endParaRPr lang="en-US" sz="1100" dirty="0"/>
                    </a:p>
                  </a:txBody>
                  <a:tcPr marL="9525" marR="9525" marT="9525" marB="0" vert="vert270" anchor="ctr"/>
                </a:tc>
                <a:tc>
                  <a:txBody>
                    <a:bodyPr/>
                    <a:lstStyle/>
                    <a:p>
                      <a:pPr marL="0" algn="l" defTabSz="914400" rtl="0" eaLnBrk="1" fontAlgn="ctr" latinLnBrk="0" hangingPunct="1"/>
                      <a:r>
                        <a:rPr lang="en-US" sz="1000" b="0" i="0" u="none" strike="noStrike" kern="1200" dirty="0" smtClean="0">
                          <a:solidFill>
                            <a:srgbClr val="1A1812"/>
                          </a:solidFill>
                          <a:effectLst/>
                          <a:latin typeface="Calibri"/>
                          <a:ea typeface="+mn-ea"/>
                          <a:cs typeface="+mn-cs"/>
                        </a:rPr>
                        <a:t>Baton Rouge, LA</a:t>
                      </a:r>
                      <a:endParaRPr lang="en-US" sz="1000" b="0" i="0" u="none" strike="noStrike" kern="1200" dirty="0">
                        <a:solidFill>
                          <a:srgbClr val="1A1812"/>
                        </a:solidFill>
                        <a:effectLst/>
                        <a:latin typeface="Calibri"/>
                        <a:ea typeface="+mn-ea"/>
                        <a:cs typeface="+mn-cs"/>
                      </a:endParaRPr>
                    </a:p>
                  </a:txBody>
                  <a:tcPr marL="9525" marR="9525" marT="9525" marB="0" anchor="ctr"/>
                </a:tc>
                <a:extLst>
                  <a:ext uri="{0D108BD9-81ED-4DB2-BD59-A6C34878D82A}">
                    <a16:rowId xmlns:a16="http://schemas.microsoft.com/office/drawing/2014/main" val="10001"/>
                  </a:ext>
                </a:extLst>
              </a:tr>
              <a:tr h="182880">
                <a:tc vMerge="1">
                  <a:txBody>
                    <a:bodyPr/>
                    <a:lstStyle/>
                    <a:p>
                      <a:endParaRPr lang="en-US" dirty="0"/>
                    </a:p>
                  </a:txBody>
                  <a:tcPr marL="9525" marR="9525" marT="9525" marB="0" anchor="ctr"/>
                </a:tc>
                <a:tc>
                  <a:txBody>
                    <a:bodyPr/>
                    <a:lstStyle/>
                    <a:p>
                      <a:pPr marL="0" algn="l" defTabSz="914400" rtl="0" eaLnBrk="1" fontAlgn="ctr" latinLnBrk="0" hangingPunct="1"/>
                      <a:r>
                        <a:rPr lang="en-US" sz="1000" b="0" i="0" u="none" strike="noStrike" kern="1200" dirty="0" smtClean="0">
                          <a:solidFill>
                            <a:srgbClr val="1A1812"/>
                          </a:solidFill>
                          <a:effectLst/>
                          <a:latin typeface="Calibri"/>
                          <a:ea typeface="+mn-ea"/>
                          <a:cs typeface="+mn-cs"/>
                        </a:rPr>
                        <a:t>New Orleans, LA</a:t>
                      </a:r>
                      <a:endParaRPr lang="en-US" sz="1000" b="0" i="0" u="none" strike="noStrike" kern="1200" dirty="0">
                        <a:solidFill>
                          <a:srgbClr val="1A1812"/>
                        </a:solidFill>
                        <a:effectLst/>
                        <a:latin typeface="Calibri"/>
                        <a:ea typeface="+mn-ea"/>
                        <a:cs typeface="+mn-cs"/>
                      </a:endParaRPr>
                    </a:p>
                  </a:txBody>
                  <a:tcPr marL="9525" marR="9525" marT="9525" marB="0" anchor="ctr"/>
                </a:tc>
                <a:extLst>
                  <a:ext uri="{0D108BD9-81ED-4DB2-BD59-A6C34878D82A}">
                    <a16:rowId xmlns:a16="http://schemas.microsoft.com/office/drawing/2014/main" val="10002"/>
                  </a:ext>
                </a:extLst>
              </a:tr>
              <a:tr h="182880">
                <a:tc vMerge="1">
                  <a:txBody>
                    <a:bodyPr/>
                    <a:lstStyle/>
                    <a:p>
                      <a:endParaRPr lang="en-US" dirty="0"/>
                    </a:p>
                  </a:txBody>
                  <a:tcPr marL="9525" marR="9525" marT="9525" marB="0" anchor="ctr"/>
                </a:tc>
                <a:tc>
                  <a:txBody>
                    <a:bodyPr/>
                    <a:lstStyle/>
                    <a:p>
                      <a:pPr marL="0" algn="l" defTabSz="914400" rtl="0" eaLnBrk="1" fontAlgn="ctr" latinLnBrk="0" hangingPunct="1"/>
                      <a:r>
                        <a:rPr lang="en-US" sz="1000" b="0" i="0" u="none" strike="noStrike" kern="1200" dirty="0" smtClean="0">
                          <a:solidFill>
                            <a:srgbClr val="1A1812"/>
                          </a:solidFill>
                          <a:effectLst/>
                          <a:latin typeface="Calibri"/>
                          <a:ea typeface="+mn-ea"/>
                          <a:cs typeface="+mn-cs"/>
                        </a:rPr>
                        <a:t>Kansas City, MO</a:t>
                      </a:r>
                      <a:endParaRPr lang="en-US" sz="1000" b="0" i="0" u="none" strike="noStrike" kern="1200" dirty="0">
                        <a:solidFill>
                          <a:srgbClr val="1A1812"/>
                        </a:solidFill>
                        <a:effectLst/>
                        <a:latin typeface="Calibri"/>
                        <a:ea typeface="+mn-ea"/>
                        <a:cs typeface="+mn-cs"/>
                      </a:endParaRPr>
                    </a:p>
                  </a:txBody>
                  <a:tcPr marL="9525" marR="9525" marT="9525" marB="0" anchor="ctr"/>
                </a:tc>
                <a:extLst>
                  <a:ext uri="{0D108BD9-81ED-4DB2-BD59-A6C34878D82A}">
                    <a16:rowId xmlns:a16="http://schemas.microsoft.com/office/drawing/2014/main" val="10003"/>
                  </a:ext>
                </a:extLst>
              </a:tr>
              <a:tr h="182880">
                <a:tc vMerge="1">
                  <a:txBody>
                    <a:bodyPr/>
                    <a:lstStyle/>
                    <a:p>
                      <a:endParaRPr lang="en-US" dirty="0"/>
                    </a:p>
                  </a:txBody>
                  <a:tcPr marL="9525" marR="9525" marT="9525" marB="0" anchor="ctr"/>
                </a:tc>
                <a:tc>
                  <a:txBody>
                    <a:bodyPr/>
                    <a:lstStyle/>
                    <a:p>
                      <a:pPr marL="0" algn="l" defTabSz="914400" rtl="0" eaLnBrk="1" fontAlgn="ctr" latinLnBrk="0" hangingPunct="1"/>
                      <a:r>
                        <a:rPr lang="en-US" sz="1000" b="0" i="0" u="none" strike="noStrike" kern="1200" dirty="0" smtClean="0">
                          <a:solidFill>
                            <a:srgbClr val="1A1812"/>
                          </a:solidFill>
                          <a:effectLst/>
                          <a:latin typeface="Calibri"/>
                          <a:ea typeface="+mn-ea"/>
                          <a:cs typeface="+mn-cs"/>
                        </a:rPr>
                        <a:t>Knoxville, TN</a:t>
                      </a:r>
                      <a:endParaRPr lang="en-US" sz="1000" b="0" i="0" u="none" strike="noStrike" kern="1200" dirty="0">
                        <a:solidFill>
                          <a:srgbClr val="1A1812"/>
                        </a:solidFill>
                        <a:effectLst/>
                        <a:latin typeface="Calibri"/>
                        <a:ea typeface="+mn-ea"/>
                        <a:cs typeface="+mn-cs"/>
                      </a:endParaRPr>
                    </a:p>
                  </a:txBody>
                  <a:tcPr marL="9525" marR="9525" marT="9525" marB="0" anchor="ctr"/>
                </a:tc>
                <a:extLst>
                  <a:ext uri="{0D108BD9-81ED-4DB2-BD59-A6C34878D82A}">
                    <a16:rowId xmlns:a16="http://schemas.microsoft.com/office/drawing/2014/main" val="10004"/>
                  </a:ext>
                </a:extLst>
              </a:tr>
              <a:tr h="182880">
                <a:tc rowSpan="12">
                  <a:txBody>
                    <a:bodyPr/>
                    <a:lstStyle/>
                    <a:p>
                      <a:pPr algn="ctr"/>
                      <a:r>
                        <a:rPr lang="en-US" sz="1100" dirty="0" smtClean="0"/>
                        <a:t>Lite</a:t>
                      </a:r>
                      <a:endParaRPr lang="en-US" sz="1100" dirty="0"/>
                    </a:p>
                  </a:txBody>
                  <a:tcPr marL="9525" marR="9525" marT="9525" marB="0" vert="vert270" anchor="ctr"/>
                </a:tc>
                <a:tc>
                  <a:txBody>
                    <a:bodyPr/>
                    <a:lstStyle/>
                    <a:p>
                      <a:pPr marL="0" algn="l" defTabSz="914400" rtl="0" eaLnBrk="1" fontAlgn="ctr" latinLnBrk="0" hangingPunct="1"/>
                      <a:r>
                        <a:rPr lang="en-US" sz="1000" b="0" i="0" u="none" strike="noStrike" kern="1200" dirty="0" smtClean="0">
                          <a:solidFill>
                            <a:srgbClr val="1A1812"/>
                          </a:solidFill>
                          <a:effectLst/>
                          <a:latin typeface="Calibri"/>
                          <a:ea typeface="+mn-ea"/>
                          <a:cs typeface="+mn-cs"/>
                        </a:rPr>
                        <a:t>Madison, AL</a:t>
                      </a:r>
                      <a:endParaRPr lang="en-US" sz="1000" b="0" i="0" u="none" strike="noStrike" kern="1200" dirty="0">
                        <a:solidFill>
                          <a:srgbClr val="1A1812"/>
                        </a:solidFill>
                        <a:effectLst/>
                        <a:latin typeface="Calibri"/>
                        <a:ea typeface="+mn-ea"/>
                        <a:cs typeface="+mn-cs"/>
                      </a:endParaRPr>
                    </a:p>
                  </a:txBody>
                  <a:tcPr marL="9525" marR="9525" marT="9525" marB="0" anchor="ctr"/>
                </a:tc>
                <a:extLst>
                  <a:ext uri="{0D108BD9-81ED-4DB2-BD59-A6C34878D82A}">
                    <a16:rowId xmlns:a16="http://schemas.microsoft.com/office/drawing/2014/main" val="10005"/>
                  </a:ext>
                </a:extLst>
              </a:tr>
              <a:tr h="182880">
                <a:tc vMerge="1">
                  <a:txBody>
                    <a:bodyPr/>
                    <a:lstStyle/>
                    <a:p>
                      <a:endParaRPr lang="en-US" dirty="0"/>
                    </a:p>
                  </a:txBody>
                  <a:tcPr marL="9525" marR="9525" marT="9525" marB="0" anchor="ctr"/>
                </a:tc>
                <a:tc>
                  <a:txBody>
                    <a:bodyPr/>
                    <a:lstStyle/>
                    <a:p>
                      <a:pPr algn="l" rtl="0" fontAlgn="ctr"/>
                      <a:r>
                        <a:rPr lang="en-US" sz="1000" b="0" i="0" u="none" strike="noStrike" dirty="0" smtClean="0">
                          <a:solidFill>
                            <a:srgbClr val="1A1812"/>
                          </a:solidFill>
                          <a:effectLst/>
                          <a:latin typeface="Calibri"/>
                        </a:rPr>
                        <a:t>Rogers, AR</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6"/>
                  </a:ext>
                </a:extLst>
              </a:tr>
              <a:tr h="182880">
                <a:tc vMerge="1">
                  <a:txBody>
                    <a:bodyPr/>
                    <a:lstStyle/>
                    <a:p>
                      <a:endParaRPr lang="en-US" dirty="0"/>
                    </a:p>
                  </a:txBody>
                  <a:tcPr marL="9525" marR="9525" marT="9525" marB="0" anchor="ctr"/>
                </a:tc>
                <a:tc>
                  <a:txBody>
                    <a:bodyPr/>
                    <a:lstStyle/>
                    <a:p>
                      <a:pPr algn="l" rtl="0" fontAlgn="ctr"/>
                      <a:r>
                        <a:rPr lang="en-US" sz="1000" b="0" i="0" u="none" strike="noStrike" dirty="0" smtClean="0">
                          <a:solidFill>
                            <a:srgbClr val="1A1812"/>
                          </a:solidFill>
                          <a:effectLst/>
                          <a:latin typeface="Calibri"/>
                        </a:rPr>
                        <a:t>Lafayette, LA</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7"/>
                  </a:ext>
                </a:extLst>
              </a:tr>
              <a:tr h="182880">
                <a:tc vMerge="1">
                  <a:txBody>
                    <a:bodyPr/>
                    <a:lstStyle/>
                    <a:p>
                      <a:endParaRPr lang="en-US" dirty="0"/>
                    </a:p>
                  </a:txBody>
                  <a:tcPr marL="9525" marR="9525" marT="9525" marB="0" anchor="ctr"/>
                </a:tc>
                <a:tc>
                  <a:txBody>
                    <a:bodyPr/>
                    <a:lstStyle/>
                    <a:p>
                      <a:pPr algn="l" rtl="0" fontAlgn="ctr"/>
                      <a:r>
                        <a:rPr lang="en-US" sz="1000" b="0" i="0" u="none" strike="noStrike" dirty="0">
                          <a:solidFill>
                            <a:srgbClr val="1A1812"/>
                          </a:solidFill>
                          <a:effectLst/>
                          <a:latin typeface="Calibri"/>
                        </a:rPr>
                        <a:t>Lake </a:t>
                      </a:r>
                      <a:r>
                        <a:rPr lang="en-US" sz="1000" b="0" i="0" u="none" strike="noStrike" dirty="0" smtClean="0">
                          <a:solidFill>
                            <a:srgbClr val="1A1812"/>
                          </a:solidFill>
                          <a:effectLst/>
                          <a:latin typeface="Calibri"/>
                        </a:rPr>
                        <a:t>Charles, LA</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8"/>
                  </a:ext>
                </a:extLst>
              </a:tr>
              <a:tr h="182880">
                <a:tc vMerge="1">
                  <a:txBody>
                    <a:bodyPr/>
                    <a:lstStyle/>
                    <a:p>
                      <a:endParaRPr lang="en-US" dirty="0"/>
                    </a:p>
                  </a:txBody>
                  <a:tcPr marL="9525" marR="9525" marT="9525" marB="0" anchor="ctr"/>
                </a:tc>
                <a:tc>
                  <a:txBody>
                    <a:bodyPr/>
                    <a:lstStyle/>
                    <a:p>
                      <a:pPr algn="l" rtl="0" fontAlgn="ctr"/>
                      <a:r>
                        <a:rPr lang="en-US" sz="1000" b="0" i="0" u="none" strike="noStrike" dirty="0" smtClean="0">
                          <a:solidFill>
                            <a:srgbClr val="1A1812"/>
                          </a:solidFill>
                          <a:effectLst/>
                          <a:latin typeface="Calibri"/>
                        </a:rPr>
                        <a:t>Metairie, LA</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9"/>
                  </a:ext>
                </a:extLst>
              </a:tr>
              <a:tr h="182880">
                <a:tc vMerge="1">
                  <a:txBody>
                    <a:bodyPr/>
                    <a:lstStyle/>
                    <a:p>
                      <a:endParaRPr lang="en-US" dirty="0"/>
                    </a:p>
                  </a:txBody>
                  <a:tcPr marL="9525" marR="9525" marT="9525" marB="0" anchor="ctr"/>
                </a:tc>
                <a:tc>
                  <a:txBody>
                    <a:bodyPr/>
                    <a:lstStyle/>
                    <a:p>
                      <a:pPr algn="l" rtl="0" fontAlgn="ctr"/>
                      <a:r>
                        <a:rPr lang="en-US" sz="1000" b="0" i="0" u="none" strike="noStrike" dirty="0" smtClean="0">
                          <a:solidFill>
                            <a:srgbClr val="1A1812"/>
                          </a:solidFill>
                          <a:effectLst/>
                          <a:latin typeface="Calibri"/>
                        </a:rPr>
                        <a:t>Biloxi, MS</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0"/>
                  </a:ext>
                </a:extLst>
              </a:tr>
              <a:tr h="182880">
                <a:tc vMerge="1">
                  <a:txBody>
                    <a:bodyPr/>
                    <a:lstStyle/>
                    <a:p>
                      <a:endParaRPr lang="en-US" dirty="0"/>
                    </a:p>
                  </a:txBody>
                  <a:tcPr marL="9525" marR="9525" marT="9525" marB="0" anchor="ctr"/>
                </a:tc>
                <a:tc>
                  <a:txBody>
                    <a:bodyPr/>
                    <a:lstStyle/>
                    <a:p>
                      <a:pPr algn="l" rtl="0" fontAlgn="ctr"/>
                      <a:r>
                        <a:rPr lang="en-US" sz="1000" b="0" i="0" u="none" strike="noStrike" dirty="0" smtClean="0">
                          <a:solidFill>
                            <a:srgbClr val="1A1812"/>
                          </a:solidFill>
                          <a:effectLst/>
                          <a:latin typeface="Calibri"/>
                        </a:rPr>
                        <a:t>Ridgeland, MS</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1"/>
                  </a:ext>
                </a:extLst>
              </a:tr>
              <a:tr h="182880">
                <a:tc vMerge="1">
                  <a:txBody>
                    <a:bodyPr/>
                    <a:lstStyle/>
                    <a:p>
                      <a:endParaRPr lang="en-US" dirty="0"/>
                    </a:p>
                  </a:txBody>
                  <a:tcPr marL="9525" marR="9525" marT="9525" marB="0" anchor="ctr"/>
                </a:tc>
                <a:tc>
                  <a:txBody>
                    <a:bodyPr/>
                    <a:lstStyle/>
                    <a:p>
                      <a:pPr algn="l" rtl="0" fontAlgn="ctr"/>
                      <a:r>
                        <a:rPr lang="en-US" sz="1000" b="0" i="0" u="none" strike="noStrike" dirty="0" smtClean="0">
                          <a:solidFill>
                            <a:srgbClr val="1A1812"/>
                          </a:solidFill>
                          <a:effectLst/>
                          <a:latin typeface="Calibri"/>
                        </a:rPr>
                        <a:t>Shreveport, MS</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2"/>
                  </a:ext>
                </a:extLst>
              </a:tr>
              <a:tr h="182880">
                <a:tc vMerge="1">
                  <a:txBody>
                    <a:bodyPr/>
                    <a:lstStyle/>
                    <a:p>
                      <a:endParaRPr lang="en-US" dirty="0"/>
                    </a:p>
                  </a:txBody>
                  <a:tcPr marL="9525" marR="9525" marT="9525" marB="0" anchor="ctr"/>
                </a:tc>
                <a:tc>
                  <a:txBody>
                    <a:bodyPr/>
                    <a:lstStyle/>
                    <a:p>
                      <a:pPr algn="l" rtl="0" fontAlgn="ctr"/>
                      <a:r>
                        <a:rPr lang="en-US" sz="1000" b="0" i="0" u="none" strike="noStrike" dirty="0" smtClean="0">
                          <a:solidFill>
                            <a:srgbClr val="1A1812"/>
                          </a:solidFill>
                          <a:effectLst/>
                          <a:latin typeface="Calibri"/>
                        </a:rPr>
                        <a:t>Springfield, MO</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3"/>
                  </a:ext>
                </a:extLst>
              </a:tr>
              <a:tr h="182880">
                <a:tc vMerge="1">
                  <a:txBody>
                    <a:bodyPr/>
                    <a:lstStyle/>
                    <a:p>
                      <a:endParaRPr lang="en-US" dirty="0"/>
                    </a:p>
                  </a:txBody>
                  <a:tcPr marL="9525" marR="9525" marT="9525" marB="0" anchor="ctr"/>
                </a:tc>
                <a:tc>
                  <a:txBody>
                    <a:bodyPr/>
                    <a:lstStyle/>
                    <a:p>
                      <a:pPr algn="l" rtl="0" fontAlgn="ctr"/>
                      <a:r>
                        <a:rPr lang="en-US" sz="1000" b="0" i="0" u="none" strike="noStrike" dirty="0" smtClean="0">
                          <a:solidFill>
                            <a:srgbClr val="1A1812"/>
                          </a:solidFill>
                          <a:effectLst/>
                          <a:latin typeface="Calibri"/>
                        </a:rPr>
                        <a:t>Tulsa, OK</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4"/>
                  </a:ext>
                </a:extLst>
              </a:tr>
              <a:tr h="182880">
                <a:tc vMerge="1">
                  <a:txBody>
                    <a:bodyPr/>
                    <a:lstStyle/>
                    <a:p>
                      <a:endParaRPr lang="en-US" dirty="0"/>
                    </a:p>
                  </a:txBody>
                  <a:tcPr marL="9525" marR="9525" marT="9525" marB="0" anchor="ctr"/>
                </a:tc>
                <a:tc>
                  <a:txBody>
                    <a:bodyPr/>
                    <a:lstStyle/>
                    <a:p>
                      <a:pPr algn="l" rtl="0" fontAlgn="ctr"/>
                      <a:r>
                        <a:rPr lang="en-US" sz="1000" b="0" i="0" u="none" strike="noStrike" dirty="0" smtClean="0">
                          <a:solidFill>
                            <a:srgbClr val="1A1812"/>
                          </a:solidFill>
                          <a:effectLst/>
                          <a:latin typeface="Calibri"/>
                        </a:rPr>
                        <a:t>Kingsport, TN</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5"/>
                  </a:ext>
                </a:extLst>
              </a:tr>
              <a:tr h="182880">
                <a:tc vMerge="1">
                  <a:txBody>
                    <a:bodyPr/>
                    <a:lstStyle/>
                    <a:p>
                      <a:endParaRPr lang="en-US" dirty="0"/>
                    </a:p>
                  </a:txBody>
                  <a:tcPr marL="9525" marR="9525" marT="9525" marB="0" anchor="ctr"/>
                </a:tc>
                <a:tc>
                  <a:txBody>
                    <a:bodyPr/>
                    <a:lstStyle/>
                    <a:p>
                      <a:pPr algn="l" rtl="0" fontAlgn="ctr"/>
                      <a:r>
                        <a:rPr lang="en-US" sz="1000" b="0" i="0" u="none" strike="noStrike" dirty="0" smtClean="0">
                          <a:solidFill>
                            <a:srgbClr val="1A1812"/>
                          </a:solidFill>
                          <a:effectLst/>
                          <a:latin typeface="Calibri"/>
                        </a:rPr>
                        <a:t>Memphis, TN</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6"/>
                  </a:ext>
                </a:extLst>
              </a:tr>
            </a:tbl>
          </a:graphicData>
        </a:graphic>
      </p:graphicFrame>
      <p:graphicFrame>
        <p:nvGraphicFramePr>
          <p:cNvPr id="214" name="Table 213"/>
          <p:cNvGraphicFramePr>
            <a:graphicFrameLocks noGrp="1"/>
          </p:cNvGraphicFramePr>
          <p:nvPr>
            <p:extLst>
              <p:ext uri="{D42A27DB-BD31-4B8C-83A1-F6EECF244321}">
                <p14:modId xmlns:p14="http://schemas.microsoft.com/office/powerpoint/2010/main" val="2943747029"/>
              </p:ext>
            </p:extLst>
          </p:nvPr>
        </p:nvGraphicFramePr>
        <p:xfrm>
          <a:off x="3728686" y="4280050"/>
          <a:ext cx="1729094" cy="2275052"/>
        </p:xfrm>
        <a:graphic>
          <a:graphicData uri="http://schemas.openxmlformats.org/drawingml/2006/table">
            <a:tbl>
              <a:tblPr firstRow="1" bandRow="1">
                <a:tableStyleId>{B301B821-A1FF-4177-AEE7-76D212191A09}</a:tableStyleId>
              </a:tblPr>
              <a:tblGrid>
                <a:gridCol w="182880">
                  <a:extLst>
                    <a:ext uri="{9D8B030D-6E8A-4147-A177-3AD203B41FA5}">
                      <a16:colId xmlns:a16="http://schemas.microsoft.com/office/drawing/2014/main" val="20000"/>
                    </a:ext>
                  </a:extLst>
                </a:gridCol>
                <a:gridCol w="1546214">
                  <a:extLst>
                    <a:ext uri="{9D8B030D-6E8A-4147-A177-3AD203B41FA5}">
                      <a16:colId xmlns:a16="http://schemas.microsoft.com/office/drawing/2014/main" val="20001"/>
                    </a:ext>
                  </a:extLst>
                </a:gridCol>
              </a:tblGrid>
              <a:tr h="124855">
                <a:tc gridSpan="2">
                  <a:txBody>
                    <a:bodyPr/>
                    <a:lstStyle/>
                    <a:p>
                      <a:pPr marL="0" algn="ctr" defTabSz="914400" rtl="0" eaLnBrk="1" fontAlgn="ctr" latinLnBrk="0" hangingPunct="1"/>
                      <a:r>
                        <a:rPr lang="en-US" sz="1200" b="1" i="0" u="none" strike="noStrike" kern="1200" dirty="0" smtClean="0">
                          <a:solidFill>
                            <a:schemeClr val="bg1"/>
                          </a:solidFill>
                          <a:effectLst/>
                          <a:latin typeface="Calibri"/>
                          <a:ea typeface="+mn-ea"/>
                          <a:cs typeface="+mn-cs"/>
                        </a:rPr>
                        <a:t>West</a:t>
                      </a:r>
                      <a:endParaRPr lang="en-US" sz="1200" b="1" i="0" u="none" strike="noStrike" kern="1200" dirty="0">
                        <a:solidFill>
                          <a:schemeClr val="bg1"/>
                        </a:solidFill>
                        <a:effectLst/>
                        <a:latin typeface="Calibri"/>
                        <a:ea typeface="+mn-ea"/>
                        <a:cs typeface="+mn-cs"/>
                      </a:endParaRPr>
                    </a:p>
                  </a:txBody>
                  <a:tcPr marL="2387" marR="2387" marT="2387" marB="0" anchor="ctr">
                    <a:solidFill>
                      <a:schemeClr val="accent3"/>
                    </a:solidFill>
                  </a:tcPr>
                </a:tc>
                <a:tc hMerge="1">
                  <a:txBody>
                    <a:bodyPr/>
                    <a:lstStyle/>
                    <a:p>
                      <a:pPr marL="0" algn="l" defTabSz="914400" rtl="0" eaLnBrk="1" fontAlgn="ctr" latinLnBrk="0" hangingPunct="1"/>
                      <a:endParaRPr lang="en-US" sz="1200" b="1" i="0" u="none" strike="noStrike" kern="1200" dirty="0">
                        <a:solidFill>
                          <a:schemeClr val="bg1"/>
                        </a:solidFill>
                        <a:effectLst/>
                        <a:latin typeface="Calibri"/>
                        <a:ea typeface="+mn-ea"/>
                        <a:cs typeface="+mn-cs"/>
                      </a:endParaRPr>
                    </a:p>
                  </a:txBody>
                  <a:tcPr marL="2387" marR="2387" marT="2387" marB="0" anchor="ctr"/>
                </a:tc>
                <a:extLst>
                  <a:ext uri="{0D108BD9-81ED-4DB2-BD59-A6C34878D82A}">
                    <a16:rowId xmlns:a16="http://schemas.microsoft.com/office/drawing/2014/main" val="10000"/>
                  </a:ext>
                </a:extLst>
              </a:tr>
              <a:tr h="104314">
                <a:tc rowSpan="5">
                  <a:txBody>
                    <a:bodyPr/>
                    <a:lstStyle/>
                    <a:p>
                      <a:pPr algn="ctr" rtl="0" fontAlgn="ctr"/>
                      <a:r>
                        <a:rPr lang="en-US" sz="1000" b="0" i="0" u="none" strike="noStrike" dirty="0" smtClean="0">
                          <a:solidFill>
                            <a:srgbClr val="1A1812"/>
                          </a:solidFill>
                          <a:effectLst/>
                          <a:latin typeface="Calibri"/>
                        </a:rPr>
                        <a:t>Full Service</a:t>
                      </a:r>
                      <a:endParaRPr lang="en-US" sz="1000" b="0" i="0" u="none" strike="noStrike" dirty="0">
                        <a:solidFill>
                          <a:srgbClr val="1A1812"/>
                        </a:solidFill>
                        <a:effectLst/>
                        <a:latin typeface="Calibri"/>
                      </a:endParaRPr>
                    </a:p>
                  </a:txBody>
                  <a:tcPr marL="9525" marR="9525" marT="9525" marB="0" vert="vert270" anchor="ctr"/>
                </a:tc>
                <a:tc>
                  <a:txBody>
                    <a:bodyPr/>
                    <a:lstStyle/>
                    <a:p>
                      <a:pPr algn="l" rtl="0" fontAlgn="ctr"/>
                      <a:r>
                        <a:rPr lang="en-US" sz="1000" b="0" i="0" u="none" strike="noStrike" dirty="0" smtClean="0">
                          <a:solidFill>
                            <a:srgbClr val="1A1812"/>
                          </a:solidFill>
                          <a:effectLst/>
                          <a:latin typeface="Calibri"/>
                        </a:rPr>
                        <a:t>Mesa,</a:t>
                      </a:r>
                      <a:r>
                        <a:rPr lang="en-US" sz="1000" b="0" i="0" u="none" strike="noStrike" baseline="0" dirty="0" smtClean="0">
                          <a:solidFill>
                            <a:srgbClr val="1A1812"/>
                          </a:solidFill>
                          <a:effectLst/>
                          <a:latin typeface="Calibri"/>
                        </a:rPr>
                        <a:t> AZ</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1"/>
                  </a:ext>
                </a:extLst>
              </a:tr>
              <a:tr h="104314">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Las</a:t>
                      </a:r>
                      <a:r>
                        <a:rPr lang="en-US" sz="1000" b="0" i="0" u="none" strike="noStrike" baseline="0" dirty="0" smtClean="0">
                          <a:solidFill>
                            <a:srgbClr val="1A1812"/>
                          </a:solidFill>
                          <a:effectLst/>
                          <a:latin typeface="Calibri"/>
                        </a:rPr>
                        <a:t> Vegas-NW (</a:t>
                      </a:r>
                      <a:r>
                        <a:rPr lang="en-US" sz="1000" b="0" i="0" u="none" strike="noStrike" baseline="0" dirty="0" err="1" smtClean="0">
                          <a:solidFill>
                            <a:srgbClr val="1A1812"/>
                          </a:solidFill>
                          <a:effectLst/>
                          <a:latin typeface="Calibri"/>
                        </a:rPr>
                        <a:t>Summerlin</a:t>
                      </a:r>
                      <a:r>
                        <a:rPr lang="en-US" sz="1000" b="0" i="0" u="none" strike="noStrike" baseline="0" dirty="0" smtClean="0">
                          <a:solidFill>
                            <a:srgbClr val="1A1812"/>
                          </a:solidFill>
                          <a:effectLst/>
                          <a:latin typeface="Calibri"/>
                        </a:rPr>
                        <a:t>)</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2"/>
                  </a:ext>
                </a:extLst>
              </a:tr>
              <a:tr h="104314">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Las Vegas-SE</a:t>
                      </a:r>
                      <a:r>
                        <a:rPr lang="en-US" sz="1000" b="0" i="0" u="none" strike="noStrike" baseline="0" dirty="0" smtClean="0">
                          <a:solidFill>
                            <a:srgbClr val="1A1812"/>
                          </a:solidFill>
                          <a:effectLst/>
                          <a:latin typeface="Calibri"/>
                        </a:rPr>
                        <a:t> (Henderson)</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3"/>
                  </a:ext>
                </a:extLst>
              </a:tr>
              <a:tr h="104314">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Austin, TX</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4"/>
                  </a:ext>
                </a:extLst>
              </a:tr>
              <a:tr h="104314">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San Antonio, TX</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5"/>
                  </a:ext>
                </a:extLst>
              </a:tr>
              <a:tr h="182880">
                <a:tc rowSpan="7">
                  <a:txBody>
                    <a:bodyPr/>
                    <a:lstStyle/>
                    <a:p>
                      <a:pPr algn="ctr" rtl="0" fontAlgn="ctr"/>
                      <a:r>
                        <a:rPr lang="en-US" sz="1000" b="0" i="0" u="none" strike="noStrike" dirty="0" smtClean="0">
                          <a:solidFill>
                            <a:srgbClr val="1A1812"/>
                          </a:solidFill>
                          <a:effectLst/>
                          <a:latin typeface="Calibri"/>
                        </a:rPr>
                        <a:t>Lite</a:t>
                      </a:r>
                      <a:endParaRPr lang="en-US" sz="1000" b="0" i="0" u="none" strike="noStrike" dirty="0">
                        <a:solidFill>
                          <a:srgbClr val="1A1812"/>
                        </a:solidFill>
                        <a:effectLst/>
                        <a:latin typeface="Calibri"/>
                      </a:endParaRPr>
                    </a:p>
                  </a:txBody>
                  <a:tcPr marL="9525" marR="9525" marT="9525" marB="0" vert="vert270" anchor="ctr"/>
                </a:tc>
                <a:tc>
                  <a:txBody>
                    <a:bodyPr/>
                    <a:lstStyle/>
                    <a:p>
                      <a:pPr algn="l" rtl="0" fontAlgn="ctr"/>
                      <a:r>
                        <a:rPr lang="en-US" sz="1000" b="0" i="0" u="none" strike="noStrike" dirty="0" smtClean="0">
                          <a:solidFill>
                            <a:srgbClr val="1A1812"/>
                          </a:solidFill>
                          <a:effectLst/>
                          <a:latin typeface="Calibri"/>
                        </a:rPr>
                        <a:t>Riverside, CA</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6"/>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Meridian, ID</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7"/>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Pahrump, NV</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8"/>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Albuquerque, NM</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9"/>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a:solidFill>
                            <a:srgbClr val="1A1812"/>
                          </a:solidFill>
                          <a:effectLst/>
                          <a:latin typeface="Calibri"/>
                        </a:rPr>
                        <a:t>Corpus </a:t>
                      </a:r>
                      <a:r>
                        <a:rPr lang="en-US" sz="1000" b="0" i="0" u="none" strike="noStrike" dirty="0" smtClean="0">
                          <a:solidFill>
                            <a:srgbClr val="1A1812"/>
                          </a:solidFill>
                          <a:effectLst/>
                          <a:latin typeface="Calibri"/>
                        </a:rPr>
                        <a:t>Christi, TX</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0"/>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a:solidFill>
                            <a:srgbClr val="1A1812"/>
                          </a:solidFill>
                          <a:effectLst/>
                          <a:latin typeface="Calibri"/>
                        </a:rPr>
                        <a:t>El </a:t>
                      </a:r>
                      <a:r>
                        <a:rPr lang="en-US" sz="1000" b="0" i="0" u="none" strike="noStrike" dirty="0" smtClean="0">
                          <a:solidFill>
                            <a:srgbClr val="1A1812"/>
                          </a:solidFill>
                          <a:effectLst/>
                          <a:latin typeface="Calibri"/>
                        </a:rPr>
                        <a:t>Paso, TX</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1"/>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Spring, TX</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12"/>
                  </a:ext>
                </a:extLst>
              </a:tr>
            </a:tbl>
          </a:graphicData>
        </a:graphic>
      </p:graphicFrame>
      <p:graphicFrame>
        <p:nvGraphicFramePr>
          <p:cNvPr id="215" name="Table 214"/>
          <p:cNvGraphicFramePr>
            <a:graphicFrameLocks noGrp="1"/>
          </p:cNvGraphicFramePr>
          <p:nvPr>
            <p:extLst>
              <p:ext uri="{D42A27DB-BD31-4B8C-83A1-F6EECF244321}">
                <p14:modId xmlns:p14="http://schemas.microsoft.com/office/powerpoint/2010/main" val="3703874270"/>
              </p:ext>
            </p:extLst>
          </p:nvPr>
        </p:nvGraphicFramePr>
        <p:xfrm>
          <a:off x="2205209" y="5356375"/>
          <a:ext cx="1335087" cy="1198727"/>
        </p:xfrm>
        <a:graphic>
          <a:graphicData uri="http://schemas.openxmlformats.org/drawingml/2006/table">
            <a:tbl>
              <a:tblPr firstRow="1" bandRow="1">
                <a:tableStyleId>{B301B821-A1FF-4177-AEE7-76D212191A09}</a:tableStyleId>
              </a:tblPr>
              <a:tblGrid>
                <a:gridCol w="208814">
                  <a:extLst>
                    <a:ext uri="{9D8B030D-6E8A-4147-A177-3AD203B41FA5}">
                      <a16:colId xmlns:a16="http://schemas.microsoft.com/office/drawing/2014/main" val="20000"/>
                    </a:ext>
                  </a:extLst>
                </a:gridCol>
                <a:gridCol w="1126273">
                  <a:extLst>
                    <a:ext uri="{9D8B030D-6E8A-4147-A177-3AD203B41FA5}">
                      <a16:colId xmlns:a16="http://schemas.microsoft.com/office/drawing/2014/main" val="20001"/>
                    </a:ext>
                  </a:extLst>
                </a:gridCol>
              </a:tblGrid>
              <a:tr h="124855">
                <a:tc gridSpan="2">
                  <a:txBody>
                    <a:bodyPr/>
                    <a:lstStyle/>
                    <a:p>
                      <a:pPr marL="0" algn="ctr" defTabSz="914400" rtl="0" eaLnBrk="1" fontAlgn="ctr" latinLnBrk="0" hangingPunct="1"/>
                      <a:r>
                        <a:rPr lang="en-US" sz="1200" b="1" i="0" u="none" strike="noStrike" kern="1200" dirty="0" smtClean="0">
                          <a:solidFill>
                            <a:schemeClr val="bg1"/>
                          </a:solidFill>
                          <a:effectLst/>
                          <a:latin typeface="Calibri"/>
                          <a:ea typeface="+mn-ea"/>
                          <a:cs typeface="+mn-cs"/>
                        </a:rPr>
                        <a:t>North</a:t>
                      </a:r>
                      <a:endParaRPr lang="en-US" sz="1200" b="1" i="0" u="none" strike="noStrike" kern="1200" dirty="0">
                        <a:solidFill>
                          <a:schemeClr val="bg1"/>
                        </a:solidFill>
                        <a:effectLst/>
                        <a:latin typeface="Calibri"/>
                        <a:ea typeface="+mn-ea"/>
                        <a:cs typeface="+mn-cs"/>
                      </a:endParaRPr>
                    </a:p>
                  </a:txBody>
                  <a:tcPr marL="2387" marR="2387" marT="2387" marB="0" anchor="ctr">
                    <a:solidFill>
                      <a:schemeClr val="accent4"/>
                    </a:solidFill>
                  </a:tcPr>
                </a:tc>
                <a:tc hMerge="1">
                  <a:txBody>
                    <a:bodyPr/>
                    <a:lstStyle/>
                    <a:p>
                      <a:pPr marL="0" algn="l" defTabSz="914400" rtl="0" eaLnBrk="1" fontAlgn="ctr" latinLnBrk="0" hangingPunct="1"/>
                      <a:endParaRPr lang="en-US" sz="1200" b="1" i="0" u="none" strike="noStrike" kern="1200" dirty="0">
                        <a:solidFill>
                          <a:schemeClr val="bg1"/>
                        </a:solidFill>
                        <a:effectLst/>
                        <a:latin typeface="Calibri"/>
                        <a:ea typeface="+mn-ea"/>
                        <a:cs typeface="+mn-cs"/>
                      </a:endParaRPr>
                    </a:p>
                  </a:txBody>
                  <a:tcPr marL="2387" marR="2387" marT="2387" marB="0" anchor="ctr"/>
                </a:tc>
                <a:extLst>
                  <a:ext uri="{0D108BD9-81ED-4DB2-BD59-A6C34878D82A}">
                    <a16:rowId xmlns:a16="http://schemas.microsoft.com/office/drawing/2014/main" val="10000"/>
                  </a:ext>
                </a:extLst>
              </a:tr>
              <a:tr h="104314">
                <a:tc rowSpan="4">
                  <a:txBody>
                    <a:bodyPr/>
                    <a:lstStyle/>
                    <a:p>
                      <a:pPr algn="ctr" rtl="0" fontAlgn="ctr"/>
                      <a:r>
                        <a:rPr lang="en-US" sz="1000" b="0" i="0" u="none" strike="noStrike" dirty="0" smtClean="0">
                          <a:solidFill>
                            <a:srgbClr val="1A1812"/>
                          </a:solidFill>
                          <a:effectLst/>
                          <a:latin typeface="Calibri"/>
                        </a:rPr>
                        <a:t>Full Service</a:t>
                      </a:r>
                      <a:endParaRPr lang="en-US" sz="1000" b="0" i="0" u="none" strike="noStrike" dirty="0">
                        <a:solidFill>
                          <a:srgbClr val="1A1812"/>
                        </a:solidFill>
                        <a:effectLst/>
                        <a:latin typeface="Calibri"/>
                      </a:endParaRPr>
                    </a:p>
                  </a:txBody>
                  <a:tcPr marL="9525" marR="9525" marT="9525" marB="0" vert="vert27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sz="1000" b="1" i="1" u="none" strike="noStrike" dirty="0" smtClean="0">
                          <a:solidFill>
                            <a:schemeClr val="accent4"/>
                          </a:solidFill>
                          <a:effectLst/>
                          <a:latin typeface="+mn-lt"/>
                        </a:rPr>
                        <a:t>(NEW)</a:t>
                      </a:r>
                      <a:r>
                        <a:rPr lang="en-US" sz="1000" b="1" i="1" u="none" strike="noStrike" baseline="0" dirty="0" smtClean="0">
                          <a:solidFill>
                            <a:schemeClr val="accent4"/>
                          </a:solidFill>
                          <a:effectLst/>
                          <a:latin typeface="+mn-lt"/>
                        </a:rPr>
                        <a:t> </a:t>
                      </a:r>
                      <a:r>
                        <a:rPr lang="en-US" sz="1000" b="0" i="0" u="none" strike="noStrike" dirty="0" smtClean="0">
                          <a:solidFill>
                            <a:srgbClr val="1A1812"/>
                          </a:solidFill>
                          <a:effectLst/>
                          <a:latin typeface="Calibri"/>
                        </a:rPr>
                        <a:t>Chicago, IL</a:t>
                      </a:r>
                      <a:endParaRPr lang="en-US" sz="1000" b="1" i="1" u="none" strike="noStrike" dirty="0">
                        <a:solidFill>
                          <a:schemeClr val="accent4"/>
                        </a:solidFill>
                        <a:effectLst/>
                        <a:latin typeface="Calibri"/>
                      </a:endParaRPr>
                    </a:p>
                  </a:txBody>
                  <a:tcPr marL="9525" marR="9525" marT="9525" marB="0" anchor="ctr"/>
                </a:tc>
                <a:extLst>
                  <a:ext uri="{0D108BD9-81ED-4DB2-BD59-A6C34878D82A}">
                    <a16:rowId xmlns:a16="http://schemas.microsoft.com/office/drawing/2014/main" val="10001"/>
                  </a:ext>
                </a:extLst>
              </a:tr>
              <a:tr h="104314">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Lombard, IL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2"/>
                  </a:ext>
                </a:extLst>
              </a:tr>
              <a:tr h="104314">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Peoria, IL</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3"/>
                  </a:ext>
                </a:extLst>
              </a:tr>
              <a:tr h="104314">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Louisville, KY</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4"/>
                  </a:ext>
                </a:extLst>
              </a:tr>
              <a:tr h="182880">
                <a:tc rowSpan="2">
                  <a:txBody>
                    <a:bodyPr/>
                    <a:lstStyle/>
                    <a:p>
                      <a:pPr algn="ctr" rtl="0" fontAlgn="ctr"/>
                      <a:r>
                        <a:rPr lang="en-US" sz="1000" b="0" i="0" u="none" strike="noStrike" dirty="0" smtClean="0">
                          <a:solidFill>
                            <a:srgbClr val="1A1812"/>
                          </a:solidFill>
                          <a:effectLst/>
                          <a:latin typeface="Calibri"/>
                        </a:rPr>
                        <a:t>Lite</a:t>
                      </a:r>
                      <a:endParaRPr lang="en-US" sz="1000" b="0" i="0" u="none" strike="noStrike" dirty="0">
                        <a:solidFill>
                          <a:srgbClr val="1A1812"/>
                        </a:solidFill>
                        <a:effectLst/>
                        <a:latin typeface="Calibri"/>
                      </a:endParaRPr>
                    </a:p>
                  </a:txBody>
                  <a:tcPr marL="9525" marR="9525" marT="9525" marB="0" vert="vert270" anchor="ctr"/>
                </a:tc>
                <a:tc>
                  <a:txBody>
                    <a:bodyPr/>
                    <a:lstStyle/>
                    <a:p>
                      <a:pPr algn="l" rtl="0" fontAlgn="ctr"/>
                      <a:r>
                        <a:rPr lang="en-US" sz="1000" b="0" i="0" u="none" strike="noStrike" dirty="0" smtClean="0">
                          <a:solidFill>
                            <a:srgbClr val="1A1812"/>
                          </a:solidFill>
                          <a:effectLst/>
                          <a:latin typeface="Calibri"/>
                        </a:rPr>
                        <a:t>Indianapolis, IN</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5"/>
                  </a:ext>
                </a:extLst>
              </a:tr>
              <a:tr h="182880">
                <a:tc vMerge="1">
                  <a:txBody>
                    <a:bodyPr/>
                    <a:lstStyle/>
                    <a:p>
                      <a:pPr algn="l" rtl="0" fontAlgn="ctr"/>
                      <a:endParaRPr lang="en-US" sz="1000" b="0" i="0" u="none" strike="noStrike" dirty="0">
                        <a:solidFill>
                          <a:srgbClr val="1A1812"/>
                        </a:solidFill>
                        <a:effectLst/>
                        <a:latin typeface="Calibri"/>
                      </a:endParaRPr>
                    </a:p>
                  </a:txBody>
                  <a:tcPr marL="9525" marR="9525" marT="9525" marB="0" anchor="ctr"/>
                </a:tc>
                <a:tc>
                  <a:txBody>
                    <a:bodyPr/>
                    <a:lstStyle/>
                    <a:p>
                      <a:pPr algn="l" rtl="0" fontAlgn="ctr"/>
                      <a:r>
                        <a:rPr lang="en-US" sz="1000" b="0" i="0" u="none" strike="noStrike" dirty="0" smtClean="0">
                          <a:solidFill>
                            <a:srgbClr val="1A1812"/>
                          </a:solidFill>
                          <a:effectLst/>
                          <a:latin typeface="Calibri"/>
                        </a:rPr>
                        <a:t>Speedway, IN</a:t>
                      </a:r>
                      <a:endParaRPr lang="en-US" sz="1000" b="0" i="0" u="none" strike="noStrike" dirty="0">
                        <a:solidFill>
                          <a:srgbClr val="1A1812"/>
                        </a:solidFill>
                        <a:effectLst/>
                        <a:latin typeface="Calibri"/>
                      </a:endParaRPr>
                    </a:p>
                  </a:txBody>
                  <a:tcPr marL="9525" marR="9525" marT="9525" marB="0" anchor="ctr"/>
                </a:tc>
                <a:extLst>
                  <a:ext uri="{0D108BD9-81ED-4DB2-BD59-A6C34878D82A}">
                    <a16:rowId xmlns:a16="http://schemas.microsoft.com/office/drawing/2014/main" val="10006"/>
                  </a:ext>
                </a:extLst>
              </a:tr>
            </a:tbl>
          </a:graphicData>
        </a:graphic>
      </p:graphicFrame>
      <p:grpSp>
        <p:nvGrpSpPr>
          <p:cNvPr id="223" name="Group 222"/>
          <p:cNvGrpSpPr/>
          <p:nvPr/>
        </p:nvGrpSpPr>
        <p:grpSpPr>
          <a:xfrm>
            <a:off x="717990" y="3797056"/>
            <a:ext cx="2056207" cy="696979"/>
            <a:chOff x="924279" y="3629744"/>
            <a:chExt cx="2056207" cy="696979"/>
          </a:xfrm>
        </p:grpSpPr>
        <p:sp>
          <p:nvSpPr>
            <p:cNvPr id="216" name="Isosceles Triangle 215"/>
            <p:cNvSpPr/>
            <p:nvPr/>
          </p:nvSpPr>
          <p:spPr>
            <a:xfrm>
              <a:off x="924279" y="4157893"/>
              <a:ext cx="91440" cy="9144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p>
          </p:txBody>
        </p:sp>
        <p:sp>
          <p:nvSpPr>
            <p:cNvPr id="217" name="Oval 216"/>
            <p:cNvSpPr/>
            <p:nvPr/>
          </p:nvSpPr>
          <p:spPr>
            <a:xfrm>
              <a:off x="924279" y="3942517"/>
              <a:ext cx="91440" cy="91440"/>
            </a:xfrm>
            <a:prstGeom prst="ellipse">
              <a:avLst/>
            </a:prstGeom>
            <a:solidFill>
              <a:schemeClr val="accent4">
                <a:lumMod val="20000"/>
                <a:lumOff val="80000"/>
              </a:schemeClr>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18" name="Oval 217"/>
            <p:cNvSpPr/>
            <p:nvPr/>
          </p:nvSpPr>
          <p:spPr>
            <a:xfrm>
              <a:off x="924279" y="3707134"/>
              <a:ext cx="91440" cy="91440"/>
            </a:xfrm>
            <a:prstGeom prst="ellipse">
              <a:avLst/>
            </a:prstGeom>
            <a:solidFill>
              <a:schemeClr val="bg1"/>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20" name="TextBox 219"/>
            <p:cNvSpPr txBox="1"/>
            <p:nvPr/>
          </p:nvSpPr>
          <p:spPr>
            <a:xfrm>
              <a:off x="969999" y="3629744"/>
              <a:ext cx="1721946" cy="246221"/>
            </a:xfrm>
            <a:prstGeom prst="rect">
              <a:avLst/>
            </a:prstGeom>
            <a:noFill/>
          </p:spPr>
          <p:txBody>
            <a:bodyPr wrap="none" rtlCol="0">
              <a:spAutoFit/>
            </a:bodyPr>
            <a:lstStyle/>
            <a:p>
              <a:r>
                <a:rPr lang="en-US" sz="1000" dirty="0" smtClean="0"/>
                <a:t>Full Service Guidance Center</a:t>
              </a:r>
              <a:endParaRPr lang="en-US" sz="1000" dirty="0"/>
            </a:p>
          </p:txBody>
        </p:sp>
        <p:sp>
          <p:nvSpPr>
            <p:cNvPr id="221" name="TextBox 220"/>
            <p:cNvSpPr txBox="1"/>
            <p:nvPr/>
          </p:nvSpPr>
          <p:spPr>
            <a:xfrm>
              <a:off x="969999" y="3865127"/>
              <a:ext cx="2010487" cy="246221"/>
            </a:xfrm>
            <a:prstGeom prst="rect">
              <a:avLst/>
            </a:prstGeom>
            <a:noFill/>
          </p:spPr>
          <p:txBody>
            <a:bodyPr wrap="none" rtlCol="0">
              <a:spAutoFit/>
            </a:bodyPr>
            <a:lstStyle/>
            <a:p>
              <a:r>
                <a:rPr lang="en-US" sz="1000" i="1" dirty="0" smtClean="0">
                  <a:solidFill>
                    <a:schemeClr val="accent4"/>
                  </a:solidFill>
                </a:rPr>
                <a:t>NEW</a:t>
              </a:r>
              <a:r>
                <a:rPr lang="en-US" sz="1000" dirty="0" smtClean="0"/>
                <a:t> Full Service Guidance Center</a:t>
              </a:r>
              <a:endParaRPr lang="en-US" sz="1000" dirty="0"/>
            </a:p>
          </p:txBody>
        </p:sp>
        <p:sp>
          <p:nvSpPr>
            <p:cNvPr id="222" name="TextBox 221"/>
            <p:cNvSpPr txBox="1"/>
            <p:nvPr/>
          </p:nvSpPr>
          <p:spPr>
            <a:xfrm>
              <a:off x="969999" y="4080502"/>
              <a:ext cx="1276311" cy="246221"/>
            </a:xfrm>
            <a:prstGeom prst="rect">
              <a:avLst/>
            </a:prstGeom>
            <a:noFill/>
          </p:spPr>
          <p:txBody>
            <a:bodyPr wrap="none" rtlCol="0">
              <a:spAutoFit/>
            </a:bodyPr>
            <a:lstStyle/>
            <a:p>
              <a:r>
                <a:rPr lang="en-US" sz="1000" dirty="0" smtClean="0"/>
                <a:t>Guidance Center Lite</a:t>
              </a:r>
              <a:endParaRPr lang="en-US" sz="1000" dirty="0"/>
            </a:p>
          </p:txBody>
        </p:sp>
      </p:grpSp>
    </p:spTree>
    <p:extLst>
      <p:ext uri="{BB962C8B-B14F-4D97-AF65-F5344CB8AC3E}">
        <p14:creationId xmlns:p14="http://schemas.microsoft.com/office/powerpoint/2010/main" val="19930035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85C39CC-EE39-D443-B36F-C90C146C8057}" type="slidenum">
              <a:rPr lang="en-US" smtClean="0"/>
              <a:pPr/>
              <a:t>38</a:t>
            </a:fld>
            <a:endParaRPr lang="en-US" dirty="0"/>
          </a:p>
        </p:txBody>
      </p:sp>
      <p:sp>
        <p:nvSpPr>
          <p:cNvPr id="5" name="Title 4"/>
          <p:cNvSpPr>
            <a:spLocks noGrp="1"/>
          </p:cNvSpPr>
          <p:nvPr>
            <p:ph type="title"/>
          </p:nvPr>
        </p:nvSpPr>
        <p:spPr/>
        <p:txBody>
          <a:bodyPr/>
          <a:lstStyle/>
          <a:p>
            <a:r>
              <a:rPr lang="en-US" dirty="0" smtClean="0">
                <a:solidFill>
                  <a:schemeClr val="bg1"/>
                </a:solidFill>
              </a:rPr>
              <a:t>Humana in Your Community</a:t>
            </a:r>
            <a:endParaRPr lang="en-US" dirty="0">
              <a:solidFill>
                <a:schemeClr val="bg1"/>
              </a:solidFill>
            </a:endParaRPr>
          </a:p>
        </p:txBody>
      </p:sp>
      <p:pic>
        <p:nvPicPr>
          <p:cNvPr id="7" name="voaa5NfcpBI"/>
          <p:cNvPicPr>
            <a:picLocks noRot="1" noChangeAspect="1"/>
          </p:cNvPicPr>
          <p:nvPr>
            <a:videoFile r:link="rId1"/>
          </p:nvPr>
        </p:nvPicPr>
        <p:blipFill>
          <a:blip r:embed="rId3"/>
          <a:stretch>
            <a:fillRect/>
          </a:stretch>
        </p:blipFill>
        <p:spPr>
          <a:xfrm>
            <a:off x="457200" y="1447800"/>
            <a:ext cx="8178800" cy="4419600"/>
          </a:xfrm>
          <a:prstGeom prst="rect">
            <a:avLst/>
          </a:prstGeom>
        </p:spPr>
      </p:pic>
    </p:spTree>
    <p:extLst>
      <p:ext uri="{BB962C8B-B14F-4D97-AF65-F5344CB8AC3E}">
        <p14:creationId xmlns:p14="http://schemas.microsoft.com/office/powerpoint/2010/main" val="29161483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604963"/>
            <a:ext cx="5334000" cy="4456792"/>
          </a:xfrm>
        </p:spPr>
        <p:txBody>
          <a:bodyPr>
            <a:normAutofit fontScale="62500" lnSpcReduction="20000"/>
          </a:bodyPr>
          <a:lstStyle/>
          <a:p>
            <a:pPr marL="0" indent="0">
              <a:buNone/>
            </a:pPr>
            <a:r>
              <a:rPr lang="en-US" sz="2900" b="1" dirty="0">
                <a:solidFill>
                  <a:srgbClr val="CC0066"/>
                </a:solidFill>
              </a:rPr>
              <a:t>What is it?</a:t>
            </a:r>
          </a:p>
          <a:p>
            <a:r>
              <a:rPr lang="en-US" dirty="0"/>
              <a:t>The nurse advice line offers members guidance in choosing the right level of care, and in using their benefits wisely. The nurses can connect members with specialty programs to address the unique needs of that individual. The nurse line is just a phone call away and available 24/7 at no cost to the member</a:t>
            </a:r>
            <a:r>
              <a:rPr lang="en-US" dirty="0" smtClean="0"/>
              <a:t>.</a:t>
            </a:r>
            <a:endParaRPr lang="en-US" dirty="0"/>
          </a:p>
          <a:p>
            <a:pPr marL="0" indent="0">
              <a:buNone/>
            </a:pPr>
            <a:r>
              <a:rPr lang="en-US" b="1" dirty="0">
                <a:solidFill>
                  <a:srgbClr val="92D050"/>
                </a:solidFill>
              </a:rPr>
              <a:t>Why You Should Talk About It</a:t>
            </a:r>
          </a:p>
          <a:p>
            <a:r>
              <a:rPr lang="en-US" sz="2200" dirty="0"/>
              <a:t>When a health concern arises and the member is not sure what to do, they can call the </a:t>
            </a:r>
            <a:r>
              <a:rPr lang="en-US" sz="2200" dirty="0" smtClean="0"/>
              <a:t>Humana First </a:t>
            </a:r>
            <a:r>
              <a:rPr lang="en-US" sz="2200" dirty="0"/>
              <a:t>Nurse Advise line for assistance. The Humana First Nurse Advise Line can help the member pursue appropriate care options when their physician is unavailable.</a:t>
            </a:r>
          </a:p>
          <a:p>
            <a:r>
              <a:rPr lang="en-US" sz="2200" b="1" dirty="0"/>
              <a:t> </a:t>
            </a:r>
            <a:r>
              <a:rPr lang="en-US" sz="2200" dirty="0" smtClean="0"/>
              <a:t>Humana </a:t>
            </a:r>
            <a:r>
              <a:rPr lang="en-US" sz="2200" dirty="0"/>
              <a:t>First is not available in all markets. Please refer to the Summary of Benefits or Certificate of coverage for more information</a:t>
            </a:r>
            <a:r>
              <a:rPr lang="en-US" sz="2200" dirty="0" smtClean="0"/>
              <a:t>.</a:t>
            </a:r>
            <a:endParaRPr lang="en-US" sz="2200" dirty="0"/>
          </a:p>
          <a:p>
            <a:r>
              <a:rPr lang="en-US" sz="2200" dirty="0"/>
              <a:t>The 24-hour Nurse Advice Line no longer displays on the back of the ID card. Members can access the Humana First Nurse Advise Line at 1-800-622-9529.</a:t>
            </a:r>
          </a:p>
          <a:p>
            <a:r>
              <a:rPr lang="en-US" dirty="0"/>
              <a:t> </a:t>
            </a:r>
            <a:r>
              <a:rPr lang="en-US" b="1" dirty="0"/>
              <a:t>This service is not intended for emergencies</a:t>
            </a:r>
          </a:p>
          <a:p>
            <a:endParaRPr lang="en-US" dirty="0"/>
          </a:p>
        </p:txBody>
      </p:sp>
      <p:sp>
        <p:nvSpPr>
          <p:cNvPr id="3" name="Slide Number Placeholder 2"/>
          <p:cNvSpPr>
            <a:spLocks noGrp="1"/>
          </p:cNvSpPr>
          <p:nvPr>
            <p:ph type="sldNum" sz="quarter" idx="10"/>
          </p:nvPr>
        </p:nvSpPr>
        <p:spPr/>
        <p:txBody>
          <a:bodyPr/>
          <a:lstStyle/>
          <a:p>
            <a:fld id="{485C39CC-EE39-D443-B36F-C90C146C8057}" type="slidenum">
              <a:rPr lang="en-US" smtClean="0"/>
              <a:pPr/>
              <a:t>39</a:t>
            </a:fld>
            <a:endParaRPr lang="en-US" dirty="0"/>
          </a:p>
        </p:txBody>
      </p:sp>
      <p:sp>
        <p:nvSpPr>
          <p:cNvPr id="5" name="Title 4"/>
          <p:cNvSpPr>
            <a:spLocks noGrp="1"/>
          </p:cNvSpPr>
          <p:nvPr>
            <p:ph type="title"/>
          </p:nvPr>
        </p:nvSpPr>
        <p:spPr/>
        <p:txBody>
          <a:bodyPr>
            <a:normAutofit/>
          </a:bodyPr>
          <a:lstStyle/>
          <a:p>
            <a:r>
              <a:rPr lang="en-US" dirty="0" smtClean="0">
                <a:solidFill>
                  <a:schemeClr val="bg1"/>
                </a:solidFill>
              </a:rPr>
              <a:t>Humana First Nurse Advise Line</a:t>
            </a:r>
            <a:endParaRPr lang="en-US" dirty="0">
              <a:solidFill>
                <a:schemeClr val="bg1"/>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491343"/>
            <a:ext cx="2590800" cy="407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8952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85C39CC-EE39-D443-B36F-C90C146C8057}" type="slidenum">
              <a:rPr lang="en-US" smtClean="0"/>
              <a:pPr/>
              <a:t>4</a:t>
            </a:fld>
            <a:endParaRPr lang="en-US" dirty="0"/>
          </a:p>
        </p:txBody>
      </p:sp>
      <p:sp>
        <p:nvSpPr>
          <p:cNvPr id="4" name="Title 3"/>
          <p:cNvSpPr>
            <a:spLocks noGrp="1"/>
          </p:cNvSpPr>
          <p:nvPr>
            <p:ph type="title"/>
          </p:nvPr>
        </p:nvSpPr>
        <p:spPr/>
        <p:txBody>
          <a:bodyPr/>
          <a:lstStyle/>
          <a:p>
            <a:r>
              <a:rPr lang="en-US" dirty="0" smtClean="0">
                <a:solidFill>
                  <a:schemeClr val="bg1"/>
                </a:solidFill>
              </a:rPr>
              <a:t>About Humana</a:t>
            </a:r>
            <a:r>
              <a:rPr lang="en-US" dirty="0" smtClean="0"/>
              <a:t>	</a:t>
            </a:r>
            <a:endParaRPr lang="en-US" dirty="0"/>
          </a:p>
        </p:txBody>
      </p:sp>
      <p:sp>
        <p:nvSpPr>
          <p:cNvPr id="6" name="TextBox 5"/>
          <p:cNvSpPr txBox="1"/>
          <p:nvPr/>
        </p:nvSpPr>
        <p:spPr>
          <a:xfrm>
            <a:off x="685800" y="1752600"/>
            <a:ext cx="5399314" cy="3416320"/>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Leading </a:t>
            </a:r>
            <a:r>
              <a:rPr lang="en-US" b="1" dirty="0"/>
              <a:t>healthcare company by </a:t>
            </a:r>
            <a:r>
              <a:rPr lang="en-US" b="1" dirty="0" smtClean="0"/>
              <a:t>membership </a:t>
            </a:r>
            <a:r>
              <a:rPr lang="en-US" b="1" dirty="0"/>
              <a:t>that offers a wide range of Medicare </a:t>
            </a:r>
            <a:r>
              <a:rPr lang="en-US" dirty="0"/>
              <a:t>health insurance plans and health and wellness services </a:t>
            </a:r>
          </a:p>
          <a:p>
            <a:pPr marL="285750" indent="-285750">
              <a:buFont typeface="Arial" panose="020B0604020202020204" pitchFamily="34" charset="0"/>
              <a:buChar char="•"/>
            </a:pPr>
            <a:r>
              <a:rPr lang="en-US" dirty="0" smtClean="0"/>
              <a:t>Founded </a:t>
            </a:r>
            <a:r>
              <a:rPr lang="en-US" dirty="0"/>
              <a:t>in </a:t>
            </a:r>
            <a:r>
              <a:rPr lang="en-US" b="1" dirty="0"/>
              <a:t>1961 </a:t>
            </a:r>
            <a:r>
              <a:rPr lang="en-US" dirty="0"/>
              <a:t>and headquartered in Louisville, Kentucky </a:t>
            </a:r>
          </a:p>
          <a:p>
            <a:pPr marL="285750" indent="-285750">
              <a:buFont typeface="Arial" panose="020B0604020202020204" pitchFamily="34" charset="0"/>
              <a:buChar char="•"/>
            </a:pPr>
            <a:r>
              <a:rPr lang="en-US" dirty="0" smtClean="0"/>
              <a:t>More </a:t>
            </a:r>
            <a:r>
              <a:rPr lang="en-US" dirty="0"/>
              <a:t>than </a:t>
            </a:r>
            <a:r>
              <a:rPr lang="en-US" b="1" dirty="0"/>
              <a:t>30 years </a:t>
            </a:r>
            <a:r>
              <a:rPr lang="en-US" dirty="0"/>
              <a:t>of experience in the Medicare plan industry </a:t>
            </a:r>
          </a:p>
          <a:p>
            <a:pPr marL="285750" indent="-285750">
              <a:buFont typeface="Arial" panose="020B0604020202020204" pitchFamily="34" charset="0"/>
              <a:buChar char="•"/>
            </a:pPr>
            <a:r>
              <a:rPr lang="en-US" dirty="0" smtClean="0"/>
              <a:t>One </a:t>
            </a:r>
            <a:r>
              <a:rPr lang="en-US" dirty="0"/>
              <a:t>of the nation’s top providers of Medicare Advantage benefits by membership1 </a:t>
            </a:r>
          </a:p>
          <a:p>
            <a:pPr marL="285750" indent="-285750">
              <a:buFont typeface="Arial" panose="020B0604020202020204" pitchFamily="34" charset="0"/>
              <a:buChar char="•"/>
            </a:pPr>
            <a:r>
              <a:rPr lang="en-US" b="1" dirty="0" smtClean="0"/>
              <a:t>More </a:t>
            </a:r>
            <a:r>
              <a:rPr lang="en-US" b="1" dirty="0"/>
              <a:t>than 3 million </a:t>
            </a:r>
            <a:r>
              <a:rPr lang="en-US" dirty="0"/>
              <a:t>Medicare Advantage </a:t>
            </a:r>
            <a:r>
              <a:rPr lang="en-US" dirty="0" smtClean="0"/>
              <a:t>members </a:t>
            </a:r>
            <a:endParaRPr lang="en-US" dirty="0"/>
          </a:p>
          <a:p>
            <a:pPr marL="285750" indent="-285750">
              <a:buFont typeface="Arial" panose="020B0604020202020204" pitchFamily="34" charset="0"/>
              <a:buChar char="•"/>
            </a:pPr>
            <a:r>
              <a:rPr lang="en-US" b="1" dirty="0" smtClean="0"/>
              <a:t>More </a:t>
            </a:r>
            <a:r>
              <a:rPr lang="en-US" b="1" dirty="0"/>
              <a:t>than 5 million </a:t>
            </a:r>
            <a:r>
              <a:rPr lang="en-US" dirty="0"/>
              <a:t>Part D (prescription drug plan) </a:t>
            </a:r>
            <a:r>
              <a:rPr lang="en-US" dirty="0" smtClean="0"/>
              <a:t>members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6885" y="1763486"/>
            <a:ext cx="270049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6240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0"/>
            <a:ext cx="76744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325379" y="-21771"/>
            <a:ext cx="1538883" cy="6825343"/>
          </a:xfrm>
          <a:prstGeom prst="rect">
            <a:avLst/>
          </a:prstGeom>
          <a:noFill/>
        </p:spPr>
        <p:txBody>
          <a:bodyPr vert="vert" wrap="square" rtlCol="0">
            <a:spAutoFit/>
          </a:bodyPr>
          <a:lstStyle/>
          <a:p>
            <a:r>
              <a:rPr lang="en-US" sz="8800" b="1" dirty="0" smtClean="0">
                <a:solidFill>
                  <a:srgbClr val="92D050"/>
                </a:solidFill>
              </a:rPr>
              <a:t>Clinical</a:t>
            </a:r>
            <a:endParaRPr lang="en-US" sz="8800" b="1" dirty="0">
              <a:solidFill>
                <a:srgbClr val="92D050"/>
              </a:solidFill>
            </a:endParaRPr>
          </a:p>
        </p:txBody>
      </p:sp>
    </p:spTree>
    <p:extLst>
      <p:ext uri="{BB962C8B-B14F-4D97-AF65-F5344CB8AC3E}">
        <p14:creationId xmlns:p14="http://schemas.microsoft.com/office/powerpoint/2010/main" val="19796774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70213" y="911871"/>
            <a:ext cx="5556250" cy="1511300"/>
          </a:xfrm>
        </p:spPr>
        <p:txBody>
          <a:bodyPr>
            <a:normAutofit fontScale="70000" lnSpcReduction="20000"/>
          </a:bodyPr>
          <a:lstStyle/>
          <a:p>
            <a:pPr marL="0" indent="0">
              <a:buNone/>
            </a:pPr>
            <a:r>
              <a:rPr lang="en-US" sz="2900" b="1" dirty="0">
                <a:solidFill>
                  <a:schemeClr val="accent4"/>
                </a:solidFill>
              </a:rPr>
              <a:t>Our integrated care model</a:t>
            </a:r>
            <a:r>
              <a:rPr lang="en-US" sz="2900" b="1" dirty="0">
                <a:solidFill>
                  <a:srgbClr val="1D5B2D"/>
                </a:solidFill>
              </a:rPr>
              <a:t> </a:t>
            </a:r>
            <a:r>
              <a:rPr lang="en-US" dirty="0">
                <a:solidFill>
                  <a:srgbClr val="1D5B2D"/>
                </a:solidFill>
              </a:rPr>
              <a:t>is focused on three key areas:</a:t>
            </a:r>
          </a:p>
          <a:p>
            <a:pPr marL="457200" indent="-457200">
              <a:buFont typeface="Arial" charset="0"/>
              <a:buChar char="•"/>
            </a:pPr>
            <a:r>
              <a:rPr lang="en-US" dirty="0" smtClean="0"/>
              <a:t>Slowing disease progression</a:t>
            </a:r>
          </a:p>
          <a:p>
            <a:pPr marL="457200" indent="-457200">
              <a:buFont typeface="Arial" charset="0"/>
              <a:buChar char="•"/>
            </a:pPr>
            <a:r>
              <a:rPr lang="en-US" dirty="0" smtClean="0"/>
              <a:t>Improving health</a:t>
            </a:r>
          </a:p>
          <a:p>
            <a:pPr marL="457200" indent="-457200">
              <a:buFont typeface="Arial" charset="0"/>
              <a:buChar char="•"/>
            </a:pPr>
            <a:r>
              <a:rPr lang="en-US" dirty="0" smtClean="0"/>
              <a:t>Lowering healthcare costs</a:t>
            </a:r>
            <a:endParaRPr lang="en-US" dirty="0"/>
          </a:p>
          <a:p>
            <a:pPr marL="457200" indent="-457200">
              <a:buFont typeface="Arial" charset="0"/>
              <a:buChar char="•"/>
            </a:pPr>
            <a:endParaRPr lang="en-US" dirty="0" smtClean="0"/>
          </a:p>
          <a:p>
            <a:pPr lvl="1" algn="l"/>
            <a:endParaRPr lang="en-US" dirty="0" smtClean="0"/>
          </a:p>
          <a:p>
            <a:endParaRPr lang="en-US" dirty="0"/>
          </a:p>
        </p:txBody>
      </p:sp>
      <p:pic>
        <p:nvPicPr>
          <p:cNvPr id="5" name="Picture 4" descr="PPT_Graphic_v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367" y="1011076"/>
            <a:ext cx="7795898" cy="5846924"/>
          </a:xfrm>
          <a:prstGeom prst="rect">
            <a:avLst/>
          </a:prstGeom>
        </p:spPr>
      </p:pic>
      <p:sp>
        <p:nvSpPr>
          <p:cNvPr id="9" name="Rectangle 21"/>
          <p:cNvSpPr txBox="1">
            <a:spLocks noChangeArrowheads="1"/>
          </p:cNvSpPr>
          <p:nvPr/>
        </p:nvSpPr>
        <p:spPr>
          <a:xfrm>
            <a:off x="457200" y="228635"/>
            <a:ext cx="8229600" cy="1129771"/>
          </a:xfrm>
          <a:prstGeom prst="rect">
            <a:avLst/>
          </a:prstGeom>
        </p:spPr>
        <p:txBody>
          <a:bodyPr/>
          <a:lstStyle>
            <a:lvl1pPr algn="l" defTabSz="914400" rtl="0" eaLnBrk="1" latinLnBrk="0" hangingPunct="1">
              <a:spcBef>
                <a:spcPct val="0"/>
              </a:spcBef>
              <a:buNone/>
              <a:defRPr sz="2800" kern="1200">
                <a:solidFill>
                  <a:schemeClr val="accent1"/>
                </a:solidFill>
                <a:latin typeface="FS Humana" panose="02000506040000020004" pitchFamily="2" charset="0"/>
                <a:ea typeface="+mj-ea"/>
                <a:cs typeface="+mj-cs"/>
              </a:defRPr>
            </a:lvl1pPr>
          </a:lstStyle>
          <a:p>
            <a:r>
              <a:rPr lang="en-US" dirty="0" smtClean="0">
                <a:solidFill>
                  <a:srgbClr val="5C9A1B"/>
                </a:solidFill>
                <a:latin typeface="Calibri"/>
              </a:rPr>
              <a:t>Humana’s Integrated Care Delivery Strategy</a:t>
            </a:r>
          </a:p>
        </p:txBody>
      </p:sp>
      <p:sp>
        <p:nvSpPr>
          <p:cNvPr id="6" name="Slide Number Placeholder 14"/>
          <p:cNvSpPr>
            <a:spLocks noGrp="1"/>
          </p:cNvSpPr>
          <p:nvPr>
            <p:ph type="sldNum" sz="quarter" idx="10"/>
          </p:nvPr>
        </p:nvSpPr>
        <p:spPr>
          <a:xfrm>
            <a:off x="8305800" y="6342212"/>
            <a:ext cx="381000" cy="244475"/>
          </a:xfrm>
        </p:spPr>
        <p:txBody>
          <a:bodyPr/>
          <a:lstStyle/>
          <a:p>
            <a:fld id="{485C39CC-EE39-D443-B36F-C90C146C8057}" type="slidenum">
              <a:rPr lang="en-US" smtClean="0"/>
              <a:pPr/>
              <a:t>41</a:t>
            </a:fld>
            <a:endParaRPr lang="en-US" dirty="0"/>
          </a:p>
        </p:txBody>
      </p:sp>
    </p:spTree>
    <p:extLst>
      <p:ext uri="{BB962C8B-B14F-4D97-AF65-F5344CB8AC3E}">
        <p14:creationId xmlns:p14="http://schemas.microsoft.com/office/powerpoint/2010/main" val="100903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73"/>
          <p:cNvSpPr>
            <a:spLocks noGrp="1"/>
          </p:cNvSpPr>
          <p:nvPr>
            <p:ph type="ctrTitle"/>
          </p:nvPr>
        </p:nvSpPr>
        <p:spPr>
          <a:xfrm>
            <a:off x="197688" y="204870"/>
            <a:ext cx="7772400" cy="420884"/>
          </a:xfrm>
        </p:spPr>
        <p:txBody>
          <a:bodyPr/>
          <a:lstStyle/>
          <a:p>
            <a:r>
              <a:rPr lang="en-US" dirty="0" smtClean="0">
                <a:solidFill>
                  <a:schemeClr val="bg2"/>
                </a:solidFill>
              </a:rPr>
              <a:t>Casting a Broader Net</a:t>
            </a:r>
            <a:endParaRPr lang="en-US" dirty="0">
              <a:solidFill>
                <a:schemeClr val="bg2"/>
              </a:solidFill>
            </a:endParaRPr>
          </a:p>
        </p:txBody>
      </p:sp>
      <p:sp>
        <p:nvSpPr>
          <p:cNvPr id="2" name="Slide Number Placeholder 1"/>
          <p:cNvSpPr>
            <a:spLocks noGrp="1"/>
          </p:cNvSpPr>
          <p:nvPr>
            <p:ph type="sldNum" sz="quarter" idx="4"/>
          </p:nvPr>
        </p:nvSpPr>
        <p:spPr/>
        <p:txBody>
          <a:bodyPr/>
          <a:lstStyle/>
          <a:p>
            <a:fld id="{485C39CC-EE39-D443-B36F-C90C146C8057}" type="slidenum">
              <a:rPr lang="en-US" smtClean="0"/>
              <a:pPr/>
              <a:t>42</a:t>
            </a:fld>
            <a:endParaRPr lang="en-US" dirty="0"/>
          </a:p>
        </p:txBody>
      </p:sp>
      <p:grpSp>
        <p:nvGrpSpPr>
          <p:cNvPr id="75" name="Group 74"/>
          <p:cNvGrpSpPr/>
          <p:nvPr/>
        </p:nvGrpSpPr>
        <p:grpSpPr>
          <a:xfrm>
            <a:off x="381000" y="1295400"/>
            <a:ext cx="8382000" cy="5257800"/>
            <a:chOff x="381000" y="762000"/>
            <a:chExt cx="8382000" cy="5257800"/>
          </a:xfrm>
        </p:grpSpPr>
        <p:sp>
          <p:nvSpPr>
            <p:cNvPr id="4" name="Oval 3"/>
            <p:cNvSpPr/>
            <p:nvPr/>
          </p:nvSpPr>
          <p:spPr>
            <a:xfrm>
              <a:off x="381000" y="762000"/>
              <a:ext cx="8305800" cy="525780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dirty="0" smtClean="0">
                <a:solidFill>
                  <a:srgbClr val="FFFFFF"/>
                </a:solidFill>
              </a:endParaRPr>
            </a:p>
          </p:txBody>
        </p:sp>
        <p:sp>
          <p:nvSpPr>
            <p:cNvPr id="5" name="Flowchart: Connector 4"/>
            <p:cNvSpPr/>
            <p:nvPr/>
          </p:nvSpPr>
          <p:spPr>
            <a:xfrm>
              <a:off x="381001" y="1555065"/>
              <a:ext cx="3801702" cy="3647683"/>
            </a:xfrm>
            <a:prstGeom prst="flowChartConnector">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600" dirty="0" smtClean="0">
                <a:solidFill>
                  <a:srgbClr val="FFFFFF"/>
                </a:solidFill>
              </a:endParaRPr>
            </a:p>
          </p:txBody>
        </p:sp>
        <p:grpSp>
          <p:nvGrpSpPr>
            <p:cNvPr id="30" name="Group 29"/>
            <p:cNvGrpSpPr/>
            <p:nvPr/>
          </p:nvGrpSpPr>
          <p:grpSpPr>
            <a:xfrm>
              <a:off x="4182703" y="4001869"/>
              <a:ext cx="2023631" cy="646331"/>
              <a:chOff x="-3090431" y="4212058"/>
              <a:chExt cx="2023631" cy="646331"/>
            </a:xfrm>
          </p:grpSpPr>
          <p:sp>
            <p:nvSpPr>
              <p:cNvPr id="16" name="TextBox 15"/>
              <p:cNvSpPr txBox="1"/>
              <p:nvPr/>
            </p:nvSpPr>
            <p:spPr>
              <a:xfrm>
                <a:off x="-2695204" y="4212058"/>
                <a:ext cx="1628404" cy="646331"/>
              </a:xfrm>
              <a:prstGeom prst="rect">
                <a:avLst/>
              </a:prstGeom>
              <a:noFill/>
            </p:spPr>
            <p:txBody>
              <a:bodyPr wrap="square" rtlCol="0">
                <a:spAutoFit/>
              </a:bodyPr>
              <a:lstStyle/>
              <a:p>
                <a:pPr algn="ctr" defTabSz="914400"/>
                <a:r>
                  <a:rPr lang="en-US" dirty="0" smtClean="0">
                    <a:solidFill>
                      <a:srgbClr val="1A1812"/>
                    </a:solidFill>
                  </a:rPr>
                  <a:t>Education and Coaching</a:t>
                </a:r>
                <a:endParaRPr lang="en-US" dirty="0">
                  <a:solidFill>
                    <a:srgbClr val="1A1812"/>
                  </a:solidFill>
                </a:endParaRPr>
              </a:p>
            </p:txBody>
          </p:sp>
          <p:pic>
            <p:nvPicPr>
              <p:cNvPr id="17" name="Picture 16" descr="hum_ii_appl_rgb_gr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0431" y="4290207"/>
                <a:ext cx="371568" cy="409195"/>
              </a:xfrm>
              <a:prstGeom prst="rect">
                <a:avLst/>
              </a:prstGeom>
            </p:spPr>
          </p:pic>
        </p:grpSp>
        <p:grpSp>
          <p:nvGrpSpPr>
            <p:cNvPr id="33" name="Group 32"/>
            <p:cNvGrpSpPr/>
            <p:nvPr/>
          </p:nvGrpSpPr>
          <p:grpSpPr>
            <a:xfrm>
              <a:off x="4963295" y="4876800"/>
              <a:ext cx="1894705" cy="646331"/>
              <a:chOff x="-2819741" y="478971"/>
              <a:chExt cx="1894705" cy="646331"/>
            </a:xfrm>
          </p:grpSpPr>
          <p:sp>
            <p:nvSpPr>
              <p:cNvPr id="9" name="TextBox 8"/>
              <p:cNvSpPr txBox="1"/>
              <p:nvPr/>
            </p:nvSpPr>
            <p:spPr>
              <a:xfrm>
                <a:off x="-2372836" y="478971"/>
                <a:ext cx="1447800" cy="646331"/>
              </a:xfrm>
              <a:prstGeom prst="rect">
                <a:avLst/>
              </a:prstGeom>
              <a:noFill/>
            </p:spPr>
            <p:txBody>
              <a:bodyPr wrap="square" rtlCol="0">
                <a:spAutoFit/>
              </a:bodyPr>
              <a:lstStyle/>
              <a:p>
                <a:pPr defTabSz="914400"/>
                <a:r>
                  <a:rPr lang="en-US" dirty="0" smtClean="0">
                    <a:solidFill>
                      <a:srgbClr val="1A1812"/>
                    </a:solidFill>
                  </a:rPr>
                  <a:t>Chronic Care Coordination</a:t>
                </a:r>
                <a:endParaRPr lang="en-US" dirty="0">
                  <a:solidFill>
                    <a:srgbClr val="1A1812"/>
                  </a:solidFill>
                </a:endParaRPr>
              </a:p>
            </p:txBody>
          </p:sp>
          <p:pic>
            <p:nvPicPr>
              <p:cNvPr id="18" name="Picture 17" descr="hum_ii_link_rgb_gr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741" y="611465"/>
                <a:ext cx="381341" cy="381341"/>
              </a:xfrm>
              <a:prstGeom prst="rect">
                <a:avLst/>
              </a:prstGeom>
            </p:spPr>
          </p:pic>
        </p:grpSp>
        <p:grpSp>
          <p:nvGrpSpPr>
            <p:cNvPr id="31" name="Group 30"/>
            <p:cNvGrpSpPr/>
            <p:nvPr/>
          </p:nvGrpSpPr>
          <p:grpSpPr>
            <a:xfrm>
              <a:off x="4572000" y="2133600"/>
              <a:ext cx="1943100" cy="712285"/>
              <a:chOff x="-3162300" y="3252417"/>
              <a:chExt cx="1943100" cy="712285"/>
            </a:xfrm>
          </p:grpSpPr>
          <p:sp>
            <p:nvSpPr>
              <p:cNvPr id="11" name="TextBox 10"/>
              <p:cNvSpPr txBox="1"/>
              <p:nvPr/>
            </p:nvSpPr>
            <p:spPr>
              <a:xfrm>
                <a:off x="-3162300" y="3595370"/>
                <a:ext cx="1943100" cy="369332"/>
              </a:xfrm>
              <a:prstGeom prst="rect">
                <a:avLst/>
              </a:prstGeom>
              <a:noFill/>
            </p:spPr>
            <p:txBody>
              <a:bodyPr wrap="square" rtlCol="0">
                <a:spAutoFit/>
              </a:bodyPr>
              <a:lstStyle/>
              <a:p>
                <a:pPr defTabSz="914400"/>
                <a:r>
                  <a:rPr lang="en-US" dirty="0" smtClean="0">
                    <a:solidFill>
                      <a:srgbClr val="1A1812"/>
                    </a:solidFill>
                  </a:rPr>
                  <a:t>Care at Home</a:t>
                </a:r>
                <a:endParaRPr lang="en-US" dirty="0">
                  <a:solidFill>
                    <a:srgbClr val="1A1812"/>
                  </a:solidFill>
                </a:endParaRPr>
              </a:p>
            </p:txBody>
          </p:sp>
          <p:pic>
            <p:nvPicPr>
              <p:cNvPr id="19" name="Picture 18" descr="hum_ii_home_rgb_gr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0646" y="3252417"/>
                <a:ext cx="342954" cy="342953"/>
              </a:xfrm>
              <a:prstGeom prst="rect">
                <a:avLst/>
              </a:prstGeom>
            </p:spPr>
          </p:pic>
        </p:grpSp>
        <p:grpSp>
          <p:nvGrpSpPr>
            <p:cNvPr id="26" name="Group 25"/>
            <p:cNvGrpSpPr/>
            <p:nvPr/>
          </p:nvGrpSpPr>
          <p:grpSpPr>
            <a:xfrm>
              <a:off x="3657600" y="914400"/>
              <a:ext cx="1447800" cy="1133905"/>
              <a:chOff x="3530714" y="1326354"/>
              <a:chExt cx="1447800" cy="1133905"/>
            </a:xfrm>
          </p:grpSpPr>
          <p:sp>
            <p:nvSpPr>
              <p:cNvPr id="6" name="TextBox 5"/>
              <p:cNvSpPr txBox="1"/>
              <p:nvPr/>
            </p:nvSpPr>
            <p:spPr>
              <a:xfrm>
                <a:off x="3530714" y="1813928"/>
                <a:ext cx="1447800" cy="646331"/>
              </a:xfrm>
              <a:prstGeom prst="rect">
                <a:avLst/>
              </a:prstGeom>
              <a:noFill/>
            </p:spPr>
            <p:txBody>
              <a:bodyPr wrap="square" rtlCol="0">
                <a:spAutoFit/>
              </a:bodyPr>
              <a:lstStyle/>
              <a:p>
                <a:pPr defTabSz="914400"/>
                <a:r>
                  <a:rPr lang="en-US" dirty="0" smtClean="0">
                    <a:solidFill>
                      <a:srgbClr val="1A1812"/>
                    </a:solidFill>
                  </a:rPr>
                  <a:t>Access to Good Food</a:t>
                </a:r>
                <a:endParaRPr lang="en-US" dirty="0">
                  <a:solidFill>
                    <a:srgbClr val="1A1812"/>
                  </a:solidFill>
                </a:endParaRPr>
              </a:p>
            </p:txBody>
          </p:sp>
          <p:pic>
            <p:nvPicPr>
              <p:cNvPr id="20" name="Picture 19" descr="hum_ii_plant_rgb_gr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8294" y="1326354"/>
                <a:ext cx="267615" cy="487574"/>
              </a:xfrm>
              <a:prstGeom prst="rect">
                <a:avLst/>
              </a:prstGeom>
            </p:spPr>
          </p:pic>
        </p:grpSp>
        <p:grpSp>
          <p:nvGrpSpPr>
            <p:cNvPr id="32" name="Group 31"/>
            <p:cNvGrpSpPr/>
            <p:nvPr/>
          </p:nvGrpSpPr>
          <p:grpSpPr>
            <a:xfrm>
              <a:off x="7315200" y="2971800"/>
              <a:ext cx="1447800" cy="978109"/>
              <a:chOff x="-2980212" y="1813928"/>
              <a:chExt cx="1447800" cy="978109"/>
            </a:xfrm>
          </p:grpSpPr>
          <p:sp>
            <p:nvSpPr>
              <p:cNvPr id="10" name="TextBox 9"/>
              <p:cNvSpPr txBox="1"/>
              <p:nvPr/>
            </p:nvSpPr>
            <p:spPr>
              <a:xfrm>
                <a:off x="-2980212" y="2145706"/>
                <a:ext cx="1447800" cy="646331"/>
              </a:xfrm>
              <a:prstGeom prst="rect">
                <a:avLst/>
              </a:prstGeom>
              <a:noFill/>
            </p:spPr>
            <p:txBody>
              <a:bodyPr wrap="square" rtlCol="0">
                <a:spAutoFit/>
              </a:bodyPr>
              <a:lstStyle/>
              <a:p>
                <a:pPr defTabSz="914400"/>
                <a:r>
                  <a:rPr lang="en-US" dirty="0" smtClean="0">
                    <a:solidFill>
                      <a:srgbClr val="1A1812"/>
                    </a:solidFill>
                  </a:rPr>
                  <a:t>Community Resources</a:t>
                </a:r>
                <a:endParaRPr lang="en-US" dirty="0">
                  <a:solidFill>
                    <a:srgbClr val="1A1812"/>
                  </a:solidFill>
                </a:endParaRPr>
              </a:p>
            </p:txBody>
          </p:sp>
          <p:pic>
            <p:nvPicPr>
              <p:cNvPr id="21" name="Picture 20" descr="hum_ii_book open_rgb_gr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5881" y="1813928"/>
                <a:ext cx="442095" cy="286062"/>
              </a:xfrm>
              <a:prstGeom prst="rect">
                <a:avLst/>
              </a:prstGeom>
            </p:spPr>
          </p:pic>
        </p:grpSp>
        <p:grpSp>
          <p:nvGrpSpPr>
            <p:cNvPr id="34" name="Group 33"/>
            <p:cNvGrpSpPr/>
            <p:nvPr/>
          </p:nvGrpSpPr>
          <p:grpSpPr>
            <a:xfrm>
              <a:off x="6354276" y="4114800"/>
              <a:ext cx="1875324" cy="646331"/>
              <a:chOff x="6484916" y="4388485"/>
              <a:chExt cx="1875324" cy="646331"/>
            </a:xfrm>
          </p:grpSpPr>
          <p:sp>
            <p:nvSpPr>
              <p:cNvPr id="8" name="TextBox 7"/>
              <p:cNvSpPr txBox="1"/>
              <p:nvPr/>
            </p:nvSpPr>
            <p:spPr>
              <a:xfrm>
                <a:off x="6912440" y="4388485"/>
                <a:ext cx="1447800" cy="646331"/>
              </a:xfrm>
              <a:prstGeom prst="rect">
                <a:avLst/>
              </a:prstGeom>
              <a:noFill/>
            </p:spPr>
            <p:txBody>
              <a:bodyPr wrap="square" rtlCol="0">
                <a:spAutoFit/>
              </a:bodyPr>
              <a:lstStyle/>
              <a:p>
                <a:pPr defTabSz="914400"/>
                <a:r>
                  <a:rPr lang="en-US" dirty="0" smtClean="0">
                    <a:solidFill>
                      <a:srgbClr val="1A1812"/>
                    </a:solidFill>
                  </a:rPr>
                  <a:t>Real-time Monitoring</a:t>
                </a:r>
                <a:endParaRPr lang="en-US" dirty="0">
                  <a:solidFill>
                    <a:srgbClr val="1A1812"/>
                  </a:solidFill>
                </a:endParaRPr>
              </a:p>
            </p:txBody>
          </p:sp>
          <p:pic>
            <p:nvPicPr>
              <p:cNvPr id="22" name="Picture 21" descr="hum_ii_hrth_rgb_gr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4916" y="4523397"/>
                <a:ext cx="421746" cy="417485"/>
              </a:xfrm>
              <a:prstGeom prst="rect">
                <a:avLst/>
              </a:prstGeom>
            </p:spPr>
          </p:pic>
        </p:grpSp>
        <p:grpSp>
          <p:nvGrpSpPr>
            <p:cNvPr id="29" name="Group 28"/>
            <p:cNvGrpSpPr/>
            <p:nvPr/>
          </p:nvGrpSpPr>
          <p:grpSpPr>
            <a:xfrm>
              <a:off x="6676728" y="1905000"/>
              <a:ext cx="1447800" cy="738607"/>
              <a:chOff x="6212291" y="2422762"/>
              <a:chExt cx="1447800" cy="738607"/>
            </a:xfrm>
          </p:grpSpPr>
          <p:sp>
            <p:nvSpPr>
              <p:cNvPr id="7" name="TextBox 6"/>
              <p:cNvSpPr txBox="1"/>
              <p:nvPr/>
            </p:nvSpPr>
            <p:spPr>
              <a:xfrm>
                <a:off x="6212291" y="2792037"/>
                <a:ext cx="1447800" cy="369332"/>
              </a:xfrm>
              <a:prstGeom prst="rect">
                <a:avLst/>
              </a:prstGeom>
              <a:noFill/>
            </p:spPr>
            <p:txBody>
              <a:bodyPr wrap="square" rtlCol="0">
                <a:spAutoFit/>
              </a:bodyPr>
              <a:lstStyle/>
              <a:p>
                <a:pPr defTabSz="914400"/>
                <a:r>
                  <a:rPr lang="en-US" dirty="0" smtClean="0">
                    <a:solidFill>
                      <a:srgbClr val="1A1812"/>
                    </a:solidFill>
                  </a:rPr>
                  <a:t>Informatics</a:t>
                </a:r>
                <a:endParaRPr lang="en-US" dirty="0">
                  <a:solidFill>
                    <a:srgbClr val="1A1812"/>
                  </a:solidFill>
                </a:endParaRPr>
              </a:p>
            </p:txBody>
          </p:sp>
          <p:pic>
            <p:nvPicPr>
              <p:cNvPr id="23" name="Picture 22" descr="hum_ii_grph_rgb_grn.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3006" y="2422762"/>
                <a:ext cx="387444" cy="384189"/>
              </a:xfrm>
              <a:prstGeom prst="rect">
                <a:avLst/>
              </a:prstGeom>
            </p:spPr>
          </p:pic>
        </p:grpSp>
        <p:grpSp>
          <p:nvGrpSpPr>
            <p:cNvPr id="25" name="Group 24"/>
            <p:cNvGrpSpPr/>
            <p:nvPr/>
          </p:nvGrpSpPr>
          <p:grpSpPr>
            <a:xfrm>
              <a:off x="3231604" y="4882104"/>
              <a:ext cx="1447800" cy="832896"/>
              <a:chOff x="-253659" y="4761505"/>
              <a:chExt cx="1447800" cy="832896"/>
            </a:xfrm>
          </p:grpSpPr>
          <p:sp>
            <p:nvSpPr>
              <p:cNvPr id="13" name="TextBox 12"/>
              <p:cNvSpPr txBox="1"/>
              <p:nvPr/>
            </p:nvSpPr>
            <p:spPr>
              <a:xfrm>
                <a:off x="-253659" y="5225069"/>
                <a:ext cx="1447800" cy="369332"/>
              </a:xfrm>
              <a:prstGeom prst="rect">
                <a:avLst/>
              </a:prstGeom>
              <a:noFill/>
            </p:spPr>
            <p:txBody>
              <a:bodyPr wrap="square" rtlCol="0">
                <a:spAutoFit/>
              </a:bodyPr>
              <a:lstStyle/>
              <a:p>
                <a:pPr defTabSz="914400"/>
                <a:r>
                  <a:rPr lang="en-US" dirty="0" smtClean="0">
                    <a:solidFill>
                      <a:srgbClr val="1A1812"/>
                    </a:solidFill>
                  </a:rPr>
                  <a:t>Technology</a:t>
                </a:r>
                <a:endParaRPr lang="en-US" dirty="0">
                  <a:solidFill>
                    <a:srgbClr val="1A1812"/>
                  </a:solidFill>
                </a:endParaRPr>
              </a:p>
            </p:txBody>
          </p:sp>
          <p:pic>
            <p:nvPicPr>
              <p:cNvPr id="24" name="Picture 23" descr="hum_ii_mobile phone_rgb_grn.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886" y="4761505"/>
                <a:ext cx="278132" cy="419925"/>
              </a:xfrm>
              <a:prstGeom prst="rect">
                <a:avLst/>
              </a:prstGeom>
            </p:spPr>
          </p:pic>
        </p:grpSp>
        <p:grpSp>
          <p:nvGrpSpPr>
            <p:cNvPr id="28" name="Group 27"/>
            <p:cNvGrpSpPr/>
            <p:nvPr/>
          </p:nvGrpSpPr>
          <p:grpSpPr>
            <a:xfrm>
              <a:off x="5105400" y="1143000"/>
              <a:ext cx="1790700" cy="800014"/>
              <a:chOff x="321291" y="5221794"/>
              <a:chExt cx="1790700" cy="800014"/>
            </a:xfrm>
          </p:grpSpPr>
          <p:sp>
            <p:nvSpPr>
              <p:cNvPr id="12" name="TextBox 11"/>
              <p:cNvSpPr txBox="1"/>
              <p:nvPr/>
            </p:nvSpPr>
            <p:spPr>
              <a:xfrm>
                <a:off x="321291" y="5652476"/>
                <a:ext cx="1790700" cy="369332"/>
              </a:xfrm>
              <a:prstGeom prst="rect">
                <a:avLst/>
              </a:prstGeom>
              <a:noFill/>
            </p:spPr>
            <p:txBody>
              <a:bodyPr wrap="square" rtlCol="0">
                <a:spAutoFit/>
              </a:bodyPr>
              <a:lstStyle/>
              <a:p>
                <a:pPr defTabSz="914400"/>
                <a:r>
                  <a:rPr lang="en-US" dirty="0" smtClean="0">
                    <a:solidFill>
                      <a:srgbClr val="1A1812"/>
                    </a:solidFill>
                  </a:rPr>
                  <a:t>Access to Care</a:t>
                </a:r>
                <a:endParaRPr lang="en-US" dirty="0">
                  <a:solidFill>
                    <a:srgbClr val="1A1812"/>
                  </a:solidFill>
                </a:endParaRPr>
              </a:p>
            </p:txBody>
          </p:sp>
          <p:pic>
            <p:nvPicPr>
              <p:cNvPr id="27" name="Picture 26" descr="hum_ii_doc_rgb_grn.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3019" y="5221794"/>
                <a:ext cx="383622" cy="357614"/>
              </a:xfrm>
              <a:prstGeom prst="rect">
                <a:avLst/>
              </a:prstGeom>
            </p:spPr>
          </p:pic>
        </p:grpSp>
        <p:grpSp>
          <p:nvGrpSpPr>
            <p:cNvPr id="36" name="Group 35"/>
            <p:cNvGrpSpPr/>
            <p:nvPr/>
          </p:nvGrpSpPr>
          <p:grpSpPr>
            <a:xfrm>
              <a:off x="5988706" y="2667000"/>
              <a:ext cx="1783694" cy="646331"/>
              <a:chOff x="815708" y="3052643"/>
              <a:chExt cx="1783694" cy="646331"/>
            </a:xfrm>
          </p:grpSpPr>
          <p:sp>
            <p:nvSpPr>
              <p:cNvPr id="15" name="TextBox 14"/>
              <p:cNvSpPr txBox="1"/>
              <p:nvPr/>
            </p:nvSpPr>
            <p:spPr>
              <a:xfrm>
                <a:off x="1151602" y="3052643"/>
                <a:ext cx="1447800" cy="646331"/>
              </a:xfrm>
              <a:prstGeom prst="rect">
                <a:avLst/>
              </a:prstGeom>
              <a:noFill/>
            </p:spPr>
            <p:txBody>
              <a:bodyPr wrap="square" rtlCol="0">
                <a:spAutoFit/>
              </a:bodyPr>
              <a:lstStyle/>
              <a:p>
                <a:pPr defTabSz="914400"/>
                <a:r>
                  <a:rPr lang="en-US" dirty="0" smtClean="0">
                    <a:solidFill>
                      <a:srgbClr val="1A1812"/>
                    </a:solidFill>
                  </a:rPr>
                  <a:t>Lifestyle Habits</a:t>
                </a:r>
                <a:endParaRPr lang="en-US" dirty="0">
                  <a:solidFill>
                    <a:srgbClr val="1A1812"/>
                  </a:solidFill>
                </a:endParaRPr>
              </a:p>
            </p:txBody>
          </p:sp>
          <p:pic>
            <p:nvPicPr>
              <p:cNvPr id="35" name="Picture 34" descr="hum_ii_walk_rgb_grn.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708" y="3109777"/>
                <a:ext cx="322039" cy="532064"/>
              </a:xfrm>
              <a:prstGeom prst="rect">
                <a:avLst/>
              </a:prstGeom>
            </p:spPr>
          </p:pic>
        </p:grpSp>
        <p:grpSp>
          <p:nvGrpSpPr>
            <p:cNvPr id="38" name="Group 37"/>
            <p:cNvGrpSpPr/>
            <p:nvPr/>
          </p:nvGrpSpPr>
          <p:grpSpPr>
            <a:xfrm>
              <a:off x="4648200" y="3289773"/>
              <a:ext cx="2136362" cy="520227"/>
              <a:chOff x="-4327113" y="5553491"/>
              <a:chExt cx="2136362" cy="520227"/>
            </a:xfrm>
          </p:grpSpPr>
          <p:sp>
            <p:nvSpPr>
              <p:cNvPr id="14" name="TextBox 13"/>
              <p:cNvSpPr txBox="1"/>
              <p:nvPr/>
            </p:nvSpPr>
            <p:spPr>
              <a:xfrm>
                <a:off x="-3948546" y="5630654"/>
                <a:ext cx="1757795" cy="369332"/>
              </a:xfrm>
              <a:prstGeom prst="rect">
                <a:avLst/>
              </a:prstGeom>
              <a:noFill/>
            </p:spPr>
            <p:txBody>
              <a:bodyPr wrap="square" rtlCol="0">
                <a:spAutoFit/>
              </a:bodyPr>
              <a:lstStyle/>
              <a:p>
                <a:pPr defTabSz="914400"/>
                <a:r>
                  <a:rPr lang="en-US" dirty="0" smtClean="0">
                    <a:solidFill>
                      <a:srgbClr val="1A1812"/>
                    </a:solidFill>
                  </a:rPr>
                  <a:t>Transportation</a:t>
                </a:r>
                <a:endParaRPr lang="en-US" dirty="0">
                  <a:solidFill>
                    <a:srgbClr val="1A1812"/>
                  </a:solidFill>
                </a:endParaRPr>
              </a:p>
            </p:txBody>
          </p:sp>
          <p:pic>
            <p:nvPicPr>
              <p:cNvPr id="37" name="Picture 36" descr="hum_ii_share_rgb_grn.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27113" y="5553491"/>
                <a:ext cx="420705" cy="520227"/>
              </a:xfrm>
              <a:prstGeom prst="rect">
                <a:avLst/>
              </a:prstGeom>
            </p:spPr>
          </p:pic>
        </p:grpSp>
        <p:grpSp>
          <p:nvGrpSpPr>
            <p:cNvPr id="66" name="Group 65"/>
            <p:cNvGrpSpPr/>
            <p:nvPr/>
          </p:nvGrpSpPr>
          <p:grpSpPr>
            <a:xfrm>
              <a:off x="2597241" y="4114800"/>
              <a:ext cx="1822359" cy="307777"/>
              <a:chOff x="-4641759" y="396806"/>
              <a:chExt cx="1822359" cy="307777"/>
            </a:xfrm>
          </p:grpSpPr>
          <p:sp>
            <p:nvSpPr>
              <p:cNvPr id="39" name="TextBox 38"/>
              <p:cNvSpPr txBox="1"/>
              <p:nvPr/>
            </p:nvSpPr>
            <p:spPr>
              <a:xfrm>
                <a:off x="-4267200" y="396806"/>
                <a:ext cx="1447800" cy="307777"/>
              </a:xfrm>
              <a:prstGeom prst="rect">
                <a:avLst/>
              </a:prstGeom>
              <a:noFill/>
            </p:spPr>
            <p:txBody>
              <a:bodyPr wrap="square" rtlCol="0">
                <a:spAutoFit/>
              </a:bodyPr>
              <a:lstStyle/>
              <a:p>
                <a:pPr defTabSz="914400"/>
                <a:r>
                  <a:rPr lang="en-US" sz="1400" dirty="0" smtClean="0">
                    <a:solidFill>
                      <a:srgbClr val="FFFFFF">
                        <a:lumMod val="65000"/>
                      </a:srgbClr>
                    </a:solidFill>
                  </a:rPr>
                  <a:t>Nutrition</a:t>
                </a:r>
                <a:endParaRPr lang="en-US" sz="1400" dirty="0">
                  <a:solidFill>
                    <a:srgbClr val="FFFFFF">
                      <a:lumMod val="65000"/>
                    </a:srgbClr>
                  </a:solidFill>
                </a:endParaRPr>
              </a:p>
            </p:txBody>
          </p:sp>
          <p:pic>
            <p:nvPicPr>
              <p:cNvPr id="50" name="Picture 49" descr="hum_ii_dining_rgb_gry.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41759" y="396806"/>
                <a:ext cx="374559" cy="274462"/>
              </a:xfrm>
              <a:prstGeom prst="rect">
                <a:avLst/>
              </a:prstGeom>
            </p:spPr>
          </p:pic>
        </p:grpSp>
        <p:grpSp>
          <p:nvGrpSpPr>
            <p:cNvPr id="65" name="Group 64"/>
            <p:cNvGrpSpPr/>
            <p:nvPr/>
          </p:nvGrpSpPr>
          <p:grpSpPr>
            <a:xfrm>
              <a:off x="1872517" y="2450111"/>
              <a:ext cx="1447800" cy="597401"/>
              <a:chOff x="970167" y="888585"/>
              <a:chExt cx="1447800" cy="597401"/>
            </a:xfrm>
          </p:grpSpPr>
          <p:sp>
            <p:nvSpPr>
              <p:cNvPr id="49" name="TextBox 48"/>
              <p:cNvSpPr txBox="1"/>
              <p:nvPr/>
            </p:nvSpPr>
            <p:spPr>
              <a:xfrm>
                <a:off x="970167" y="1178209"/>
                <a:ext cx="1447800" cy="307777"/>
              </a:xfrm>
              <a:prstGeom prst="rect">
                <a:avLst/>
              </a:prstGeom>
              <a:noFill/>
            </p:spPr>
            <p:txBody>
              <a:bodyPr wrap="square" rtlCol="0">
                <a:spAutoFit/>
              </a:bodyPr>
              <a:lstStyle/>
              <a:p>
                <a:pPr defTabSz="914400"/>
                <a:r>
                  <a:rPr lang="en-US" sz="1400" dirty="0" smtClean="0">
                    <a:solidFill>
                      <a:srgbClr val="FFFFFF">
                        <a:lumMod val="65000"/>
                      </a:srgbClr>
                    </a:solidFill>
                  </a:rPr>
                  <a:t>Benefit Design</a:t>
                </a:r>
                <a:endParaRPr lang="en-US" sz="1400" dirty="0">
                  <a:solidFill>
                    <a:srgbClr val="FFFFFF">
                      <a:lumMod val="65000"/>
                    </a:srgbClr>
                  </a:solidFill>
                </a:endParaRPr>
              </a:p>
            </p:txBody>
          </p:sp>
          <p:pic>
            <p:nvPicPr>
              <p:cNvPr id="51" name="Picture 50" descr="hum_ii_credit card_rgb_gry.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71600" y="888585"/>
                <a:ext cx="369647" cy="241868"/>
              </a:xfrm>
              <a:prstGeom prst="rect">
                <a:avLst/>
              </a:prstGeom>
            </p:spPr>
          </p:pic>
        </p:grpSp>
        <p:grpSp>
          <p:nvGrpSpPr>
            <p:cNvPr id="59" name="Group 58"/>
            <p:cNvGrpSpPr/>
            <p:nvPr/>
          </p:nvGrpSpPr>
          <p:grpSpPr>
            <a:xfrm>
              <a:off x="1359557" y="1752600"/>
              <a:ext cx="1764643" cy="523220"/>
              <a:chOff x="3560607" y="352832"/>
              <a:chExt cx="1764643" cy="523220"/>
            </a:xfrm>
          </p:grpSpPr>
          <p:sp>
            <p:nvSpPr>
              <p:cNvPr id="41" name="TextBox 40"/>
              <p:cNvSpPr txBox="1"/>
              <p:nvPr/>
            </p:nvSpPr>
            <p:spPr>
              <a:xfrm>
                <a:off x="3877450" y="352832"/>
                <a:ext cx="1447800" cy="523220"/>
              </a:xfrm>
              <a:prstGeom prst="rect">
                <a:avLst/>
              </a:prstGeom>
              <a:noFill/>
            </p:spPr>
            <p:txBody>
              <a:bodyPr wrap="square" rtlCol="0">
                <a:spAutoFit/>
              </a:bodyPr>
              <a:lstStyle/>
              <a:p>
                <a:pPr defTabSz="914400"/>
                <a:r>
                  <a:rPr lang="en-US" sz="1400" dirty="0" smtClean="0">
                    <a:solidFill>
                      <a:srgbClr val="FFFFFF">
                        <a:lumMod val="65000"/>
                      </a:srgbClr>
                    </a:solidFill>
                  </a:rPr>
                  <a:t>Alternative </a:t>
                </a:r>
              </a:p>
              <a:p>
                <a:pPr defTabSz="914400"/>
                <a:r>
                  <a:rPr lang="en-US" sz="1400" dirty="0" smtClean="0">
                    <a:solidFill>
                      <a:srgbClr val="FFFFFF">
                        <a:lumMod val="65000"/>
                      </a:srgbClr>
                    </a:solidFill>
                  </a:rPr>
                  <a:t>Care</a:t>
                </a:r>
                <a:endParaRPr lang="en-US" sz="1400" dirty="0">
                  <a:solidFill>
                    <a:srgbClr val="FFFFFF">
                      <a:lumMod val="65000"/>
                    </a:srgbClr>
                  </a:solidFill>
                </a:endParaRPr>
              </a:p>
            </p:txBody>
          </p:sp>
          <p:pic>
            <p:nvPicPr>
              <p:cNvPr id="52" name="Picture 51" descr="hum_ii_supp_rgb_gry.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60607" y="490052"/>
                <a:ext cx="316843" cy="319980"/>
              </a:xfrm>
              <a:prstGeom prst="rect">
                <a:avLst/>
              </a:prstGeom>
            </p:spPr>
          </p:pic>
        </p:grpSp>
        <p:grpSp>
          <p:nvGrpSpPr>
            <p:cNvPr id="61" name="Group 60"/>
            <p:cNvGrpSpPr/>
            <p:nvPr/>
          </p:nvGrpSpPr>
          <p:grpSpPr>
            <a:xfrm>
              <a:off x="3048000" y="2133600"/>
              <a:ext cx="1447800" cy="685898"/>
              <a:chOff x="3089692" y="393809"/>
              <a:chExt cx="1447800" cy="685898"/>
            </a:xfrm>
          </p:grpSpPr>
          <p:sp>
            <p:nvSpPr>
              <p:cNvPr id="46" name="TextBox 45"/>
              <p:cNvSpPr txBox="1"/>
              <p:nvPr/>
            </p:nvSpPr>
            <p:spPr>
              <a:xfrm>
                <a:off x="3089692" y="771930"/>
                <a:ext cx="1447800" cy="307777"/>
              </a:xfrm>
              <a:prstGeom prst="rect">
                <a:avLst/>
              </a:prstGeom>
              <a:noFill/>
            </p:spPr>
            <p:txBody>
              <a:bodyPr wrap="square" rtlCol="0">
                <a:spAutoFit/>
              </a:bodyPr>
              <a:lstStyle/>
              <a:p>
                <a:pPr defTabSz="914400"/>
                <a:r>
                  <a:rPr lang="en-US" sz="1400" dirty="0" smtClean="0">
                    <a:solidFill>
                      <a:srgbClr val="FFFFFF">
                        <a:lumMod val="65000"/>
                      </a:srgbClr>
                    </a:solidFill>
                  </a:rPr>
                  <a:t>Pharmacy</a:t>
                </a:r>
                <a:endParaRPr lang="en-US" sz="1400" dirty="0">
                  <a:solidFill>
                    <a:srgbClr val="FFFFFF">
                      <a:lumMod val="65000"/>
                    </a:srgbClr>
                  </a:solidFill>
                </a:endParaRPr>
              </a:p>
            </p:txBody>
          </p:sp>
          <p:pic>
            <p:nvPicPr>
              <p:cNvPr id="53" name="Picture 52" descr="hum_ii_prspt_rgb_gry.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96428" y="393809"/>
                <a:ext cx="270292" cy="373430"/>
              </a:xfrm>
              <a:prstGeom prst="rect">
                <a:avLst/>
              </a:prstGeom>
            </p:spPr>
          </p:pic>
        </p:grpSp>
        <p:grpSp>
          <p:nvGrpSpPr>
            <p:cNvPr id="64" name="Group 63"/>
            <p:cNvGrpSpPr/>
            <p:nvPr/>
          </p:nvGrpSpPr>
          <p:grpSpPr>
            <a:xfrm>
              <a:off x="533400" y="2895600"/>
              <a:ext cx="1821580" cy="523220"/>
              <a:chOff x="680977" y="2727752"/>
              <a:chExt cx="1821580" cy="523220"/>
            </a:xfrm>
          </p:grpSpPr>
          <p:sp>
            <p:nvSpPr>
              <p:cNvPr id="44" name="TextBox 43"/>
              <p:cNvSpPr txBox="1"/>
              <p:nvPr/>
            </p:nvSpPr>
            <p:spPr>
              <a:xfrm>
                <a:off x="1054757" y="2727752"/>
                <a:ext cx="1447800" cy="523220"/>
              </a:xfrm>
              <a:prstGeom prst="rect">
                <a:avLst/>
              </a:prstGeom>
              <a:noFill/>
            </p:spPr>
            <p:txBody>
              <a:bodyPr wrap="square" rtlCol="0">
                <a:spAutoFit/>
              </a:bodyPr>
              <a:lstStyle/>
              <a:p>
                <a:pPr defTabSz="914400"/>
                <a:r>
                  <a:rPr lang="en-US" sz="1400" dirty="0" smtClean="0">
                    <a:solidFill>
                      <a:srgbClr val="FFFFFF">
                        <a:lumMod val="65000"/>
                      </a:srgbClr>
                    </a:solidFill>
                  </a:rPr>
                  <a:t>Lab and Diagnostics</a:t>
                </a:r>
                <a:endParaRPr lang="en-US" sz="1400" dirty="0">
                  <a:solidFill>
                    <a:srgbClr val="FFFFFF">
                      <a:lumMod val="65000"/>
                    </a:srgbClr>
                  </a:solidFill>
                </a:endParaRPr>
              </a:p>
            </p:txBody>
          </p:sp>
          <p:pic>
            <p:nvPicPr>
              <p:cNvPr id="54" name="Picture 53" descr="hum_ii_screen_rgb_gry.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80977" y="2847217"/>
                <a:ext cx="373780" cy="296034"/>
              </a:xfrm>
              <a:prstGeom prst="rect">
                <a:avLst/>
              </a:prstGeom>
            </p:spPr>
          </p:pic>
        </p:grpSp>
        <p:grpSp>
          <p:nvGrpSpPr>
            <p:cNvPr id="60" name="Group 59"/>
            <p:cNvGrpSpPr/>
            <p:nvPr/>
          </p:nvGrpSpPr>
          <p:grpSpPr>
            <a:xfrm>
              <a:off x="609600" y="3505200"/>
              <a:ext cx="1829294" cy="523220"/>
              <a:chOff x="2087843" y="4010575"/>
              <a:chExt cx="1829294" cy="523220"/>
            </a:xfrm>
          </p:grpSpPr>
          <p:sp>
            <p:nvSpPr>
              <p:cNvPr id="42" name="TextBox 41"/>
              <p:cNvSpPr txBox="1"/>
              <p:nvPr/>
            </p:nvSpPr>
            <p:spPr>
              <a:xfrm>
                <a:off x="2469337" y="4010575"/>
                <a:ext cx="1447800" cy="523220"/>
              </a:xfrm>
              <a:prstGeom prst="rect">
                <a:avLst/>
              </a:prstGeom>
              <a:noFill/>
            </p:spPr>
            <p:txBody>
              <a:bodyPr wrap="square" rtlCol="0">
                <a:spAutoFit/>
              </a:bodyPr>
              <a:lstStyle/>
              <a:p>
                <a:pPr defTabSz="914400"/>
                <a:r>
                  <a:rPr lang="en-US" sz="1400" dirty="0" smtClean="0">
                    <a:solidFill>
                      <a:srgbClr val="FFFFFF">
                        <a:lumMod val="65000"/>
                      </a:srgbClr>
                    </a:solidFill>
                  </a:rPr>
                  <a:t>Long Term </a:t>
                </a:r>
              </a:p>
              <a:p>
                <a:pPr defTabSz="914400"/>
                <a:r>
                  <a:rPr lang="en-US" sz="1400" dirty="0" smtClean="0">
                    <a:solidFill>
                      <a:srgbClr val="FFFFFF">
                        <a:lumMod val="65000"/>
                      </a:srgbClr>
                    </a:solidFill>
                  </a:rPr>
                  <a:t>Care</a:t>
                </a:r>
                <a:endParaRPr lang="en-US" sz="1400" dirty="0">
                  <a:solidFill>
                    <a:srgbClr val="FFFFFF">
                      <a:lumMod val="65000"/>
                    </a:srgbClr>
                  </a:solidFill>
                </a:endParaRPr>
              </a:p>
            </p:txBody>
          </p:sp>
          <p:pic>
            <p:nvPicPr>
              <p:cNvPr id="55" name="Picture 54" descr="hum_ii_disab_rgb_gry.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87843" y="4046848"/>
                <a:ext cx="388421" cy="478058"/>
              </a:xfrm>
              <a:prstGeom prst="rect">
                <a:avLst/>
              </a:prstGeom>
            </p:spPr>
          </p:pic>
        </p:grpSp>
        <p:grpSp>
          <p:nvGrpSpPr>
            <p:cNvPr id="62" name="Group 61"/>
            <p:cNvGrpSpPr/>
            <p:nvPr/>
          </p:nvGrpSpPr>
          <p:grpSpPr>
            <a:xfrm>
              <a:off x="3048000" y="3143251"/>
              <a:ext cx="1447800" cy="1040187"/>
              <a:chOff x="9144000" y="2460404"/>
              <a:chExt cx="1447800" cy="1040187"/>
            </a:xfrm>
          </p:grpSpPr>
          <p:sp>
            <p:nvSpPr>
              <p:cNvPr id="45" name="TextBox 44"/>
              <p:cNvSpPr txBox="1"/>
              <p:nvPr/>
            </p:nvSpPr>
            <p:spPr>
              <a:xfrm>
                <a:off x="9144000" y="2977371"/>
                <a:ext cx="1447800" cy="523220"/>
              </a:xfrm>
              <a:prstGeom prst="rect">
                <a:avLst/>
              </a:prstGeom>
              <a:noFill/>
            </p:spPr>
            <p:txBody>
              <a:bodyPr wrap="square" rtlCol="0">
                <a:spAutoFit/>
              </a:bodyPr>
              <a:lstStyle/>
              <a:p>
                <a:pPr algn="ctr" defTabSz="914400"/>
                <a:r>
                  <a:rPr lang="en-US" sz="1400" dirty="0" smtClean="0">
                    <a:solidFill>
                      <a:srgbClr val="FFFFFF">
                        <a:lumMod val="65000"/>
                      </a:srgbClr>
                    </a:solidFill>
                  </a:rPr>
                  <a:t>Primary </a:t>
                </a:r>
              </a:p>
              <a:p>
                <a:pPr algn="ctr" defTabSz="914400"/>
                <a:r>
                  <a:rPr lang="en-US" sz="1400" dirty="0" smtClean="0">
                    <a:solidFill>
                      <a:srgbClr val="FFFFFF">
                        <a:lumMod val="65000"/>
                      </a:srgbClr>
                    </a:solidFill>
                  </a:rPr>
                  <a:t>Care</a:t>
                </a:r>
                <a:endParaRPr lang="en-US" sz="1400" dirty="0">
                  <a:solidFill>
                    <a:srgbClr val="FFFFFF">
                      <a:lumMod val="65000"/>
                    </a:srgbClr>
                  </a:solidFill>
                </a:endParaRPr>
              </a:p>
            </p:txBody>
          </p:sp>
          <p:pic>
            <p:nvPicPr>
              <p:cNvPr id="56" name="Picture 55" descr="hum_ii_steth_rgb_gry.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71083" y="2460404"/>
                <a:ext cx="393633" cy="587596"/>
              </a:xfrm>
              <a:prstGeom prst="rect">
                <a:avLst/>
              </a:prstGeom>
            </p:spPr>
          </p:pic>
        </p:grpSp>
        <p:grpSp>
          <p:nvGrpSpPr>
            <p:cNvPr id="67" name="Group 66"/>
            <p:cNvGrpSpPr/>
            <p:nvPr/>
          </p:nvGrpSpPr>
          <p:grpSpPr>
            <a:xfrm>
              <a:off x="693582" y="2362200"/>
              <a:ext cx="1363818" cy="523220"/>
              <a:chOff x="4871152" y="391595"/>
              <a:chExt cx="1363818" cy="523220"/>
            </a:xfrm>
          </p:grpSpPr>
          <p:sp>
            <p:nvSpPr>
              <p:cNvPr id="40" name="TextBox 39"/>
              <p:cNvSpPr txBox="1"/>
              <p:nvPr/>
            </p:nvSpPr>
            <p:spPr>
              <a:xfrm>
                <a:off x="5068634" y="391595"/>
                <a:ext cx="1166336" cy="523220"/>
              </a:xfrm>
              <a:prstGeom prst="rect">
                <a:avLst/>
              </a:prstGeom>
              <a:noFill/>
            </p:spPr>
            <p:txBody>
              <a:bodyPr wrap="square" rtlCol="0">
                <a:spAutoFit/>
              </a:bodyPr>
              <a:lstStyle/>
              <a:p>
                <a:pPr algn="ctr" defTabSz="914400"/>
                <a:r>
                  <a:rPr lang="en-US" sz="1400" dirty="0" smtClean="0">
                    <a:solidFill>
                      <a:srgbClr val="FFFFFF">
                        <a:lumMod val="65000"/>
                      </a:srgbClr>
                    </a:solidFill>
                  </a:rPr>
                  <a:t>Mental </a:t>
                </a:r>
              </a:p>
              <a:p>
                <a:pPr algn="ctr" defTabSz="914400"/>
                <a:r>
                  <a:rPr lang="en-US" sz="1400" dirty="0" smtClean="0">
                    <a:solidFill>
                      <a:srgbClr val="FFFFFF">
                        <a:lumMod val="65000"/>
                      </a:srgbClr>
                    </a:solidFill>
                  </a:rPr>
                  <a:t>Health </a:t>
                </a:r>
                <a:endParaRPr lang="en-US" sz="1400" dirty="0">
                  <a:solidFill>
                    <a:srgbClr val="FFFFFF">
                      <a:lumMod val="65000"/>
                    </a:srgbClr>
                  </a:solidFill>
                </a:endParaRPr>
              </a:p>
            </p:txBody>
          </p:sp>
          <p:pic>
            <p:nvPicPr>
              <p:cNvPr id="57" name="Picture 56" descr="hum_ii_settings_rgb_gry.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71152" y="453090"/>
                <a:ext cx="394964" cy="400230"/>
              </a:xfrm>
              <a:prstGeom prst="rect">
                <a:avLst/>
              </a:prstGeom>
            </p:spPr>
          </p:pic>
        </p:grpSp>
        <p:grpSp>
          <p:nvGrpSpPr>
            <p:cNvPr id="63" name="Group 62"/>
            <p:cNvGrpSpPr/>
            <p:nvPr/>
          </p:nvGrpSpPr>
          <p:grpSpPr>
            <a:xfrm>
              <a:off x="1597512" y="4509836"/>
              <a:ext cx="1677906" cy="519364"/>
              <a:chOff x="-4254357" y="4785084"/>
              <a:chExt cx="1677906" cy="519364"/>
            </a:xfrm>
          </p:grpSpPr>
          <p:sp>
            <p:nvSpPr>
              <p:cNvPr id="48" name="TextBox 47"/>
              <p:cNvSpPr txBox="1"/>
              <p:nvPr/>
            </p:nvSpPr>
            <p:spPr>
              <a:xfrm>
                <a:off x="-4024251" y="4916269"/>
                <a:ext cx="1447800" cy="307777"/>
              </a:xfrm>
              <a:prstGeom prst="rect">
                <a:avLst/>
              </a:prstGeom>
              <a:noFill/>
            </p:spPr>
            <p:txBody>
              <a:bodyPr wrap="square" rtlCol="0">
                <a:spAutoFit/>
              </a:bodyPr>
              <a:lstStyle/>
              <a:p>
                <a:pPr defTabSz="914400"/>
                <a:r>
                  <a:rPr lang="en-US" sz="1400" dirty="0" smtClean="0">
                    <a:solidFill>
                      <a:srgbClr val="FFFFFF">
                        <a:lumMod val="65000"/>
                      </a:srgbClr>
                    </a:solidFill>
                  </a:rPr>
                  <a:t>Skilled Nursing</a:t>
                </a:r>
                <a:endParaRPr lang="en-US" sz="1400" dirty="0">
                  <a:solidFill>
                    <a:srgbClr val="FFFFFF">
                      <a:lumMod val="65000"/>
                    </a:srgbClr>
                  </a:solidFill>
                </a:endParaRPr>
              </a:p>
            </p:txBody>
          </p:sp>
          <p:pic>
            <p:nvPicPr>
              <p:cNvPr id="58" name="Picture 57" descr="hum_ii_sara_rgb_gry.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54357" y="4785084"/>
                <a:ext cx="307488" cy="519364"/>
              </a:xfrm>
              <a:prstGeom prst="rect">
                <a:avLst/>
              </a:prstGeom>
            </p:spPr>
          </p:pic>
        </p:grpSp>
        <p:grpSp>
          <p:nvGrpSpPr>
            <p:cNvPr id="69" name="Group 68"/>
            <p:cNvGrpSpPr/>
            <p:nvPr/>
          </p:nvGrpSpPr>
          <p:grpSpPr>
            <a:xfrm>
              <a:off x="2010712" y="3200400"/>
              <a:ext cx="1951688" cy="523220"/>
              <a:chOff x="-3896896" y="2469610"/>
              <a:chExt cx="2590492" cy="523220"/>
            </a:xfrm>
          </p:grpSpPr>
          <p:sp>
            <p:nvSpPr>
              <p:cNvPr id="47" name="TextBox 46"/>
              <p:cNvSpPr txBox="1"/>
              <p:nvPr/>
            </p:nvSpPr>
            <p:spPr>
              <a:xfrm>
                <a:off x="-3506308" y="2469610"/>
                <a:ext cx="2199904" cy="523220"/>
              </a:xfrm>
              <a:prstGeom prst="rect">
                <a:avLst/>
              </a:prstGeom>
              <a:noFill/>
            </p:spPr>
            <p:txBody>
              <a:bodyPr wrap="square" rtlCol="0">
                <a:spAutoFit/>
              </a:bodyPr>
              <a:lstStyle/>
              <a:p>
                <a:pPr defTabSz="914400"/>
                <a:r>
                  <a:rPr lang="en-US" sz="1400" dirty="0" smtClean="0">
                    <a:solidFill>
                      <a:srgbClr val="FFFFFF">
                        <a:lumMod val="65000"/>
                      </a:srgbClr>
                    </a:solidFill>
                  </a:rPr>
                  <a:t>Specialist /  Outpatient </a:t>
                </a:r>
              </a:p>
              <a:p>
                <a:pPr defTabSz="914400"/>
                <a:r>
                  <a:rPr lang="en-US" sz="1400" dirty="0" smtClean="0">
                    <a:solidFill>
                      <a:srgbClr val="FFFFFF">
                        <a:lumMod val="65000"/>
                      </a:srgbClr>
                    </a:solidFill>
                  </a:rPr>
                  <a:t>Services</a:t>
                </a:r>
                <a:endParaRPr lang="en-US" sz="1400" dirty="0">
                  <a:solidFill>
                    <a:srgbClr val="FFFFFF">
                      <a:lumMod val="65000"/>
                    </a:srgbClr>
                  </a:solidFill>
                </a:endParaRPr>
              </a:p>
            </p:txBody>
          </p:sp>
          <p:pic>
            <p:nvPicPr>
              <p:cNvPr id="68" name="Picture 67" descr="hum_ii_supp_rgb_gry.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96896" y="2623810"/>
                <a:ext cx="365391" cy="319980"/>
              </a:xfrm>
              <a:prstGeom prst="rect">
                <a:avLst/>
              </a:prstGeom>
            </p:spPr>
          </p:pic>
        </p:grpSp>
        <p:grpSp>
          <p:nvGrpSpPr>
            <p:cNvPr id="71" name="Group 70"/>
            <p:cNvGrpSpPr/>
            <p:nvPr/>
          </p:nvGrpSpPr>
          <p:grpSpPr>
            <a:xfrm>
              <a:off x="959747" y="4175820"/>
              <a:ext cx="1707253" cy="319980"/>
              <a:chOff x="-2760198" y="1321807"/>
              <a:chExt cx="1707253" cy="319980"/>
            </a:xfrm>
          </p:grpSpPr>
          <p:sp>
            <p:nvSpPr>
              <p:cNvPr id="43" name="TextBox 42"/>
              <p:cNvSpPr txBox="1"/>
              <p:nvPr/>
            </p:nvSpPr>
            <p:spPr>
              <a:xfrm>
                <a:off x="-2500745" y="1326354"/>
                <a:ext cx="1447800" cy="307777"/>
              </a:xfrm>
              <a:prstGeom prst="rect">
                <a:avLst/>
              </a:prstGeom>
              <a:noFill/>
            </p:spPr>
            <p:txBody>
              <a:bodyPr wrap="square" rtlCol="0">
                <a:spAutoFit/>
              </a:bodyPr>
              <a:lstStyle/>
              <a:p>
                <a:pPr defTabSz="914400"/>
                <a:r>
                  <a:rPr lang="en-US" sz="1400" dirty="0" smtClean="0">
                    <a:solidFill>
                      <a:srgbClr val="FFFFFF">
                        <a:lumMod val="65000"/>
                      </a:srgbClr>
                    </a:solidFill>
                  </a:rPr>
                  <a:t>Hospital / ER</a:t>
                </a:r>
                <a:endParaRPr lang="en-US" sz="1400" dirty="0">
                  <a:solidFill>
                    <a:srgbClr val="FFFFFF">
                      <a:lumMod val="65000"/>
                    </a:srgbClr>
                  </a:solidFill>
                </a:endParaRPr>
              </a:p>
            </p:txBody>
          </p:sp>
          <p:pic>
            <p:nvPicPr>
              <p:cNvPr id="70" name="Picture 69" descr="hum_ii_supp_rgb_gry.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60198" y="1321807"/>
                <a:ext cx="275287" cy="319980"/>
              </a:xfrm>
              <a:prstGeom prst="rect">
                <a:avLst/>
              </a:prstGeom>
            </p:spPr>
          </p:pic>
        </p:grpSp>
      </p:grpSp>
      <p:sp>
        <p:nvSpPr>
          <p:cNvPr id="72" name="TextBox 71"/>
          <p:cNvSpPr txBox="1"/>
          <p:nvPr/>
        </p:nvSpPr>
        <p:spPr>
          <a:xfrm>
            <a:off x="192105" y="849868"/>
            <a:ext cx="3776611" cy="369332"/>
          </a:xfrm>
          <a:prstGeom prst="rect">
            <a:avLst/>
          </a:prstGeom>
          <a:noFill/>
        </p:spPr>
        <p:txBody>
          <a:bodyPr wrap="none" rtlCol="0">
            <a:spAutoFit/>
          </a:bodyPr>
          <a:lstStyle/>
          <a:p>
            <a:pPr defTabSz="914400"/>
            <a:r>
              <a:rPr lang="en-US" b="1" dirty="0" smtClean="0">
                <a:solidFill>
                  <a:srgbClr val="AA005F"/>
                </a:solidFill>
              </a:rPr>
              <a:t>Traditional</a:t>
            </a:r>
            <a:r>
              <a:rPr lang="en-US" b="1" dirty="0" smtClean="0">
                <a:solidFill>
                  <a:srgbClr val="1A1812">
                    <a:lumMod val="75000"/>
                    <a:lumOff val="25000"/>
                  </a:srgbClr>
                </a:solidFill>
              </a:rPr>
              <a:t> </a:t>
            </a:r>
            <a:r>
              <a:rPr lang="en-US" dirty="0" smtClean="0">
                <a:solidFill>
                  <a:srgbClr val="1A1812">
                    <a:lumMod val="75000"/>
                    <a:lumOff val="25000"/>
                  </a:srgbClr>
                </a:solidFill>
              </a:rPr>
              <a:t>scope of healthcare system</a:t>
            </a:r>
            <a:endParaRPr lang="en-US" dirty="0">
              <a:solidFill>
                <a:srgbClr val="1A1812">
                  <a:lumMod val="75000"/>
                  <a:lumOff val="25000"/>
                </a:srgbClr>
              </a:solidFill>
            </a:endParaRPr>
          </a:p>
        </p:txBody>
      </p:sp>
      <p:sp>
        <p:nvSpPr>
          <p:cNvPr id="73" name="TextBox 72"/>
          <p:cNvSpPr txBox="1"/>
          <p:nvPr/>
        </p:nvSpPr>
        <p:spPr>
          <a:xfrm>
            <a:off x="6307431" y="625754"/>
            <a:ext cx="2764200" cy="646331"/>
          </a:xfrm>
          <a:prstGeom prst="rect">
            <a:avLst/>
          </a:prstGeom>
          <a:noFill/>
        </p:spPr>
        <p:txBody>
          <a:bodyPr wrap="square" rtlCol="0">
            <a:spAutoFit/>
          </a:bodyPr>
          <a:lstStyle/>
          <a:p>
            <a:pPr defTabSz="914400"/>
            <a:r>
              <a:rPr lang="en-US" b="1" dirty="0" smtClean="0">
                <a:solidFill>
                  <a:srgbClr val="AA005F"/>
                </a:solidFill>
              </a:rPr>
              <a:t>Non- traditional </a:t>
            </a:r>
            <a:r>
              <a:rPr lang="en-US" dirty="0" smtClean="0">
                <a:solidFill>
                  <a:srgbClr val="1A1812">
                    <a:lumMod val="75000"/>
                    <a:lumOff val="25000"/>
                  </a:srgbClr>
                </a:solidFill>
              </a:rPr>
              <a:t>areas that impact people’s health</a:t>
            </a:r>
            <a:endParaRPr lang="en-US" dirty="0">
              <a:solidFill>
                <a:srgbClr val="1A1812">
                  <a:lumMod val="75000"/>
                  <a:lumOff val="25000"/>
                </a:srgbClr>
              </a:solidFill>
            </a:endParaRPr>
          </a:p>
        </p:txBody>
      </p:sp>
      <p:cxnSp>
        <p:nvCxnSpPr>
          <p:cNvPr id="77" name="Straight Connector 76"/>
          <p:cNvCxnSpPr/>
          <p:nvPr/>
        </p:nvCxnSpPr>
        <p:spPr>
          <a:xfrm>
            <a:off x="803810" y="1185991"/>
            <a:ext cx="0" cy="166772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0" name="Picture 79" descr="hum_rgb_pos.emf"/>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315202" y="6461129"/>
            <a:ext cx="1061426" cy="336550"/>
          </a:xfrm>
          <a:prstGeom prst="rect">
            <a:avLst/>
          </a:prstGeom>
          <a:noFill/>
          <a:ln>
            <a:noFill/>
          </a:ln>
        </p:spPr>
      </p:pic>
      <p:cxnSp>
        <p:nvCxnSpPr>
          <p:cNvPr id="81" name="Straight Connector 80"/>
          <p:cNvCxnSpPr/>
          <p:nvPr/>
        </p:nvCxnSpPr>
        <p:spPr>
          <a:xfrm>
            <a:off x="8001000" y="1304076"/>
            <a:ext cx="0" cy="1667724"/>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0414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85C39CC-EE39-D443-B36F-C90C146C8057}" type="slidenum">
              <a:rPr lang="en-US" smtClean="0"/>
              <a:pPr/>
              <a:t>43</a:t>
            </a:fld>
            <a:endParaRPr lang="en-US" dirty="0"/>
          </a:p>
        </p:txBody>
      </p:sp>
      <p:sp>
        <p:nvSpPr>
          <p:cNvPr id="3" name="Content Placeholder 1"/>
          <p:cNvSpPr txBox="1">
            <a:spLocks/>
          </p:cNvSpPr>
          <p:nvPr/>
        </p:nvSpPr>
        <p:spPr>
          <a:xfrm>
            <a:off x="4580724" y="1735081"/>
            <a:ext cx="3390900" cy="4190207"/>
          </a:xfrm>
          <a:prstGeom prst="roundRect">
            <a:avLst>
              <a:gd name="adj" fmla="val 5522"/>
            </a:avLst>
          </a:prstGeom>
          <a:solidFill>
            <a:srgbClr val="5C9A1B">
              <a:alpha val="7059"/>
            </a:srgbClr>
          </a:solidFill>
          <a:ln w="12700">
            <a:solidFill>
              <a:schemeClr val="accent1"/>
            </a:solidFill>
            <a:prstDash val="dash"/>
          </a:ln>
          <a:effectLst/>
        </p:spPr>
        <p:txBody>
          <a:bodyPr/>
          <a:lstStyle>
            <a:lvl1pPr marL="228600" indent="-228600" algn="l" defTabSz="914400" rtl="0" eaLnBrk="1" latinLnBrk="0" hangingPunct="1">
              <a:spcBef>
                <a:spcPts val="0"/>
              </a:spcBef>
              <a:spcAft>
                <a:spcPts val="800"/>
              </a:spcAft>
              <a:buClr>
                <a:schemeClr val="bg2"/>
              </a:buClr>
              <a:buSzPct val="80000"/>
              <a:buFont typeface="Arial" pitchFamily="34" charset="0"/>
              <a:buChar char="•"/>
              <a:defRPr sz="2400" kern="1200">
                <a:solidFill>
                  <a:schemeClr val="tx1"/>
                </a:solidFill>
                <a:latin typeface="+mn-lt"/>
                <a:ea typeface="+mn-ea"/>
                <a:cs typeface="+mn-cs"/>
              </a:defRPr>
            </a:lvl1pPr>
            <a:lvl2pPr marL="460375" indent="-231775" algn="l" defTabSz="914400" rtl="0" eaLnBrk="1" latinLnBrk="0" hangingPunct="1">
              <a:spcBef>
                <a:spcPts val="0"/>
              </a:spcBef>
              <a:spcAft>
                <a:spcPts val="800"/>
              </a:spcAft>
              <a:buClr>
                <a:schemeClr val="bg2"/>
              </a:buClr>
              <a:buSzPct val="80000"/>
              <a:buFont typeface="BentonSansF Book" pitchFamily="50" charset="0"/>
              <a:buChar char="–"/>
              <a:defRPr sz="2000" kern="1200">
                <a:solidFill>
                  <a:schemeClr val="tx1"/>
                </a:solidFill>
                <a:latin typeface="+mn-lt"/>
                <a:ea typeface="+mn-ea"/>
                <a:cs typeface="+mn-cs"/>
              </a:defRPr>
            </a:lvl2pPr>
            <a:lvl3pPr marL="687388" indent="-228600" algn="l" defTabSz="914400" rtl="0" eaLnBrk="1" latinLnBrk="0" hangingPunct="1">
              <a:spcBef>
                <a:spcPts val="0"/>
              </a:spcBef>
              <a:spcAft>
                <a:spcPts val="800"/>
              </a:spcAft>
              <a:buClr>
                <a:schemeClr val="accent1"/>
              </a:buClr>
              <a:buSzPct val="8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spcBef>
                <a:spcPts val="0"/>
              </a:spcBef>
              <a:spcAft>
                <a:spcPts val="600"/>
              </a:spcAft>
              <a:buClr>
                <a:schemeClr val="accent1"/>
              </a:buClr>
              <a:buSzPct val="80000"/>
              <a:buFont typeface="BentonSansF Book" pitchFamily="50" charset="0"/>
              <a:buChar char="–"/>
              <a:defRPr sz="1600" kern="1200">
                <a:solidFill>
                  <a:schemeClr val="tx1"/>
                </a:solidFill>
                <a:latin typeface="+mn-lt"/>
                <a:ea typeface="+mn-ea"/>
                <a:cs typeface="+mn-cs"/>
              </a:defRPr>
            </a:lvl4pPr>
            <a:lvl5pPr marL="1143000" indent="-228600" algn="l" defTabSz="914400" rtl="0" eaLnBrk="1" latinLnBrk="0" hangingPunct="1">
              <a:spcBef>
                <a:spcPts val="0"/>
              </a:spcBef>
              <a:spcAft>
                <a:spcPts val="400"/>
              </a:spcAft>
              <a:buClr>
                <a:schemeClr val="bg2"/>
              </a:buClr>
              <a:buSzPct val="80000"/>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1775" lvl="1" indent="0">
              <a:buClr>
                <a:srgbClr val="5C9A1B"/>
              </a:buClr>
              <a:buFont typeface="BentonSansF Book" pitchFamily="50" charset="0"/>
              <a:buNone/>
            </a:pPr>
            <a:r>
              <a:rPr lang="en-US" sz="2400" dirty="0" smtClean="0">
                <a:solidFill>
                  <a:srgbClr val="5C9A1B"/>
                </a:solidFill>
              </a:rPr>
              <a:t>Outcomes</a:t>
            </a:r>
            <a:r>
              <a:rPr lang="en-US" sz="1000" dirty="0" smtClean="0">
                <a:solidFill>
                  <a:srgbClr val="5C9A1B"/>
                </a:solidFill>
              </a:rPr>
              <a:t>   </a:t>
            </a:r>
            <a:br>
              <a:rPr lang="en-US" sz="1000" dirty="0" smtClean="0">
                <a:solidFill>
                  <a:srgbClr val="5C9A1B"/>
                </a:solidFill>
              </a:rPr>
            </a:br>
            <a:r>
              <a:rPr lang="en-US" sz="1000" dirty="0" smtClean="0">
                <a:solidFill>
                  <a:srgbClr val="5C9A1B"/>
                </a:solidFill>
              </a:rPr>
              <a:t/>
            </a:r>
            <a:br>
              <a:rPr lang="en-US" sz="1000" dirty="0" smtClean="0">
                <a:solidFill>
                  <a:srgbClr val="5C9A1B"/>
                </a:solidFill>
              </a:rPr>
            </a:br>
            <a:r>
              <a:rPr lang="en-US" sz="1000" dirty="0" smtClean="0">
                <a:solidFill>
                  <a:srgbClr val="5C9A1B"/>
                </a:solidFill>
              </a:rPr>
              <a:t/>
            </a:r>
            <a:br>
              <a:rPr lang="en-US" sz="1000" dirty="0" smtClean="0">
                <a:solidFill>
                  <a:srgbClr val="5C9A1B"/>
                </a:solidFill>
              </a:rPr>
            </a:br>
            <a:endParaRPr lang="en-US" sz="1000" dirty="0" smtClean="0">
              <a:solidFill>
                <a:srgbClr val="5C9A1B"/>
              </a:solidFill>
            </a:endParaRPr>
          </a:p>
          <a:p>
            <a:pPr marL="231775" lvl="1" indent="0">
              <a:buClr>
                <a:srgbClr val="5C9A1B"/>
              </a:buClr>
              <a:buFont typeface="BentonSansF Book" pitchFamily="50" charset="0"/>
              <a:buNone/>
            </a:pPr>
            <a:endParaRPr lang="en-US" sz="1000" dirty="0">
              <a:solidFill>
                <a:srgbClr val="5C9A1B"/>
              </a:solidFill>
            </a:endParaRPr>
          </a:p>
          <a:p>
            <a:pPr marL="574675" lvl="1" indent="-342900">
              <a:buClr>
                <a:srgbClr val="5C9A1B"/>
              </a:buClr>
              <a:buFont typeface="Wingdings" panose="05000000000000000000" pitchFamily="2" charset="2"/>
              <a:buChar char="Ø"/>
            </a:pPr>
            <a:r>
              <a:rPr lang="en-US" b="1" dirty="0" smtClean="0">
                <a:solidFill>
                  <a:srgbClr val="1A1812"/>
                </a:solidFill>
              </a:rPr>
              <a:t>91% </a:t>
            </a:r>
            <a:r>
              <a:rPr lang="en-US" dirty="0" smtClean="0">
                <a:solidFill>
                  <a:srgbClr val="1A1812"/>
                </a:solidFill>
              </a:rPr>
              <a:t>of eligible members </a:t>
            </a:r>
            <a:br>
              <a:rPr lang="en-US" dirty="0" smtClean="0">
                <a:solidFill>
                  <a:srgbClr val="1A1812"/>
                </a:solidFill>
              </a:rPr>
            </a:br>
            <a:r>
              <a:rPr lang="en-US" dirty="0" smtClean="0">
                <a:solidFill>
                  <a:srgbClr val="1A1812"/>
                </a:solidFill>
              </a:rPr>
              <a:t>were contacted</a:t>
            </a:r>
          </a:p>
          <a:p>
            <a:pPr marL="574675" lvl="1" indent="-342900">
              <a:buClr>
                <a:srgbClr val="5C9A1B"/>
              </a:buClr>
              <a:buFont typeface="Wingdings" panose="05000000000000000000" pitchFamily="2" charset="2"/>
              <a:buChar char="Ø"/>
            </a:pPr>
            <a:r>
              <a:rPr lang="en-US" b="1" dirty="0" smtClean="0">
                <a:solidFill>
                  <a:srgbClr val="1A1812"/>
                </a:solidFill>
              </a:rPr>
              <a:t>72% </a:t>
            </a:r>
            <a:r>
              <a:rPr lang="en-US" dirty="0">
                <a:solidFill>
                  <a:srgbClr val="1A1812"/>
                </a:solidFill>
              </a:rPr>
              <a:t>of those contacted </a:t>
            </a:r>
            <a:r>
              <a:rPr lang="en-US" b="1" dirty="0">
                <a:solidFill>
                  <a:srgbClr val="1A1812"/>
                </a:solidFill>
              </a:rPr>
              <a:t>completed</a:t>
            </a:r>
            <a:r>
              <a:rPr lang="en-US" dirty="0">
                <a:solidFill>
                  <a:srgbClr val="1A1812"/>
                </a:solidFill>
              </a:rPr>
              <a:t> </a:t>
            </a:r>
            <a:r>
              <a:rPr lang="en-US" dirty="0" smtClean="0">
                <a:solidFill>
                  <a:srgbClr val="1A1812"/>
                </a:solidFill>
              </a:rPr>
              <a:t>HRA</a:t>
            </a:r>
            <a:r>
              <a:rPr lang="en-US" dirty="0">
                <a:solidFill>
                  <a:srgbClr val="1A1812"/>
                </a:solidFill>
              </a:rPr>
              <a:t>  </a:t>
            </a:r>
          </a:p>
          <a:p>
            <a:pPr marL="0" indent="0">
              <a:buClr>
                <a:srgbClr val="5C9A1B"/>
              </a:buClr>
              <a:buFont typeface="Arial" pitchFamily="34" charset="0"/>
              <a:buNone/>
            </a:pPr>
            <a:endParaRPr lang="en-US" sz="2000" dirty="0" smtClean="0">
              <a:solidFill>
                <a:srgbClr val="5C9A1B"/>
              </a:solidFill>
            </a:endParaRPr>
          </a:p>
          <a:p>
            <a:pPr>
              <a:lnSpc>
                <a:spcPts val="1500"/>
              </a:lnSpc>
              <a:buClr>
                <a:srgbClr val="5C9A1B"/>
              </a:buClr>
              <a:buFont typeface="Wingdings" panose="05000000000000000000" pitchFamily="2" charset="2"/>
              <a:buChar char="Ø"/>
            </a:pPr>
            <a:endParaRPr lang="en-US" sz="1800" dirty="0">
              <a:solidFill>
                <a:srgbClr val="1A1812"/>
              </a:solidFill>
            </a:endParaRPr>
          </a:p>
        </p:txBody>
      </p:sp>
      <p:sp>
        <p:nvSpPr>
          <p:cNvPr id="4" name="Title 3"/>
          <p:cNvSpPr>
            <a:spLocks noGrp="1"/>
          </p:cNvSpPr>
          <p:nvPr>
            <p:ph type="title"/>
          </p:nvPr>
        </p:nvSpPr>
        <p:spPr>
          <a:xfrm>
            <a:off x="457200" y="451557"/>
            <a:ext cx="8229600" cy="1506360"/>
          </a:xfrm>
        </p:spPr>
        <p:txBody>
          <a:bodyPr/>
          <a:lstStyle/>
          <a:p>
            <a:r>
              <a:rPr lang="en-US" dirty="0"/>
              <a:t>New Member Assessment (Welcome Calls)</a:t>
            </a:r>
          </a:p>
        </p:txBody>
      </p:sp>
      <p:sp>
        <p:nvSpPr>
          <p:cNvPr id="5" name="Rectangle 4"/>
          <p:cNvSpPr/>
          <p:nvPr/>
        </p:nvSpPr>
        <p:spPr>
          <a:xfrm>
            <a:off x="381000" y="863646"/>
            <a:ext cx="7859700" cy="338554"/>
          </a:xfrm>
          <a:prstGeom prst="rect">
            <a:avLst/>
          </a:prstGeom>
        </p:spPr>
        <p:txBody>
          <a:bodyPr wrap="square">
            <a:spAutoFit/>
          </a:bodyPr>
          <a:lstStyle/>
          <a:p>
            <a:pPr>
              <a:spcBef>
                <a:spcPts val="600"/>
              </a:spcBef>
              <a:spcAft>
                <a:spcPts val="600"/>
              </a:spcAft>
              <a:buSzPct val="90000"/>
              <a:defRPr/>
            </a:pPr>
            <a:r>
              <a:rPr lang="en-US" sz="1600" i="1" dirty="0">
                <a:solidFill>
                  <a:srgbClr val="000000"/>
                </a:solidFill>
              </a:rPr>
              <a:t>Welcomes Medicare program enrollees within </a:t>
            </a:r>
            <a:r>
              <a:rPr lang="en-US" sz="1600" b="1" i="1" dirty="0">
                <a:solidFill>
                  <a:srgbClr val="AA005F"/>
                </a:solidFill>
              </a:rPr>
              <a:t>90 days </a:t>
            </a:r>
            <a:r>
              <a:rPr lang="en-US" sz="1600" i="1" dirty="0">
                <a:solidFill>
                  <a:srgbClr val="000000"/>
                </a:solidFill>
              </a:rPr>
              <a:t>of eligibility per CMS requirements. </a:t>
            </a:r>
          </a:p>
        </p:txBody>
      </p:sp>
      <p:grpSp>
        <p:nvGrpSpPr>
          <p:cNvPr id="6" name="Group 5"/>
          <p:cNvGrpSpPr/>
          <p:nvPr/>
        </p:nvGrpSpPr>
        <p:grpSpPr>
          <a:xfrm>
            <a:off x="613576" y="1761324"/>
            <a:ext cx="3697274" cy="4317245"/>
            <a:chOff x="642150" y="1906700"/>
            <a:chExt cx="3871403" cy="3649352"/>
          </a:xfrm>
        </p:grpSpPr>
        <p:grpSp>
          <p:nvGrpSpPr>
            <p:cNvPr id="7" name="Group 6"/>
            <p:cNvGrpSpPr/>
            <p:nvPr/>
          </p:nvGrpSpPr>
          <p:grpSpPr>
            <a:xfrm>
              <a:off x="642150" y="4648200"/>
              <a:ext cx="3871403" cy="907852"/>
              <a:chOff x="642150" y="5059447"/>
              <a:chExt cx="3871403" cy="907852"/>
            </a:xfrm>
          </p:grpSpPr>
          <p:sp>
            <p:nvSpPr>
              <p:cNvPr id="20" name="Freeform 19"/>
              <p:cNvSpPr/>
              <p:nvPr/>
            </p:nvSpPr>
            <p:spPr>
              <a:xfrm>
                <a:off x="642150" y="5059447"/>
                <a:ext cx="635497" cy="907852"/>
              </a:xfrm>
              <a:custGeom>
                <a:avLst/>
                <a:gdLst>
                  <a:gd name="connsiteX0" fmla="*/ 0 w 907851"/>
                  <a:gd name="connsiteY0" fmla="*/ 0 h 635496"/>
                  <a:gd name="connsiteX1" fmla="*/ 590103 w 907851"/>
                  <a:gd name="connsiteY1" fmla="*/ 0 h 635496"/>
                  <a:gd name="connsiteX2" fmla="*/ 907851 w 907851"/>
                  <a:gd name="connsiteY2" fmla="*/ 317748 h 635496"/>
                  <a:gd name="connsiteX3" fmla="*/ 590103 w 907851"/>
                  <a:gd name="connsiteY3" fmla="*/ 635496 h 635496"/>
                  <a:gd name="connsiteX4" fmla="*/ 0 w 907851"/>
                  <a:gd name="connsiteY4" fmla="*/ 635496 h 635496"/>
                  <a:gd name="connsiteX5" fmla="*/ 317748 w 907851"/>
                  <a:gd name="connsiteY5" fmla="*/ 317748 h 635496"/>
                  <a:gd name="connsiteX6" fmla="*/ 0 w 907851"/>
                  <a:gd name="connsiteY6" fmla="*/ 0 h 63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851" h="635496">
                    <a:moveTo>
                      <a:pt x="907850" y="0"/>
                    </a:moveTo>
                    <a:lnTo>
                      <a:pt x="907850" y="413072"/>
                    </a:lnTo>
                    <a:lnTo>
                      <a:pt x="453926" y="635496"/>
                    </a:lnTo>
                    <a:lnTo>
                      <a:pt x="1" y="413072"/>
                    </a:lnTo>
                    <a:lnTo>
                      <a:pt x="1" y="0"/>
                    </a:lnTo>
                    <a:lnTo>
                      <a:pt x="453926" y="222424"/>
                    </a:lnTo>
                    <a:lnTo>
                      <a:pt x="907850" y="0"/>
                    </a:lnTo>
                    <a:close/>
                  </a:path>
                </a:pathLst>
              </a:custGeom>
              <a:gradFill>
                <a:gsLst>
                  <a:gs pos="0">
                    <a:schemeClr val="accent2"/>
                  </a:gs>
                  <a:gs pos="100000">
                    <a:schemeClr val="bg2">
                      <a:lumMod val="85000"/>
                      <a:lumOff val="15000"/>
                    </a:schemeClr>
                  </a:gs>
                </a:gsLst>
                <a:lin ang="16200000" scaled="1"/>
              </a:gradFill>
              <a:ln w="19050" algn="ctr">
                <a:miter lim="800000"/>
                <a:headEnd/>
                <a:tailEnd/>
              </a:ln>
              <a:effectLst>
                <a:outerShdw blurRad="76200" dir="18900000" sy="23000" kx="-1200000" algn="bl" rotWithShape="0">
                  <a:prstClr val="black">
                    <a:alpha val="20000"/>
                  </a:prstClr>
                </a:outerShdw>
              </a:effectLst>
              <a:scene3d>
                <a:camera prst="legacyPerspectiveTopLeft">
                  <a:rot lat="0" lon="20399999" rev="0"/>
                </a:camera>
                <a:lightRig rig="threePt" dir="l">
                  <a:rot lat="0" lon="0" rev="2400000"/>
                </a:lightRig>
              </a:scene3d>
              <a:sp3d extrusionH="254000" prstMaterial="matte">
                <a:bevelT w="50800" h="50800"/>
                <a:bevelB w="50800" h="50800"/>
                <a:extrusionClr>
                  <a:srgbClr val="C8C8C8"/>
                </a:extrusionClr>
              </a:sp3d>
            </p:spPr>
            <p:txBody>
              <a:bodyPr wrap="none" lIns="0" tIns="0" rIns="0" bIns="0" anchor="ctr">
                <a:flatTx/>
              </a:bodyPr>
              <a:lstStyle/>
              <a:p>
                <a:pPr algn="ctr" defTabSz="914400"/>
                <a:r>
                  <a:rPr lang="en-US" sz="2400" b="1" kern="0" dirty="0" smtClean="0">
                    <a:solidFill>
                      <a:sysClr val="window" lastClr="FFFFFF"/>
                    </a:solidFill>
                    <a:effectLst>
                      <a:outerShdw blurRad="50800" dist="38100" dir="2700000" algn="tl" rotWithShape="0">
                        <a:prstClr val="black">
                          <a:alpha val="40000"/>
                        </a:prstClr>
                      </a:outerShdw>
                    </a:effectLst>
                  </a:rPr>
                  <a:t>5</a:t>
                </a:r>
                <a:endParaRPr lang="en-US" sz="2400" b="1" kern="0" dirty="0">
                  <a:solidFill>
                    <a:sysClr val="window" lastClr="FFFFFF"/>
                  </a:solidFill>
                  <a:effectLst>
                    <a:outerShdw blurRad="50800" dist="38100" dir="2700000" algn="tl" rotWithShape="0">
                      <a:prstClr val="black">
                        <a:alpha val="40000"/>
                      </a:prstClr>
                    </a:outerShdw>
                  </a:effectLst>
                </a:endParaRPr>
              </a:p>
            </p:txBody>
          </p:sp>
          <p:sp>
            <p:nvSpPr>
              <p:cNvPr id="21" name="Freeform 20"/>
              <p:cNvSpPr/>
              <p:nvPr/>
            </p:nvSpPr>
            <p:spPr>
              <a:xfrm>
                <a:off x="1219200" y="5059447"/>
                <a:ext cx="3294353" cy="590104"/>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40236" rIns="40236" bIns="40237" numCol="1" spcCol="1270" anchor="ctr" anchorCtr="0">
                <a:noAutofit/>
              </a:bodyPr>
              <a:lstStyle/>
              <a:p>
                <a:pPr marL="0" lvl="1" defTabSz="800100">
                  <a:lnSpc>
                    <a:spcPct val="90000"/>
                  </a:lnSpc>
                  <a:spcBef>
                    <a:spcPct val="0"/>
                  </a:spcBef>
                  <a:spcAft>
                    <a:spcPct val="15000"/>
                  </a:spcAft>
                </a:pPr>
                <a:r>
                  <a:rPr lang="en-GB" sz="1400" dirty="0" smtClean="0">
                    <a:solidFill>
                      <a:sysClr val="windowText" lastClr="000000"/>
                    </a:solidFill>
                  </a:rPr>
                  <a:t>Directs member to </a:t>
                </a:r>
                <a:r>
                  <a:rPr lang="en-GB" sz="1400" dirty="0" smtClean="0">
                    <a:solidFill>
                      <a:srgbClr val="AA005F"/>
                    </a:solidFill>
                  </a:rPr>
                  <a:t>additional resources </a:t>
                </a:r>
                <a:r>
                  <a:rPr lang="en-GB" sz="1400" dirty="0" smtClean="0">
                    <a:solidFill>
                      <a:sysClr val="windowText" lastClr="000000"/>
                    </a:solidFill>
                  </a:rPr>
                  <a:t>if needed </a:t>
                </a:r>
                <a:endParaRPr lang="en-US" sz="1400" dirty="0">
                  <a:solidFill>
                    <a:srgbClr val="1A1812">
                      <a:hueOff val="0"/>
                      <a:satOff val="0"/>
                      <a:lumOff val="0"/>
                      <a:alphaOff val="0"/>
                    </a:srgbClr>
                  </a:solidFill>
                </a:endParaRPr>
              </a:p>
            </p:txBody>
          </p:sp>
        </p:grpSp>
        <p:grpSp>
          <p:nvGrpSpPr>
            <p:cNvPr id="8" name="Group 7"/>
            <p:cNvGrpSpPr/>
            <p:nvPr/>
          </p:nvGrpSpPr>
          <p:grpSpPr>
            <a:xfrm>
              <a:off x="642150" y="3962400"/>
              <a:ext cx="3625051" cy="907852"/>
              <a:chOff x="642150" y="4271260"/>
              <a:chExt cx="3625051" cy="907852"/>
            </a:xfrm>
          </p:grpSpPr>
          <p:sp>
            <p:nvSpPr>
              <p:cNvPr id="18" name="Freeform 17"/>
              <p:cNvSpPr/>
              <p:nvPr/>
            </p:nvSpPr>
            <p:spPr>
              <a:xfrm>
                <a:off x="642150" y="4271260"/>
                <a:ext cx="635497" cy="907852"/>
              </a:xfrm>
              <a:custGeom>
                <a:avLst/>
                <a:gdLst>
                  <a:gd name="connsiteX0" fmla="*/ 0 w 907851"/>
                  <a:gd name="connsiteY0" fmla="*/ 0 h 635496"/>
                  <a:gd name="connsiteX1" fmla="*/ 590103 w 907851"/>
                  <a:gd name="connsiteY1" fmla="*/ 0 h 635496"/>
                  <a:gd name="connsiteX2" fmla="*/ 907851 w 907851"/>
                  <a:gd name="connsiteY2" fmla="*/ 317748 h 635496"/>
                  <a:gd name="connsiteX3" fmla="*/ 590103 w 907851"/>
                  <a:gd name="connsiteY3" fmla="*/ 635496 h 635496"/>
                  <a:gd name="connsiteX4" fmla="*/ 0 w 907851"/>
                  <a:gd name="connsiteY4" fmla="*/ 635496 h 635496"/>
                  <a:gd name="connsiteX5" fmla="*/ 317748 w 907851"/>
                  <a:gd name="connsiteY5" fmla="*/ 317748 h 635496"/>
                  <a:gd name="connsiteX6" fmla="*/ 0 w 907851"/>
                  <a:gd name="connsiteY6" fmla="*/ 0 h 63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851" h="635496">
                    <a:moveTo>
                      <a:pt x="907850" y="0"/>
                    </a:moveTo>
                    <a:lnTo>
                      <a:pt x="907850" y="413072"/>
                    </a:lnTo>
                    <a:lnTo>
                      <a:pt x="453926" y="635496"/>
                    </a:lnTo>
                    <a:lnTo>
                      <a:pt x="1" y="413072"/>
                    </a:lnTo>
                    <a:lnTo>
                      <a:pt x="1" y="0"/>
                    </a:lnTo>
                    <a:lnTo>
                      <a:pt x="453926" y="222424"/>
                    </a:lnTo>
                    <a:lnTo>
                      <a:pt x="907850" y="0"/>
                    </a:lnTo>
                    <a:close/>
                  </a:path>
                </a:pathLst>
              </a:custGeom>
              <a:gradFill>
                <a:gsLst>
                  <a:gs pos="0">
                    <a:schemeClr val="accent2"/>
                  </a:gs>
                  <a:gs pos="100000">
                    <a:schemeClr val="bg2">
                      <a:lumMod val="85000"/>
                      <a:lumOff val="15000"/>
                    </a:schemeClr>
                  </a:gs>
                </a:gsLst>
                <a:lin ang="16200000" scaled="1"/>
              </a:gradFill>
              <a:ln w="19050" algn="ctr">
                <a:miter lim="800000"/>
                <a:headEnd/>
                <a:tailEnd/>
              </a:ln>
              <a:effectLst>
                <a:outerShdw blurRad="76200" dir="18900000" sy="23000" kx="-1200000" algn="bl" rotWithShape="0">
                  <a:prstClr val="black">
                    <a:alpha val="20000"/>
                  </a:prstClr>
                </a:outerShdw>
              </a:effectLst>
              <a:scene3d>
                <a:camera prst="legacyPerspectiveTopLeft">
                  <a:rot lat="0" lon="20399999" rev="0"/>
                </a:camera>
                <a:lightRig rig="threePt" dir="l">
                  <a:rot lat="0" lon="0" rev="2400000"/>
                </a:lightRig>
              </a:scene3d>
              <a:sp3d extrusionH="254000" prstMaterial="matte">
                <a:bevelT w="50800" h="50800"/>
                <a:bevelB w="50800" h="50800"/>
                <a:extrusionClr>
                  <a:srgbClr val="C8C8C8"/>
                </a:extrusionClr>
              </a:sp3d>
            </p:spPr>
            <p:txBody>
              <a:bodyPr wrap="none" lIns="0" tIns="0" rIns="0" bIns="0" anchor="ctr">
                <a:flatTx/>
              </a:bodyPr>
              <a:lstStyle/>
              <a:p>
                <a:pPr algn="ctr" defTabSz="914400"/>
                <a:r>
                  <a:rPr lang="en-US" sz="2400" b="1" kern="0" dirty="0" smtClean="0">
                    <a:solidFill>
                      <a:sysClr val="window" lastClr="FFFFFF"/>
                    </a:solidFill>
                    <a:effectLst>
                      <a:outerShdw blurRad="50800" dist="38100" dir="2700000" algn="tl" rotWithShape="0">
                        <a:prstClr val="black">
                          <a:alpha val="40000"/>
                        </a:prstClr>
                      </a:outerShdw>
                    </a:effectLst>
                  </a:rPr>
                  <a:t>4</a:t>
                </a:r>
                <a:endParaRPr lang="en-US" sz="2400" b="1" kern="0" dirty="0">
                  <a:solidFill>
                    <a:sysClr val="window" lastClr="FFFFFF"/>
                  </a:solidFill>
                  <a:effectLst>
                    <a:outerShdw blurRad="50800" dist="38100" dir="2700000" algn="tl" rotWithShape="0">
                      <a:prstClr val="black">
                        <a:alpha val="40000"/>
                      </a:prstClr>
                    </a:outerShdw>
                  </a:effectLst>
                </a:endParaRPr>
              </a:p>
            </p:txBody>
          </p:sp>
          <p:sp>
            <p:nvSpPr>
              <p:cNvPr id="19" name="Freeform 18"/>
              <p:cNvSpPr/>
              <p:nvPr/>
            </p:nvSpPr>
            <p:spPr>
              <a:xfrm>
                <a:off x="1219201" y="4271261"/>
                <a:ext cx="3048000" cy="590104"/>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40236" rIns="40236" bIns="40237" numCol="1" spcCol="1270" anchor="ctr" anchorCtr="0">
                <a:noAutofit/>
              </a:bodyPr>
              <a:lstStyle/>
              <a:p>
                <a:pPr marL="0" lvl="1" defTabSz="800100">
                  <a:lnSpc>
                    <a:spcPct val="90000"/>
                  </a:lnSpc>
                  <a:spcBef>
                    <a:spcPct val="0"/>
                  </a:spcBef>
                  <a:spcAft>
                    <a:spcPct val="15000"/>
                  </a:spcAft>
                </a:pPr>
                <a:r>
                  <a:rPr lang="en-GB" sz="1400" dirty="0" smtClean="0">
                    <a:solidFill>
                      <a:sysClr val="windowText" lastClr="000000"/>
                    </a:solidFill>
                  </a:rPr>
                  <a:t>Determines at-risk members</a:t>
                </a:r>
                <a:br>
                  <a:rPr lang="en-GB" sz="1400" dirty="0" smtClean="0">
                    <a:solidFill>
                      <a:sysClr val="windowText" lastClr="000000"/>
                    </a:solidFill>
                  </a:rPr>
                </a:br>
                <a:r>
                  <a:rPr lang="en-GB" sz="1400" dirty="0" smtClean="0">
                    <a:solidFill>
                      <a:sysClr val="windowText" lastClr="000000"/>
                    </a:solidFill>
                  </a:rPr>
                  <a:t>or </a:t>
                </a:r>
                <a:r>
                  <a:rPr lang="en-GB" sz="1400" dirty="0" smtClean="0">
                    <a:solidFill>
                      <a:srgbClr val="AA005F"/>
                    </a:solidFill>
                  </a:rPr>
                  <a:t>dual eligible status</a:t>
                </a:r>
                <a:endParaRPr lang="en-US" sz="1400" dirty="0">
                  <a:solidFill>
                    <a:srgbClr val="1A1812">
                      <a:hueOff val="0"/>
                      <a:satOff val="0"/>
                      <a:lumOff val="0"/>
                      <a:alphaOff val="0"/>
                    </a:srgbClr>
                  </a:solidFill>
                </a:endParaRPr>
              </a:p>
            </p:txBody>
          </p:sp>
        </p:grpSp>
        <p:grpSp>
          <p:nvGrpSpPr>
            <p:cNvPr id="9" name="Group 8"/>
            <p:cNvGrpSpPr/>
            <p:nvPr/>
          </p:nvGrpSpPr>
          <p:grpSpPr>
            <a:xfrm>
              <a:off x="642150" y="3276600"/>
              <a:ext cx="3396451" cy="907852"/>
              <a:chOff x="642150" y="3483073"/>
              <a:chExt cx="3396451" cy="907852"/>
            </a:xfrm>
          </p:grpSpPr>
          <p:sp>
            <p:nvSpPr>
              <p:cNvPr id="16" name="Freeform 15"/>
              <p:cNvSpPr/>
              <p:nvPr/>
            </p:nvSpPr>
            <p:spPr>
              <a:xfrm>
                <a:off x="642150" y="3483073"/>
                <a:ext cx="635497" cy="907852"/>
              </a:xfrm>
              <a:custGeom>
                <a:avLst/>
                <a:gdLst>
                  <a:gd name="connsiteX0" fmla="*/ 0 w 907851"/>
                  <a:gd name="connsiteY0" fmla="*/ 0 h 635496"/>
                  <a:gd name="connsiteX1" fmla="*/ 590103 w 907851"/>
                  <a:gd name="connsiteY1" fmla="*/ 0 h 635496"/>
                  <a:gd name="connsiteX2" fmla="*/ 907851 w 907851"/>
                  <a:gd name="connsiteY2" fmla="*/ 317748 h 635496"/>
                  <a:gd name="connsiteX3" fmla="*/ 590103 w 907851"/>
                  <a:gd name="connsiteY3" fmla="*/ 635496 h 635496"/>
                  <a:gd name="connsiteX4" fmla="*/ 0 w 907851"/>
                  <a:gd name="connsiteY4" fmla="*/ 635496 h 635496"/>
                  <a:gd name="connsiteX5" fmla="*/ 317748 w 907851"/>
                  <a:gd name="connsiteY5" fmla="*/ 317748 h 635496"/>
                  <a:gd name="connsiteX6" fmla="*/ 0 w 907851"/>
                  <a:gd name="connsiteY6" fmla="*/ 0 h 63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851" h="635496">
                    <a:moveTo>
                      <a:pt x="907850" y="0"/>
                    </a:moveTo>
                    <a:lnTo>
                      <a:pt x="907850" y="413072"/>
                    </a:lnTo>
                    <a:lnTo>
                      <a:pt x="453926" y="635496"/>
                    </a:lnTo>
                    <a:lnTo>
                      <a:pt x="1" y="413072"/>
                    </a:lnTo>
                    <a:lnTo>
                      <a:pt x="1" y="0"/>
                    </a:lnTo>
                    <a:lnTo>
                      <a:pt x="453926" y="222424"/>
                    </a:lnTo>
                    <a:lnTo>
                      <a:pt x="907850" y="0"/>
                    </a:lnTo>
                    <a:close/>
                  </a:path>
                </a:pathLst>
              </a:custGeom>
              <a:gradFill>
                <a:gsLst>
                  <a:gs pos="0">
                    <a:schemeClr val="accent2"/>
                  </a:gs>
                  <a:gs pos="100000">
                    <a:schemeClr val="bg2">
                      <a:lumMod val="85000"/>
                      <a:lumOff val="15000"/>
                    </a:schemeClr>
                  </a:gs>
                </a:gsLst>
                <a:lin ang="16200000" scaled="1"/>
              </a:gradFill>
              <a:ln w="19050" algn="ctr">
                <a:miter lim="800000"/>
                <a:headEnd/>
                <a:tailEnd/>
              </a:ln>
              <a:effectLst>
                <a:outerShdw blurRad="76200" dir="18900000" sy="23000" kx="-1200000" algn="bl" rotWithShape="0">
                  <a:prstClr val="black">
                    <a:alpha val="20000"/>
                  </a:prstClr>
                </a:outerShdw>
              </a:effectLst>
              <a:scene3d>
                <a:camera prst="legacyPerspectiveTopLeft">
                  <a:rot lat="0" lon="20399999" rev="0"/>
                </a:camera>
                <a:lightRig rig="threePt" dir="l">
                  <a:rot lat="0" lon="0" rev="2400000"/>
                </a:lightRig>
              </a:scene3d>
              <a:sp3d extrusionH="254000" prstMaterial="matte">
                <a:bevelT w="50800" h="50800"/>
                <a:bevelB w="50800" h="50800"/>
                <a:extrusionClr>
                  <a:srgbClr val="C8C8C8"/>
                </a:extrusionClr>
              </a:sp3d>
            </p:spPr>
            <p:txBody>
              <a:bodyPr wrap="none" lIns="0" tIns="0" rIns="0" bIns="0" anchor="ctr">
                <a:flatTx/>
              </a:bodyPr>
              <a:lstStyle/>
              <a:p>
                <a:pPr algn="ctr" defTabSz="914400"/>
                <a:r>
                  <a:rPr lang="en-US" sz="2400" b="1" kern="0" dirty="0" smtClean="0">
                    <a:solidFill>
                      <a:sysClr val="window" lastClr="FFFFFF"/>
                    </a:solidFill>
                    <a:effectLst>
                      <a:outerShdw blurRad="50800" dist="38100" dir="2700000" algn="tl" rotWithShape="0">
                        <a:prstClr val="black">
                          <a:alpha val="40000"/>
                        </a:prstClr>
                      </a:outerShdw>
                    </a:effectLst>
                  </a:rPr>
                  <a:t>3</a:t>
                </a:r>
                <a:endParaRPr lang="en-US" sz="2400" b="1" kern="0" dirty="0">
                  <a:solidFill>
                    <a:sysClr val="window" lastClr="FFFFFF"/>
                  </a:solidFill>
                  <a:effectLst>
                    <a:outerShdw blurRad="50800" dist="38100" dir="2700000" algn="tl" rotWithShape="0">
                      <a:prstClr val="black">
                        <a:alpha val="40000"/>
                      </a:prstClr>
                    </a:outerShdw>
                  </a:effectLst>
                </a:endParaRPr>
              </a:p>
            </p:txBody>
          </p:sp>
          <p:sp>
            <p:nvSpPr>
              <p:cNvPr id="17" name="Freeform 16"/>
              <p:cNvSpPr/>
              <p:nvPr/>
            </p:nvSpPr>
            <p:spPr>
              <a:xfrm>
                <a:off x="1219201" y="3483075"/>
                <a:ext cx="2819400" cy="590104"/>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40236" rIns="40236" bIns="40237" numCol="1" spcCol="1270" anchor="ctr" anchorCtr="0">
                <a:noAutofit/>
              </a:bodyPr>
              <a:lstStyle/>
              <a:p>
                <a:pPr marL="0" lvl="1" defTabSz="800100">
                  <a:lnSpc>
                    <a:spcPct val="90000"/>
                  </a:lnSpc>
                  <a:spcBef>
                    <a:spcPct val="0"/>
                  </a:spcBef>
                  <a:spcAft>
                    <a:spcPct val="15000"/>
                  </a:spcAft>
                </a:pPr>
                <a:r>
                  <a:rPr lang="en-GB" sz="1400" dirty="0" smtClean="0">
                    <a:solidFill>
                      <a:sysClr val="windowText" lastClr="000000"/>
                    </a:solidFill>
                  </a:rPr>
                  <a:t>Asks member to complete </a:t>
                </a:r>
                <a:br>
                  <a:rPr lang="en-GB" sz="1400" dirty="0" smtClean="0">
                    <a:solidFill>
                      <a:sysClr val="windowText" lastClr="000000"/>
                    </a:solidFill>
                  </a:rPr>
                </a:br>
                <a:r>
                  <a:rPr lang="en-GB" sz="1400" dirty="0" smtClean="0">
                    <a:solidFill>
                      <a:sysClr val="windowText" lastClr="000000"/>
                    </a:solidFill>
                  </a:rPr>
                  <a:t>a brief </a:t>
                </a:r>
                <a:r>
                  <a:rPr lang="en-GB" sz="1400" dirty="0" smtClean="0">
                    <a:solidFill>
                      <a:srgbClr val="AA005F"/>
                    </a:solidFill>
                  </a:rPr>
                  <a:t>Health Assessment</a:t>
                </a:r>
                <a:endParaRPr lang="en-US" sz="1400" dirty="0">
                  <a:solidFill>
                    <a:srgbClr val="1A1812">
                      <a:hueOff val="0"/>
                      <a:satOff val="0"/>
                      <a:lumOff val="0"/>
                      <a:alphaOff val="0"/>
                    </a:srgbClr>
                  </a:solidFill>
                </a:endParaRPr>
              </a:p>
            </p:txBody>
          </p:sp>
        </p:grpSp>
        <p:grpSp>
          <p:nvGrpSpPr>
            <p:cNvPr id="10" name="Group 9"/>
            <p:cNvGrpSpPr/>
            <p:nvPr/>
          </p:nvGrpSpPr>
          <p:grpSpPr>
            <a:xfrm>
              <a:off x="642150" y="2590800"/>
              <a:ext cx="3091651" cy="907852"/>
              <a:chOff x="642150" y="2694887"/>
              <a:chExt cx="3091651" cy="907852"/>
            </a:xfrm>
          </p:grpSpPr>
          <p:sp>
            <p:nvSpPr>
              <p:cNvPr id="14" name="Freeform 13"/>
              <p:cNvSpPr/>
              <p:nvPr/>
            </p:nvSpPr>
            <p:spPr>
              <a:xfrm>
                <a:off x="642150" y="2694887"/>
                <a:ext cx="635497" cy="907852"/>
              </a:xfrm>
              <a:custGeom>
                <a:avLst/>
                <a:gdLst>
                  <a:gd name="connsiteX0" fmla="*/ 0 w 907851"/>
                  <a:gd name="connsiteY0" fmla="*/ 0 h 635496"/>
                  <a:gd name="connsiteX1" fmla="*/ 590103 w 907851"/>
                  <a:gd name="connsiteY1" fmla="*/ 0 h 635496"/>
                  <a:gd name="connsiteX2" fmla="*/ 907851 w 907851"/>
                  <a:gd name="connsiteY2" fmla="*/ 317748 h 635496"/>
                  <a:gd name="connsiteX3" fmla="*/ 590103 w 907851"/>
                  <a:gd name="connsiteY3" fmla="*/ 635496 h 635496"/>
                  <a:gd name="connsiteX4" fmla="*/ 0 w 907851"/>
                  <a:gd name="connsiteY4" fmla="*/ 635496 h 635496"/>
                  <a:gd name="connsiteX5" fmla="*/ 317748 w 907851"/>
                  <a:gd name="connsiteY5" fmla="*/ 317748 h 635496"/>
                  <a:gd name="connsiteX6" fmla="*/ 0 w 907851"/>
                  <a:gd name="connsiteY6" fmla="*/ 0 h 63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851" h="635496">
                    <a:moveTo>
                      <a:pt x="907850" y="0"/>
                    </a:moveTo>
                    <a:lnTo>
                      <a:pt x="907850" y="413072"/>
                    </a:lnTo>
                    <a:lnTo>
                      <a:pt x="453926" y="635496"/>
                    </a:lnTo>
                    <a:lnTo>
                      <a:pt x="1" y="413072"/>
                    </a:lnTo>
                    <a:lnTo>
                      <a:pt x="1" y="0"/>
                    </a:lnTo>
                    <a:lnTo>
                      <a:pt x="453926" y="222424"/>
                    </a:lnTo>
                    <a:lnTo>
                      <a:pt x="907850" y="0"/>
                    </a:lnTo>
                    <a:close/>
                  </a:path>
                </a:pathLst>
              </a:custGeom>
              <a:gradFill>
                <a:gsLst>
                  <a:gs pos="0">
                    <a:schemeClr val="accent2"/>
                  </a:gs>
                  <a:gs pos="100000">
                    <a:schemeClr val="bg2">
                      <a:lumMod val="85000"/>
                      <a:lumOff val="15000"/>
                    </a:schemeClr>
                  </a:gs>
                </a:gsLst>
                <a:lin ang="16200000" scaled="1"/>
              </a:gradFill>
              <a:ln w="19050" algn="ctr">
                <a:miter lim="800000"/>
                <a:headEnd/>
                <a:tailEnd/>
              </a:ln>
              <a:effectLst>
                <a:outerShdw blurRad="76200" dir="18900000" sy="23000" kx="-1200000" algn="bl" rotWithShape="0">
                  <a:prstClr val="black">
                    <a:alpha val="20000"/>
                  </a:prstClr>
                </a:outerShdw>
              </a:effectLst>
              <a:scene3d>
                <a:camera prst="legacyPerspectiveTopLeft">
                  <a:rot lat="0" lon="20399999" rev="0"/>
                </a:camera>
                <a:lightRig rig="threePt" dir="l">
                  <a:rot lat="0" lon="0" rev="2400000"/>
                </a:lightRig>
              </a:scene3d>
              <a:sp3d extrusionH="254000" prstMaterial="matte">
                <a:bevelT w="50800" h="50800"/>
                <a:bevelB w="50800" h="50800"/>
                <a:extrusionClr>
                  <a:srgbClr val="C8C8C8"/>
                </a:extrusionClr>
              </a:sp3d>
            </p:spPr>
            <p:txBody>
              <a:bodyPr wrap="none" lIns="0" tIns="0" rIns="0" bIns="0" anchor="ctr">
                <a:flatTx/>
              </a:bodyPr>
              <a:lstStyle/>
              <a:p>
                <a:pPr algn="ctr" defTabSz="914400"/>
                <a:r>
                  <a:rPr lang="en-US" sz="2400" b="1" kern="0" dirty="0" smtClean="0">
                    <a:solidFill>
                      <a:sysClr val="window" lastClr="FFFFFF"/>
                    </a:solidFill>
                    <a:effectLst>
                      <a:outerShdw blurRad="50800" dist="38100" dir="2700000" algn="tl" rotWithShape="0">
                        <a:prstClr val="black">
                          <a:alpha val="40000"/>
                        </a:prstClr>
                      </a:outerShdw>
                    </a:effectLst>
                  </a:rPr>
                  <a:t>2</a:t>
                </a:r>
                <a:endParaRPr lang="en-US" sz="2400" b="1" kern="0" dirty="0">
                  <a:solidFill>
                    <a:sysClr val="window" lastClr="FFFFFF"/>
                  </a:solidFill>
                  <a:effectLst>
                    <a:outerShdw blurRad="50800" dist="38100" dir="2700000" algn="tl" rotWithShape="0">
                      <a:prstClr val="black">
                        <a:alpha val="40000"/>
                      </a:prstClr>
                    </a:outerShdw>
                  </a:effectLst>
                </a:endParaRPr>
              </a:p>
            </p:txBody>
          </p:sp>
          <p:sp>
            <p:nvSpPr>
              <p:cNvPr id="15" name="Freeform 14"/>
              <p:cNvSpPr/>
              <p:nvPr/>
            </p:nvSpPr>
            <p:spPr>
              <a:xfrm>
                <a:off x="1219201" y="2694888"/>
                <a:ext cx="2514600" cy="590104"/>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40236" rIns="40236" bIns="40237" numCol="1" spcCol="1270" anchor="ctr" anchorCtr="0">
                <a:noAutofit/>
              </a:bodyPr>
              <a:lstStyle/>
              <a:p>
                <a:pPr marL="0" lvl="1" defTabSz="800100">
                  <a:lnSpc>
                    <a:spcPct val="90000"/>
                  </a:lnSpc>
                  <a:spcBef>
                    <a:spcPct val="0"/>
                  </a:spcBef>
                  <a:spcAft>
                    <a:spcPct val="15000"/>
                  </a:spcAft>
                </a:pPr>
                <a:r>
                  <a:rPr lang="en-GB" sz="1400" dirty="0" smtClean="0">
                    <a:solidFill>
                      <a:sysClr val="windowText" lastClr="000000"/>
                    </a:solidFill>
                  </a:rPr>
                  <a:t>Answers </a:t>
                </a:r>
                <a:r>
                  <a:rPr lang="en-GB" sz="1400" dirty="0" smtClean="0">
                    <a:solidFill>
                      <a:srgbClr val="AA005F"/>
                    </a:solidFill>
                  </a:rPr>
                  <a:t>member’s </a:t>
                </a:r>
                <a:br>
                  <a:rPr lang="en-GB" sz="1400" dirty="0" smtClean="0">
                    <a:solidFill>
                      <a:srgbClr val="AA005F"/>
                    </a:solidFill>
                  </a:rPr>
                </a:br>
                <a:r>
                  <a:rPr lang="en-GB" sz="1400" dirty="0" smtClean="0">
                    <a:solidFill>
                      <a:srgbClr val="AA005F"/>
                    </a:solidFill>
                  </a:rPr>
                  <a:t>questions</a:t>
                </a:r>
                <a:endParaRPr lang="en-US" sz="1400" dirty="0">
                  <a:solidFill>
                    <a:srgbClr val="1A1812">
                      <a:hueOff val="0"/>
                      <a:satOff val="0"/>
                      <a:lumOff val="0"/>
                      <a:alphaOff val="0"/>
                    </a:srgbClr>
                  </a:solidFill>
                </a:endParaRPr>
              </a:p>
            </p:txBody>
          </p:sp>
        </p:grpSp>
        <p:grpSp>
          <p:nvGrpSpPr>
            <p:cNvPr id="11" name="Group 10"/>
            <p:cNvGrpSpPr/>
            <p:nvPr/>
          </p:nvGrpSpPr>
          <p:grpSpPr>
            <a:xfrm>
              <a:off x="642150" y="1906700"/>
              <a:ext cx="2863051" cy="907852"/>
              <a:chOff x="642150" y="1906700"/>
              <a:chExt cx="2863051" cy="907852"/>
            </a:xfrm>
          </p:grpSpPr>
          <p:sp>
            <p:nvSpPr>
              <p:cNvPr id="12" name="Freeform 11"/>
              <p:cNvSpPr/>
              <p:nvPr/>
            </p:nvSpPr>
            <p:spPr>
              <a:xfrm>
                <a:off x="642150" y="1906700"/>
                <a:ext cx="635497" cy="907852"/>
              </a:xfrm>
              <a:custGeom>
                <a:avLst/>
                <a:gdLst>
                  <a:gd name="connsiteX0" fmla="*/ 0 w 907851"/>
                  <a:gd name="connsiteY0" fmla="*/ 0 h 635496"/>
                  <a:gd name="connsiteX1" fmla="*/ 590103 w 907851"/>
                  <a:gd name="connsiteY1" fmla="*/ 0 h 635496"/>
                  <a:gd name="connsiteX2" fmla="*/ 907851 w 907851"/>
                  <a:gd name="connsiteY2" fmla="*/ 317748 h 635496"/>
                  <a:gd name="connsiteX3" fmla="*/ 590103 w 907851"/>
                  <a:gd name="connsiteY3" fmla="*/ 635496 h 635496"/>
                  <a:gd name="connsiteX4" fmla="*/ 0 w 907851"/>
                  <a:gd name="connsiteY4" fmla="*/ 635496 h 635496"/>
                  <a:gd name="connsiteX5" fmla="*/ 317748 w 907851"/>
                  <a:gd name="connsiteY5" fmla="*/ 317748 h 635496"/>
                  <a:gd name="connsiteX6" fmla="*/ 0 w 907851"/>
                  <a:gd name="connsiteY6" fmla="*/ 0 h 63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7851" h="635496">
                    <a:moveTo>
                      <a:pt x="907850" y="0"/>
                    </a:moveTo>
                    <a:lnTo>
                      <a:pt x="907850" y="413072"/>
                    </a:lnTo>
                    <a:lnTo>
                      <a:pt x="453926" y="635496"/>
                    </a:lnTo>
                    <a:lnTo>
                      <a:pt x="1" y="413072"/>
                    </a:lnTo>
                    <a:lnTo>
                      <a:pt x="1" y="0"/>
                    </a:lnTo>
                    <a:lnTo>
                      <a:pt x="453926" y="222424"/>
                    </a:lnTo>
                    <a:lnTo>
                      <a:pt x="907850" y="0"/>
                    </a:lnTo>
                    <a:close/>
                  </a:path>
                </a:pathLst>
              </a:custGeom>
              <a:gradFill>
                <a:gsLst>
                  <a:gs pos="0">
                    <a:schemeClr val="accent2"/>
                  </a:gs>
                  <a:gs pos="100000">
                    <a:schemeClr val="bg2">
                      <a:lumMod val="85000"/>
                      <a:lumOff val="15000"/>
                    </a:schemeClr>
                  </a:gs>
                </a:gsLst>
                <a:lin ang="16200000" scaled="1"/>
              </a:gradFill>
              <a:ln w="19050" algn="ctr">
                <a:miter lim="800000"/>
                <a:headEnd/>
                <a:tailEnd/>
              </a:ln>
              <a:effectLst>
                <a:outerShdw blurRad="76200" dir="18900000" sy="23000" kx="-1200000" algn="bl" rotWithShape="0">
                  <a:prstClr val="black">
                    <a:alpha val="20000"/>
                  </a:prstClr>
                </a:outerShdw>
              </a:effectLst>
              <a:scene3d>
                <a:camera prst="legacyPerspectiveTopLeft">
                  <a:rot lat="0" lon="20399999" rev="0"/>
                </a:camera>
                <a:lightRig rig="threePt" dir="l">
                  <a:rot lat="0" lon="0" rev="2400000"/>
                </a:lightRig>
              </a:scene3d>
              <a:sp3d extrusionH="254000" prstMaterial="matte">
                <a:bevelT w="50800" h="50800"/>
                <a:bevelB w="50800" h="50800"/>
                <a:extrusionClr>
                  <a:srgbClr val="C8C8C8"/>
                </a:extrusionClr>
              </a:sp3d>
            </p:spPr>
            <p:txBody>
              <a:bodyPr wrap="none" lIns="0" tIns="0" rIns="0" bIns="0" anchor="ctr">
                <a:flatTx/>
              </a:bodyPr>
              <a:lstStyle/>
              <a:p>
                <a:pPr algn="ctr" defTabSz="914400"/>
                <a:r>
                  <a:rPr lang="en-US" sz="2400" b="1" kern="0" dirty="0" smtClean="0">
                    <a:solidFill>
                      <a:sysClr val="window" lastClr="FFFFFF"/>
                    </a:solidFill>
                    <a:effectLst>
                      <a:outerShdw blurRad="50800" dist="38100" dir="2700000" algn="tl" rotWithShape="0">
                        <a:prstClr val="black">
                          <a:alpha val="40000"/>
                        </a:prstClr>
                      </a:outerShdw>
                    </a:effectLst>
                  </a:rPr>
                  <a:t>1</a:t>
                </a:r>
                <a:endParaRPr lang="en-US" sz="2400" b="1" kern="0" dirty="0">
                  <a:solidFill>
                    <a:sysClr val="window" lastClr="FFFFFF"/>
                  </a:solidFill>
                  <a:effectLst>
                    <a:outerShdw blurRad="50800" dist="38100" dir="2700000" algn="tl" rotWithShape="0">
                      <a:prstClr val="black">
                        <a:alpha val="40000"/>
                      </a:prstClr>
                    </a:outerShdw>
                  </a:effectLst>
                </a:endParaRPr>
              </a:p>
            </p:txBody>
          </p:sp>
          <p:sp>
            <p:nvSpPr>
              <p:cNvPr id="13" name="Freeform 12"/>
              <p:cNvSpPr/>
              <p:nvPr/>
            </p:nvSpPr>
            <p:spPr>
              <a:xfrm>
                <a:off x="1219201" y="1906701"/>
                <a:ext cx="2286000" cy="590103"/>
              </a:xfrm>
              <a:custGeom>
                <a:avLst/>
                <a:gdLst>
                  <a:gd name="connsiteX0" fmla="*/ 98352 w 590103"/>
                  <a:gd name="connsiteY0" fmla="*/ 0 h 5460503"/>
                  <a:gd name="connsiteX1" fmla="*/ 491751 w 590103"/>
                  <a:gd name="connsiteY1" fmla="*/ 0 h 5460503"/>
                  <a:gd name="connsiteX2" fmla="*/ 590103 w 590103"/>
                  <a:gd name="connsiteY2" fmla="*/ 98352 h 5460503"/>
                  <a:gd name="connsiteX3" fmla="*/ 590103 w 590103"/>
                  <a:gd name="connsiteY3" fmla="*/ 5460503 h 5460503"/>
                  <a:gd name="connsiteX4" fmla="*/ 590103 w 590103"/>
                  <a:gd name="connsiteY4" fmla="*/ 5460503 h 5460503"/>
                  <a:gd name="connsiteX5" fmla="*/ 0 w 590103"/>
                  <a:gd name="connsiteY5" fmla="*/ 5460503 h 5460503"/>
                  <a:gd name="connsiteX6" fmla="*/ 0 w 590103"/>
                  <a:gd name="connsiteY6" fmla="*/ 5460503 h 5460503"/>
                  <a:gd name="connsiteX7" fmla="*/ 0 w 590103"/>
                  <a:gd name="connsiteY7" fmla="*/ 98352 h 5460503"/>
                  <a:gd name="connsiteX8" fmla="*/ 98352 w 590103"/>
                  <a:gd name="connsiteY8" fmla="*/ 0 h 546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103" h="5460503">
                    <a:moveTo>
                      <a:pt x="590103" y="910101"/>
                    </a:moveTo>
                    <a:lnTo>
                      <a:pt x="590103" y="4550402"/>
                    </a:lnTo>
                    <a:cubicBezTo>
                      <a:pt x="590103" y="5053032"/>
                      <a:pt x="585344" y="5460498"/>
                      <a:pt x="579474" y="5460498"/>
                    </a:cubicBezTo>
                    <a:lnTo>
                      <a:pt x="0" y="5460498"/>
                    </a:lnTo>
                    <a:lnTo>
                      <a:pt x="0" y="5460498"/>
                    </a:lnTo>
                    <a:lnTo>
                      <a:pt x="0" y="5"/>
                    </a:lnTo>
                    <a:lnTo>
                      <a:pt x="0" y="5"/>
                    </a:lnTo>
                    <a:lnTo>
                      <a:pt x="579474" y="5"/>
                    </a:lnTo>
                    <a:cubicBezTo>
                      <a:pt x="585344" y="5"/>
                      <a:pt x="590103" y="407471"/>
                      <a:pt x="590103" y="91010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40236" rIns="40236" bIns="40236" numCol="1" spcCol="1270" anchor="ctr" anchorCtr="0">
                <a:noAutofit/>
              </a:bodyPr>
              <a:lstStyle/>
              <a:p>
                <a:pPr marL="0" lvl="1" defTabSz="800100">
                  <a:lnSpc>
                    <a:spcPct val="90000"/>
                  </a:lnSpc>
                  <a:spcBef>
                    <a:spcPct val="0"/>
                  </a:spcBef>
                  <a:spcAft>
                    <a:spcPct val="15000"/>
                  </a:spcAft>
                </a:pPr>
                <a:r>
                  <a:rPr lang="en-GB" sz="1400" dirty="0" smtClean="0">
                    <a:solidFill>
                      <a:sysClr val="windowText" lastClr="000000"/>
                    </a:solidFill>
                  </a:rPr>
                  <a:t>Thanks  member </a:t>
                </a:r>
                <a:br>
                  <a:rPr lang="en-GB" sz="1400" dirty="0" smtClean="0">
                    <a:solidFill>
                      <a:sysClr val="windowText" lastClr="000000"/>
                    </a:solidFill>
                  </a:rPr>
                </a:br>
                <a:r>
                  <a:rPr lang="en-GB" sz="1400" dirty="0" smtClean="0">
                    <a:solidFill>
                      <a:sysClr val="windowText" lastClr="000000"/>
                    </a:solidFill>
                  </a:rPr>
                  <a:t>for choosing Humana</a:t>
                </a:r>
                <a:endParaRPr lang="en-US" sz="1400" dirty="0">
                  <a:solidFill>
                    <a:srgbClr val="1A1812">
                      <a:hueOff val="0"/>
                      <a:satOff val="0"/>
                      <a:lumOff val="0"/>
                      <a:alphaOff val="0"/>
                    </a:srgbClr>
                  </a:solidFill>
                </a:endParaRPr>
              </a:p>
            </p:txBody>
          </p:sp>
        </p:grpSp>
      </p:grpSp>
      <p:sp>
        <p:nvSpPr>
          <p:cNvPr id="22" name="TextBox 21"/>
          <p:cNvSpPr txBox="1"/>
          <p:nvPr/>
        </p:nvSpPr>
        <p:spPr>
          <a:xfrm>
            <a:off x="4953032" y="2416738"/>
            <a:ext cx="2646285" cy="307777"/>
          </a:xfrm>
          <a:prstGeom prst="rect">
            <a:avLst/>
          </a:prstGeom>
          <a:noFill/>
        </p:spPr>
        <p:txBody>
          <a:bodyPr wrap="square" rtlCol="0">
            <a:spAutoFit/>
          </a:bodyPr>
          <a:lstStyle/>
          <a:p>
            <a:r>
              <a:rPr lang="en-US" sz="1400" dirty="0">
                <a:solidFill>
                  <a:srgbClr val="5C9A1B"/>
                </a:solidFill>
              </a:rPr>
              <a:t>National Data – </a:t>
            </a:r>
            <a:r>
              <a:rPr lang="en-US" sz="1400" dirty="0" smtClean="0">
                <a:solidFill>
                  <a:srgbClr val="5C9A1B"/>
                </a:solidFill>
              </a:rPr>
              <a:t>2017</a:t>
            </a:r>
            <a:endParaRPr lang="en-US" sz="1400" dirty="0">
              <a:solidFill>
                <a:srgbClr val="5C9A1B"/>
              </a:solidFill>
            </a:endParaRPr>
          </a:p>
        </p:txBody>
      </p:sp>
      <p:grpSp>
        <p:nvGrpSpPr>
          <p:cNvPr id="31" name="Group 30"/>
          <p:cNvGrpSpPr/>
          <p:nvPr/>
        </p:nvGrpSpPr>
        <p:grpSpPr>
          <a:xfrm>
            <a:off x="7190543" y="1322361"/>
            <a:ext cx="1586301" cy="1754589"/>
            <a:chOff x="3432120" y="4542910"/>
            <a:chExt cx="1886369" cy="2086490"/>
          </a:xfrm>
        </p:grpSpPr>
        <p:sp>
          <p:nvSpPr>
            <p:cNvPr id="32" name="Rectangle 31"/>
            <p:cNvSpPr/>
            <p:nvPr/>
          </p:nvSpPr>
          <p:spPr>
            <a:xfrm>
              <a:off x="3432120" y="4542910"/>
              <a:ext cx="1805035" cy="1872634"/>
            </a:xfrm>
            <a:prstGeom prst="rect">
              <a:avLst/>
            </a:prstGeom>
            <a:noFill/>
          </p:spPr>
          <p:txBody>
            <a:bodyPr vert="horz" wrap="none" lIns="91440" tIns="45720" rIns="91440" bIns="45720" anchor="ctr">
              <a:prstTxWarp prst="textArchUp">
                <a:avLst/>
              </a:prstTxWarp>
              <a:spAutoFit/>
            </a:bodyPr>
            <a:lstStyle/>
            <a:p>
              <a:pPr algn="ctr" defTabSz="914400" fontAlgn="base">
                <a:spcBef>
                  <a:spcPct val="0"/>
                </a:spcBef>
                <a:spcAft>
                  <a:spcPct val="0"/>
                </a:spcAft>
              </a:pPr>
              <a:endParaRPr lang="en-US" sz="1400" b="1" dirty="0">
                <a:ln w="1905">
                  <a:noFill/>
                </a:ln>
                <a:solidFill>
                  <a:srgbClr val="FFFFFF"/>
                </a:solidFill>
                <a:latin typeface="Arial" pitchFamily="34" charset="0"/>
              </a:endParaRPr>
            </a:p>
          </p:txBody>
        </p:sp>
        <p:grpSp>
          <p:nvGrpSpPr>
            <p:cNvPr id="33" name="Group 32"/>
            <p:cNvGrpSpPr/>
            <p:nvPr/>
          </p:nvGrpSpPr>
          <p:grpSpPr>
            <a:xfrm>
              <a:off x="3433892" y="4813965"/>
              <a:ext cx="1884597" cy="1815435"/>
              <a:chOff x="3432119" y="4542745"/>
              <a:chExt cx="1805035" cy="1981982"/>
            </a:xfrm>
          </p:grpSpPr>
          <p:sp>
            <p:nvSpPr>
              <p:cNvPr id="34" name="Oval 33"/>
              <p:cNvSpPr/>
              <p:nvPr/>
            </p:nvSpPr>
            <p:spPr>
              <a:xfrm>
                <a:off x="3432119" y="4542745"/>
                <a:ext cx="1805035" cy="1958734"/>
              </a:xfrm>
              <a:prstGeom prst="ellipse">
                <a:avLst/>
              </a:prstGeom>
              <a:blipFill>
                <a:blip r:embed="rId3"/>
                <a:srcRect/>
                <a:stretch>
                  <a:fillRect l="-12364" t="-10227" r="2136" b="-2"/>
                </a:stretch>
              </a:blipFill>
              <a:ln w="301625">
                <a:solidFill>
                  <a:srgbClr val="40752D"/>
                </a:solidFill>
              </a:ln>
              <a:effectLst>
                <a:outerShdw blurRad="152400" sx="105000" sy="105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200" b="1" dirty="0" smtClean="0">
                  <a:solidFill>
                    <a:srgbClr val="FFFFFF"/>
                  </a:solidFill>
                </a:endParaRPr>
              </a:p>
            </p:txBody>
          </p:sp>
          <p:sp>
            <p:nvSpPr>
              <p:cNvPr id="35" name="Rectangle 34"/>
              <p:cNvSpPr/>
              <p:nvPr/>
            </p:nvSpPr>
            <p:spPr>
              <a:xfrm rot="272816">
                <a:off x="3736063" y="4782674"/>
                <a:ext cx="1197143" cy="1478874"/>
              </a:xfrm>
              <a:prstGeom prst="rect">
                <a:avLst/>
              </a:prstGeom>
              <a:noFill/>
            </p:spPr>
            <p:txBody>
              <a:bodyPr wrap="none" lIns="91440" tIns="45720" rIns="91440" bIns="45720">
                <a:prstTxWarp prst="textArchUp">
                  <a:avLst>
                    <a:gd name="adj" fmla="val 9849609"/>
                  </a:avLst>
                </a:prstTxWarp>
                <a:spAutoFit/>
              </a:bodyPr>
              <a:lstStyle/>
              <a:p>
                <a:pPr algn="ctr" defTabSz="914400" fontAlgn="base">
                  <a:spcBef>
                    <a:spcPct val="0"/>
                  </a:spcBef>
                  <a:spcAft>
                    <a:spcPct val="0"/>
                  </a:spcAft>
                </a:pPr>
                <a:r>
                  <a:rPr lang="en-US" sz="1200" b="1" dirty="0" smtClean="0">
                    <a:ln w="18415" cmpd="sng">
                      <a:noFill/>
                      <a:prstDash val="solid"/>
                    </a:ln>
                    <a:solidFill>
                      <a:srgbClr val="FFFFFF"/>
                    </a:solidFill>
                    <a:effectLst>
                      <a:outerShdw blurRad="63500" dir="3600000" algn="tl" rotWithShape="0">
                        <a:srgbClr val="000000">
                          <a:alpha val="70000"/>
                        </a:srgbClr>
                      </a:outerShdw>
                    </a:effectLst>
                    <a:latin typeface="Arial" pitchFamily="34" charset="0"/>
                  </a:rPr>
                  <a:t>Empowered</a:t>
                </a:r>
              </a:p>
              <a:p>
                <a:pPr algn="ctr" defTabSz="914400" fontAlgn="base">
                  <a:spcBef>
                    <a:spcPct val="0"/>
                  </a:spcBef>
                  <a:spcAft>
                    <a:spcPct val="0"/>
                  </a:spcAft>
                </a:pPr>
                <a:endParaRPr lang="en-US" sz="1200" b="1" dirty="0">
                  <a:ln w="1905">
                    <a:noFill/>
                  </a:ln>
                  <a:solidFill>
                    <a:srgbClr val="FFFFFF"/>
                  </a:solidFill>
                  <a:effectLst>
                    <a:innerShdw blurRad="69850" dist="43180" dir="5400000">
                      <a:srgbClr val="000000">
                        <a:alpha val="65000"/>
                      </a:srgbClr>
                    </a:innerShdw>
                  </a:effectLst>
                  <a:latin typeface="Arial" pitchFamily="34" charset="0"/>
                </a:endParaRPr>
              </a:p>
            </p:txBody>
          </p:sp>
          <p:sp>
            <p:nvSpPr>
              <p:cNvPr id="36" name="Rectangle 35"/>
              <p:cNvSpPr/>
              <p:nvPr/>
            </p:nvSpPr>
            <p:spPr>
              <a:xfrm rot="5553769">
                <a:off x="3577688" y="4802120"/>
                <a:ext cx="1304608" cy="1474064"/>
              </a:xfrm>
              <a:prstGeom prst="rect">
                <a:avLst/>
              </a:prstGeom>
              <a:noFill/>
            </p:spPr>
            <p:txBody>
              <a:bodyPr wrap="none" lIns="91440" tIns="45720" rIns="91440" bIns="45720">
                <a:prstTxWarp prst="textArchUp">
                  <a:avLst>
                    <a:gd name="adj" fmla="val 11354371"/>
                  </a:avLst>
                </a:prstTxWarp>
                <a:spAutoFit/>
              </a:bodyPr>
              <a:lstStyle/>
              <a:p>
                <a:pPr algn="ctr" defTabSz="914400" fontAlgn="base">
                  <a:spcBef>
                    <a:spcPct val="0"/>
                  </a:spcBef>
                  <a:spcAft>
                    <a:spcPct val="0"/>
                  </a:spcAft>
                </a:pPr>
                <a:r>
                  <a:rPr lang="en-US" sz="1200" b="1" dirty="0" smtClean="0">
                    <a:ln w="18415" cmpd="sng">
                      <a:noFill/>
                      <a:prstDash val="solid"/>
                    </a:ln>
                    <a:solidFill>
                      <a:srgbClr val="FFFFFF"/>
                    </a:solidFill>
                    <a:effectLst>
                      <a:outerShdw blurRad="63500" dir="3600000" algn="tl" rotWithShape="0">
                        <a:srgbClr val="000000">
                          <a:alpha val="70000"/>
                        </a:srgbClr>
                      </a:outerShdw>
                    </a:effectLst>
                    <a:latin typeface="Arial" pitchFamily="34" charset="0"/>
                  </a:rPr>
                  <a:t>Proactive</a:t>
                </a:r>
              </a:p>
              <a:p>
                <a:pPr algn="ctr" defTabSz="914400" fontAlgn="base">
                  <a:spcBef>
                    <a:spcPct val="0"/>
                  </a:spcBef>
                  <a:spcAft>
                    <a:spcPct val="0"/>
                  </a:spcAft>
                </a:pPr>
                <a:endParaRPr lang="en-US" sz="1200" b="1" dirty="0">
                  <a:ln w="1905">
                    <a:noFill/>
                  </a:ln>
                  <a:solidFill>
                    <a:srgbClr val="FFFFFF"/>
                  </a:solidFill>
                  <a:effectLst>
                    <a:innerShdw blurRad="69850" dist="43180" dir="5400000">
                      <a:srgbClr val="000000">
                        <a:alpha val="65000"/>
                      </a:srgbClr>
                    </a:innerShdw>
                  </a:effectLst>
                  <a:latin typeface="Arial" pitchFamily="34" charset="0"/>
                </a:endParaRPr>
              </a:p>
            </p:txBody>
          </p:sp>
          <p:sp>
            <p:nvSpPr>
              <p:cNvPr id="37" name="Rectangle 36"/>
              <p:cNvSpPr/>
              <p:nvPr/>
            </p:nvSpPr>
            <p:spPr>
              <a:xfrm>
                <a:off x="3571930" y="5050663"/>
                <a:ext cx="1525413" cy="1474064"/>
              </a:xfrm>
              <a:prstGeom prst="rect">
                <a:avLst/>
              </a:prstGeom>
              <a:noFill/>
            </p:spPr>
            <p:txBody>
              <a:bodyPr wrap="none" lIns="91440" tIns="45720" rIns="91440" bIns="45720">
                <a:prstTxWarp prst="textArchDown">
                  <a:avLst>
                    <a:gd name="adj" fmla="val 21452349"/>
                  </a:avLst>
                </a:prstTxWarp>
                <a:spAutoFit/>
              </a:bodyPr>
              <a:lstStyle/>
              <a:p>
                <a:pPr algn="ctr" defTabSz="914400" fontAlgn="base">
                  <a:spcBef>
                    <a:spcPct val="0"/>
                  </a:spcBef>
                  <a:spcAft>
                    <a:spcPct val="0"/>
                  </a:spcAft>
                </a:pPr>
                <a:r>
                  <a:rPr lang="en-US" sz="1200" b="1" dirty="0" smtClean="0">
                    <a:ln w="18415" cmpd="sng">
                      <a:noFill/>
                      <a:prstDash val="solid"/>
                    </a:ln>
                    <a:solidFill>
                      <a:srgbClr val="FFFFFF"/>
                    </a:solidFill>
                    <a:effectLst>
                      <a:outerShdw blurRad="63500" dir="3600000" algn="tl" rotWithShape="0">
                        <a:srgbClr val="000000">
                          <a:alpha val="70000"/>
                        </a:srgbClr>
                      </a:outerShdw>
                    </a:effectLst>
                    <a:latin typeface="Arial" pitchFamily="34" charset="0"/>
                  </a:rPr>
                  <a:t>Humana Member</a:t>
                </a:r>
                <a:endParaRPr lang="en-US" sz="1200" b="1" dirty="0">
                  <a:ln w="1905">
                    <a:noFill/>
                  </a:ln>
                  <a:solidFill>
                    <a:srgbClr val="FFFFFF"/>
                  </a:solidFill>
                  <a:effectLst>
                    <a:innerShdw blurRad="69850" dist="43180" dir="5400000">
                      <a:srgbClr val="000000">
                        <a:alpha val="65000"/>
                      </a:srgbClr>
                    </a:innerShdw>
                  </a:effectLst>
                  <a:latin typeface="Arial" pitchFamily="34" charset="0"/>
                </a:endParaRPr>
              </a:p>
            </p:txBody>
          </p:sp>
          <p:sp>
            <p:nvSpPr>
              <p:cNvPr id="38" name="Rectangle 37"/>
              <p:cNvSpPr/>
              <p:nvPr/>
            </p:nvSpPr>
            <p:spPr>
              <a:xfrm rot="16200000">
                <a:off x="3764055" y="4742195"/>
                <a:ext cx="1304608" cy="1474064"/>
              </a:xfrm>
              <a:prstGeom prst="rect">
                <a:avLst/>
              </a:prstGeom>
              <a:noFill/>
            </p:spPr>
            <p:txBody>
              <a:bodyPr wrap="none" lIns="91440" tIns="45720" rIns="91440" bIns="45720">
                <a:prstTxWarp prst="textArchUp">
                  <a:avLst>
                    <a:gd name="adj" fmla="val 10820544"/>
                  </a:avLst>
                </a:prstTxWarp>
                <a:spAutoFit/>
              </a:bodyPr>
              <a:lstStyle/>
              <a:p>
                <a:pPr algn="ctr" defTabSz="914400" fontAlgn="base">
                  <a:spcBef>
                    <a:spcPct val="0"/>
                  </a:spcBef>
                  <a:spcAft>
                    <a:spcPct val="0"/>
                  </a:spcAft>
                </a:pPr>
                <a:r>
                  <a:rPr lang="en-US" sz="1200" b="1" dirty="0" smtClean="0">
                    <a:ln w="18415" cmpd="sng">
                      <a:noFill/>
                      <a:prstDash val="solid"/>
                    </a:ln>
                    <a:solidFill>
                      <a:srgbClr val="FFFFFF"/>
                    </a:solidFill>
                    <a:effectLst>
                      <a:outerShdw blurRad="63500" dir="3600000" algn="tl" rotWithShape="0">
                        <a:srgbClr val="000000">
                          <a:alpha val="70000"/>
                        </a:srgbClr>
                      </a:outerShdw>
                    </a:effectLst>
                    <a:latin typeface="Arial" pitchFamily="34" charset="0"/>
                  </a:rPr>
                  <a:t>Engaged</a:t>
                </a:r>
              </a:p>
              <a:p>
                <a:pPr algn="ctr" defTabSz="914400" fontAlgn="base">
                  <a:spcBef>
                    <a:spcPct val="0"/>
                  </a:spcBef>
                  <a:spcAft>
                    <a:spcPct val="0"/>
                  </a:spcAft>
                </a:pPr>
                <a:endParaRPr lang="en-US" sz="1200" b="1" dirty="0">
                  <a:ln w="1905">
                    <a:noFill/>
                  </a:ln>
                  <a:solidFill>
                    <a:srgbClr val="FFFFFF"/>
                  </a:solidFill>
                  <a:effectLst>
                    <a:innerShdw blurRad="69850" dist="43180" dir="5400000">
                      <a:srgbClr val="000000">
                        <a:alpha val="65000"/>
                      </a:srgbClr>
                    </a:innerShdw>
                  </a:effectLst>
                  <a:latin typeface="Arial" pitchFamily="34" charset="0"/>
                </a:endParaRPr>
              </a:p>
            </p:txBody>
          </p:sp>
        </p:grpSp>
      </p:grpSp>
      <p:sp>
        <p:nvSpPr>
          <p:cNvPr id="23" name="Rectangle 22"/>
          <p:cNvSpPr/>
          <p:nvPr/>
        </p:nvSpPr>
        <p:spPr>
          <a:xfrm>
            <a:off x="8850086" y="0"/>
            <a:ext cx="293914" cy="250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spTree>
    <p:extLst>
      <p:ext uri="{BB962C8B-B14F-4D97-AF65-F5344CB8AC3E}">
        <p14:creationId xmlns:p14="http://schemas.microsoft.com/office/powerpoint/2010/main" val="302634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 Diagonal Corner Rectangle 44"/>
          <p:cNvSpPr/>
          <p:nvPr/>
        </p:nvSpPr>
        <p:spPr>
          <a:xfrm>
            <a:off x="466678" y="5347662"/>
            <a:ext cx="7707950" cy="1170432"/>
          </a:xfrm>
          <a:prstGeom prst="round2DiagRect">
            <a:avLst>
              <a:gd name="adj1" fmla="val 13518"/>
              <a:gd name="adj2" fmla="val 0"/>
            </a:avLst>
          </a:prstGeom>
          <a:solidFill>
            <a:srgbClr val="AA005F"/>
          </a:solidFill>
        </p:spPr>
        <p:txBody>
          <a:bodyPr wrap="square" lIns="91418" tIns="45709" rIns="91418" bIns="45709" rtlCol="0" anchor="ctr">
            <a:spAutoFit/>
          </a:bodyPr>
          <a:lstStyle/>
          <a:p>
            <a:pPr algn="ctr" defTabSz="457092">
              <a:spcAft>
                <a:spcPts val="600"/>
              </a:spcAft>
            </a:pPr>
            <a:endParaRPr lang="en-US" sz="1600" dirty="0">
              <a:solidFill>
                <a:srgbClr val="37434D"/>
              </a:solidFill>
              <a:latin typeface="Calibri Light"/>
              <a:cs typeface="Calibri Light"/>
            </a:endParaRPr>
          </a:p>
        </p:txBody>
      </p:sp>
      <p:pic>
        <p:nvPicPr>
          <p:cNvPr id="39" name="Picture 38" descr="robert_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678" y="1254589"/>
            <a:ext cx="1560576" cy="2819400"/>
          </a:xfrm>
          <a:prstGeom prst="rect">
            <a:avLst/>
          </a:prstGeom>
        </p:spPr>
      </p:pic>
      <p:sp>
        <p:nvSpPr>
          <p:cNvPr id="42" name="Title 1"/>
          <p:cNvSpPr txBox="1">
            <a:spLocks/>
          </p:cNvSpPr>
          <p:nvPr/>
        </p:nvSpPr>
        <p:spPr>
          <a:xfrm>
            <a:off x="616539" y="3201779"/>
            <a:ext cx="1937236" cy="432400"/>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a:lnSpc>
                <a:spcPct val="70000"/>
              </a:lnSpc>
            </a:pPr>
            <a:r>
              <a:rPr lang="en-US" sz="2400" b="0" dirty="0" smtClean="0">
                <a:solidFill>
                  <a:prstClr val="white"/>
                </a:solidFill>
                <a:latin typeface="Calibri Light" panose="020F0302020204030204" pitchFamily="34" charset="0"/>
                <a:cs typeface="Calibri Light"/>
              </a:rPr>
              <a:t>Robert</a:t>
            </a:r>
          </a:p>
        </p:txBody>
      </p:sp>
      <p:sp>
        <p:nvSpPr>
          <p:cNvPr id="43" name="Title 1"/>
          <p:cNvSpPr txBox="1">
            <a:spLocks/>
          </p:cNvSpPr>
          <p:nvPr/>
        </p:nvSpPr>
        <p:spPr>
          <a:xfrm>
            <a:off x="623220" y="3518903"/>
            <a:ext cx="1320955" cy="432400"/>
          </a:xfrm>
          <a:prstGeom prst="rect">
            <a:avLst/>
          </a:prstGeom>
        </p:spPr>
        <p:txBody>
          <a:bodyPr vert="horz" lIns="0" tIns="0" rIns="0" bIns="0" rtlCol="0" anchor="t" anchorCtr="0">
            <a:noAutofit/>
          </a:bodyPr>
          <a:lstStyle>
            <a:lvl1pPr algn="l" defTabSz="914400" rtl="0" eaLnBrk="1" latinLnBrk="0" hangingPunct="1">
              <a:spcBef>
                <a:spcPct val="0"/>
              </a:spcBef>
              <a:buNone/>
              <a:defRPr sz="2800" b="1" kern="1200">
                <a:solidFill>
                  <a:schemeClr val="accent1"/>
                </a:solidFill>
                <a:latin typeface="+mj-lt"/>
                <a:ea typeface="+mj-ea"/>
                <a:cs typeface="+mj-cs"/>
              </a:defRPr>
            </a:lvl1pPr>
          </a:lstStyle>
          <a:p>
            <a:pPr>
              <a:lnSpc>
                <a:spcPct val="80000"/>
              </a:lnSpc>
            </a:pPr>
            <a:r>
              <a:rPr lang="en-US" sz="1400" b="0" dirty="0" smtClean="0">
                <a:solidFill>
                  <a:srgbClr val="EEECE1"/>
                </a:solidFill>
                <a:cs typeface="Calibri"/>
              </a:rPr>
              <a:t>67, Group Medicare Retiree</a:t>
            </a:r>
          </a:p>
        </p:txBody>
      </p:sp>
      <p:sp>
        <p:nvSpPr>
          <p:cNvPr id="65" name="Title 1"/>
          <p:cNvSpPr txBox="1">
            <a:spLocks/>
          </p:cNvSpPr>
          <p:nvPr/>
        </p:nvSpPr>
        <p:spPr>
          <a:xfrm>
            <a:off x="466677" y="304800"/>
            <a:ext cx="7954113" cy="430887"/>
          </a:xfrm>
          <a:prstGeom prst="rect">
            <a:avLst/>
          </a:prstGeom>
        </p:spPr>
        <p:txBody>
          <a:bodyPr/>
          <a:lstStyle>
            <a:defPPr>
              <a:defRPr lang="en-US"/>
            </a:defPPr>
            <a:lvl1pPr marL="11104" defTabSz="799059">
              <a:defRPr sz="2800">
                <a:solidFill>
                  <a:srgbClr val="5F9924"/>
                </a:solidFill>
                <a:latin typeface="+mj-lt"/>
                <a:ea typeface="+mj-ea"/>
                <a:cs typeface="+mj-cs"/>
              </a:defRPr>
            </a:lvl1pPr>
          </a:lstStyle>
          <a:p>
            <a:r>
              <a:rPr lang="en-US" dirty="0"/>
              <a:t>Robert’s Journey with Humana</a:t>
            </a:r>
          </a:p>
        </p:txBody>
      </p:sp>
      <p:sp>
        <p:nvSpPr>
          <p:cNvPr id="48" name="TextBox 32"/>
          <p:cNvSpPr txBox="1">
            <a:spLocks noChangeArrowheads="1"/>
          </p:cNvSpPr>
          <p:nvPr/>
        </p:nvSpPr>
        <p:spPr bwMode="auto">
          <a:xfrm>
            <a:off x="653564" y="5757035"/>
            <a:ext cx="338503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marL="171450" indent="-171450" eaLnBrk="1" hangingPunct="1">
              <a:buFont typeface="Arial"/>
              <a:buChar char="•"/>
            </a:pPr>
            <a:r>
              <a:rPr lang="en-US" sz="1300" dirty="0" smtClean="0">
                <a:solidFill>
                  <a:prstClr val="white"/>
                </a:solidFill>
                <a:latin typeface="Calibri"/>
                <a:cs typeface="Calibri"/>
              </a:rPr>
              <a:t>Early </a:t>
            </a:r>
            <a:r>
              <a:rPr lang="en-US" sz="1300" dirty="0">
                <a:solidFill>
                  <a:prstClr val="white"/>
                </a:solidFill>
                <a:latin typeface="Calibri"/>
                <a:cs typeface="Calibri"/>
              </a:rPr>
              <a:t>awareness of a potential </a:t>
            </a:r>
            <a:r>
              <a:rPr lang="en-US" sz="1300" dirty="0" smtClean="0">
                <a:solidFill>
                  <a:prstClr val="white"/>
                </a:solidFill>
                <a:latin typeface="Calibri"/>
                <a:cs typeface="Calibri"/>
              </a:rPr>
              <a:t>gaps </a:t>
            </a:r>
            <a:r>
              <a:rPr lang="en-US" sz="1300" dirty="0">
                <a:solidFill>
                  <a:prstClr val="white"/>
                </a:solidFill>
                <a:latin typeface="Calibri"/>
                <a:cs typeface="Calibri"/>
              </a:rPr>
              <a:t>in care</a:t>
            </a:r>
          </a:p>
          <a:p>
            <a:pPr marL="171450" indent="-171450" eaLnBrk="1" hangingPunct="1">
              <a:buFont typeface="Arial"/>
              <a:buChar char="•"/>
            </a:pPr>
            <a:r>
              <a:rPr lang="en-US" sz="1300" dirty="0">
                <a:solidFill>
                  <a:prstClr val="white"/>
                </a:solidFill>
                <a:latin typeface="Calibri"/>
                <a:cs typeface="Calibri"/>
              </a:rPr>
              <a:t>Education and personalized attention to help </a:t>
            </a:r>
            <a:r>
              <a:rPr lang="en-US" sz="1300" dirty="0" smtClean="0">
                <a:solidFill>
                  <a:prstClr val="white"/>
                </a:solidFill>
                <a:latin typeface="Calibri"/>
                <a:cs typeface="Calibri"/>
              </a:rPr>
              <a:t>Robert </a:t>
            </a:r>
            <a:r>
              <a:rPr lang="en-US" sz="1300" dirty="0">
                <a:solidFill>
                  <a:prstClr val="white"/>
                </a:solidFill>
                <a:latin typeface="Calibri"/>
                <a:cs typeface="Calibri"/>
              </a:rPr>
              <a:t>improve his health</a:t>
            </a:r>
          </a:p>
        </p:txBody>
      </p:sp>
      <p:sp>
        <p:nvSpPr>
          <p:cNvPr id="69" name="TextBox 32"/>
          <p:cNvSpPr txBox="1">
            <a:spLocks noChangeArrowheads="1"/>
          </p:cNvSpPr>
          <p:nvPr/>
        </p:nvSpPr>
        <p:spPr bwMode="auto">
          <a:xfrm>
            <a:off x="4267200" y="5486602"/>
            <a:ext cx="3962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marL="171450" indent="-171450" eaLnBrk="1" hangingPunct="1">
              <a:buFont typeface="Arial"/>
              <a:buChar char="•"/>
            </a:pPr>
            <a:r>
              <a:rPr lang="en-US" sz="1300" dirty="0" smtClean="0">
                <a:solidFill>
                  <a:prstClr val="white"/>
                </a:solidFill>
                <a:latin typeface="Calibri"/>
                <a:cs typeface="Calibri"/>
              </a:rPr>
              <a:t>Managing his chronic conditions and functional limitations through services offered by Humana</a:t>
            </a:r>
            <a:endParaRPr lang="en-US" sz="1300" dirty="0">
              <a:solidFill>
                <a:prstClr val="white"/>
              </a:solidFill>
              <a:latin typeface="Calibri"/>
              <a:cs typeface="Calibri"/>
            </a:endParaRPr>
          </a:p>
          <a:p>
            <a:pPr marL="171450" indent="-171450" eaLnBrk="1" hangingPunct="1">
              <a:buFont typeface="Arial"/>
              <a:buChar char="•"/>
            </a:pPr>
            <a:r>
              <a:rPr lang="en-US" sz="1300" dirty="0" smtClean="0">
                <a:solidFill>
                  <a:prstClr val="white"/>
                </a:solidFill>
                <a:latin typeface="Calibri"/>
                <a:cs typeface="Calibri"/>
              </a:rPr>
              <a:t>Avoiding future ER and hospital  admissions, </a:t>
            </a:r>
            <a:r>
              <a:rPr lang="en-US" sz="1300" dirty="0">
                <a:solidFill>
                  <a:prstClr val="white"/>
                </a:solidFill>
                <a:latin typeface="Calibri"/>
                <a:cs typeface="Calibri"/>
              </a:rPr>
              <a:t>reducing stress</a:t>
            </a:r>
          </a:p>
        </p:txBody>
      </p:sp>
      <p:sp>
        <p:nvSpPr>
          <p:cNvPr id="28" name="TextBox 27"/>
          <p:cNvSpPr txBox="1"/>
          <p:nvPr/>
        </p:nvSpPr>
        <p:spPr>
          <a:xfrm>
            <a:off x="653564" y="5377934"/>
            <a:ext cx="2470636" cy="369332"/>
          </a:xfrm>
          <a:prstGeom prst="rect">
            <a:avLst/>
          </a:prstGeom>
          <a:noFill/>
        </p:spPr>
        <p:txBody>
          <a:bodyPr wrap="square" rtlCol="0">
            <a:spAutoFit/>
          </a:bodyPr>
          <a:lstStyle/>
          <a:p>
            <a:pPr defTabSz="812642"/>
            <a:r>
              <a:rPr lang="en-US" dirty="0">
                <a:solidFill>
                  <a:prstClr val="white"/>
                </a:solidFill>
                <a:cs typeface="Calibri"/>
              </a:rPr>
              <a:t>Robert Benefits From:</a:t>
            </a:r>
          </a:p>
        </p:txBody>
      </p:sp>
      <p:sp>
        <p:nvSpPr>
          <p:cNvPr id="41" name="Text Box 81" descr="© INSCALE GmbH, 26.05.2010&#10;http://www.presentationload.com/"/>
          <p:cNvSpPr txBox="1">
            <a:spLocks noChangeArrowheads="1"/>
          </p:cNvSpPr>
          <p:nvPr/>
        </p:nvSpPr>
        <p:spPr bwMode="gray">
          <a:xfrm>
            <a:off x="2037959" y="2064255"/>
            <a:ext cx="1031631" cy="462291"/>
          </a:xfrm>
          <a:prstGeom prst="rect">
            <a:avLst/>
          </a:prstGeom>
          <a:noFill/>
          <a:ln w="9525">
            <a:noFill/>
            <a:miter lim="800000"/>
            <a:headEnd/>
            <a:tailEnd/>
          </a:ln>
          <a:effectLst/>
        </p:spPr>
        <p:txBody>
          <a:bodyPr tIns="64800" anchor="ctr"/>
          <a:lstStyle/>
          <a:p>
            <a:pPr algn="ctr" defTabSz="812642">
              <a:spcAft>
                <a:spcPct val="40000"/>
              </a:spcAft>
              <a:defRPr/>
            </a:pPr>
            <a:r>
              <a:rPr lang="en-US" sz="1300" kern="0" noProof="1">
                <a:solidFill>
                  <a:srgbClr val="1D5B2D"/>
                </a:solidFill>
              </a:rPr>
              <a:t>Robert’s journey with Humana</a:t>
            </a:r>
          </a:p>
        </p:txBody>
      </p:sp>
      <p:sp>
        <p:nvSpPr>
          <p:cNvPr id="44" name="Rectangle 43"/>
          <p:cNvSpPr/>
          <p:nvPr/>
        </p:nvSpPr>
        <p:spPr>
          <a:xfrm>
            <a:off x="315633" y="6612467"/>
            <a:ext cx="6705600" cy="234589"/>
          </a:xfrm>
          <a:prstGeom prst="rect">
            <a:avLst/>
          </a:prstGeom>
        </p:spPr>
        <p:txBody>
          <a:bodyPr wrap="square" lIns="79930" tIns="39960" rIns="79930" bIns="39960">
            <a:spAutoFit/>
          </a:bodyPr>
          <a:lstStyle/>
          <a:p>
            <a:pPr defTabSz="800462"/>
            <a:r>
              <a:rPr lang="en-US" sz="1000" kern="0" dirty="0">
                <a:solidFill>
                  <a:srgbClr val="404040"/>
                </a:solidFill>
                <a:cs typeface="Calibri"/>
              </a:rPr>
              <a:t>Robert is not an actual member, but an example of the typical Humana Medicare member experience.</a:t>
            </a:r>
          </a:p>
        </p:txBody>
      </p:sp>
      <p:sp>
        <p:nvSpPr>
          <p:cNvPr id="2" name="Freeform 1"/>
          <p:cNvSpPr/>
          <p:nvPr/>
        </p:nvSpPr>
        <p:spPr>
          <a:xfrm>
            <a:off x="3776133" y="2616200"/>
            <a:ext cx="5579848" cy="2638778"/>
          </a:xfrm>
          <a:custGeom>
            <a:avLst/>
            <a:gdLst>
              <a:gd name="connsiteX0" fmla="*/ 0 w 5579848"/>
              <a:gd name="connsiteY0" fmla="*/ 0 h 2638778"/>
              <a:gd name="connsiteX1" fmla="*/ 3818467 w 5579848"/>
              <a:gd name="connsiteY1" fmla="*/ 465667 h 2638778"/>
              <a:gd name="connsiteX2" fmla="*/ 431800 w 5579848"/>
              <a:gd name="connsiteY2" fmla="*/ 1871133 h 2638778"/>
              <a:gd name="connsiteX3" fmla="*/ 5173134 w 5579848"/>
              <a:gd name="connsiteY3" fmla="*/ 2489200 h 2638778"/>
              <a:gd name="connsiteX4" fmla="*/ 5325534 w 5579848"/>
              <a:gd name="connsiteY4" fmla="*/ 2514600 h 2638778"/>
              <a:gd name="connsiteX5" fmla="*/ 5325534 w 5579848"/>
              <a:gd name="connsiteY5" fmla="*/ 2514600 h 2638778"/>
              <a:gd name="connsiteX6" fmla="*/ 5325534 w 5579848"/>
              <a:gd name="connsiteY6" fmla="*/ 2497667 h 2638778"/>
              <a:gd name="connsiteX7" fmla="*/ 5207000 w 5579848"/>
              <a:gd name="connsiteY7" fmla="*/ 2489200 h 2638778"/>
              <a:gd name="connsiteX8" fmla="*/ 5190067 w 5579848"/>
              <a:gd name="connsiteY8" fmla="*/ 2489200 h 2638778"/>
              <a:gd name="connsiteX9" fmla="*/ 3759200 w 5579848"/>
              <a:gd name="connsiteY9" fmla="*/ 465667 h 2638778"/>
              <a:gd name="connsiteX10" fmla="*/ 3759200 w 5579848"/>
              <a:gd name="connsiteY10" fmla="*/ 465667 h 263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9848" h="2638778">
                <a:moveTo>
                  <a:pt x="0" y="0"/>
                </a:moveTo>
                <a:cubicBezTo>
                  <a:pt x="1873250" y="76906"/>
                  <a:pt x="3746500" y="153812"/>
                  <a:pt x="3818467" y="465667"/>
                </a:cubicBezTo>
                <a:cubicBezTo>
                  <a:pt x="3890434" y="777522"/>
                  <a:pt x="206022" y="1533878"/>
                  <a:pt x="431800" y="1871133"/>
                </a:cubicBezTo>
                <a:cubicBezTo>
                  <a:pt x="657578" y="2208389"/>
                  <a:pt x="4357512" y="2381956"/>
                  <a:pt x="5173134" y="2489200"/>
                </a:cubicBezTo>
                <a:cubicBezTo>
                  <a:pt x="5988756" y="2596444"/>
                  <a:pt x="5325534" y="2514600"/>
                  <a:pt x="5325534" y="2514600"/>
                </a:cubicBezTo>
                <a:lnTo>
                  <a:pt x="5325534" y="2514600"/>
                </a:lnTo>
                <a:cubicBezTo>
                  <a:pt x="5325534" y="2511778"/>
                  <a:pt x="5345290" y="2501900"/>
                  <a:pt x="5325534" y="2497667"/>
                </a:cubicBezTo>
                <a:cubicBezTo>
                  <a:pt x="5305778" y="2493434"/>
                  <a:pt x="5229578" y="2490611"/>
                  <a:pt x="5207000" y="2489200"/>
                </a:cubicBezTo>
                <a:cubicBezTo>
                  <a:pt x="5184422" y="2487789"/>
                  <a:pt x="5431367" y="2826455"/>
                  <a:pt x="5190067" y="2489200"/>
                </a:cubicBezTo>
                <a:cubicBezTo>
                  <a:pt x="4948767" y="2151945"/>
                  <a:pt x="3759200" y="465667"/>
                  <a:pt x="3759200" y="465667"/>
                </a:cubicBezTo>
                <a:lnTo>
                  <a:pt x="3759200" y="465667"/>
                </a:lnTo>
              </a:path>
            </a:pathLst>
          </a:custGeom>
          <a:noFill/>
        </p:spPr>
        <p:txBody>
          <a:bodyPr rtlCol="0" anchor="ctr"/>
          <a:lstStyle/>
          <a:p>
            <a:pPr algn="ctr"/>
            <a:endParaRPr lang="en-US" dirty="0">
              <a:solidFill>
                <a:prstClr val="black"/>
              </a:solidFill>
            </a:endParaRPr>
          </a:p>
        </p:txBody>
      </p:sp>
      <p:sp>
        <p:nvSpPr>
          <p:cNvPr id="3" name="Slide Number Placeholder 2"/>
          <p:cNvSpPr>
            <a:spLocks noGrp="1"/>
          </p:cNvSpPr>
          <p:nvPr>
            <p:ph type="sldNum" sz="quarter" idx="4"/>
          </p:nvPr>
        </p:nvSpPr>
        <p:spPr>
          <a:xfrm>
            <a:off x="8471379" y="6507170"/>
            <a:ext cx="317619" cy="244475"/>
          </a:xfrm>
        </p:spPr>
        <p:txBody>
          <a:bodyPr/>
          <a:lstStyle/>
          <a:p>
            <a:pPr defTabSz="890024"/>
            <a:fld id="{485C39CC-EE39-D443-B36F-C90C146C8057}" type="slidenum">
              <a:rPr lang="en-US" sz="1000" smtClean="0"/>
              <a:pPr defTabSz="890024"/>
              <a:t>44</a:t>
            </a:fld>
            <a:endParaRPr lang="en-US" sz="1000" dirty="0"/>
          </a:p>
        </p:txBody>
      </p:sp>
      <p:grpSp>
        <p:nvGrpSpPr>
          <p:cNvPr id="29" name="Group 28"/>
          <p:cNvGrpSpPr/>
          <p:nvPr/>
        </p:nvGrpSpPr>
        <p:grpSpPr>
          <a:xfrm>
            <a:off x="3032993" y="974819"/>
            <a:ext cx="5674884" cy="4317137"/>
            <a:chOff x="3183980" y="769817"/>
            <a:chExt cx="5674884" cy="4317137"/>
          </a:xfrm>
        </p:grpSpPr>
        <p:sp>
          <p:nvSpPr>
            <p:cNvPr id="30" name="Text Box 76" descr="© INSCALE GmbH, 26.05.2010&#10;http://www.presentationload.com/"/>
            <p:cNvSpPr txBox="1">
              <a:spLocks noChangeArrowheads="1"/>
            </p:cNvSpPr>
            <p:nvPr/>
          </p:nvSpPr>
          <p:spPr bwMode="gray">
            <a:xfrm>
              <a:off x="3645636" y="769817"/>
              <a:ext cx="5029154" cy="559540"/>
            </a:xfrm>
            <a:prstGeom prst="rect">
              <a:avLst/>
            </a:prstGeom>
            <a:noFill/>
            <a:ln w="9525">
              <a:noFill/>
              <a:miter lim="800000"/>
              <a:headEnd/>
              <a:tailEnd/>
            </a:ln>
            <a:effectLst/>
          </p:spPr>
          <p:txBody>
            <a:bodyPr tIns="64800"/>
            <a:lstStyle/>
            <a:p>
              <a:pPr defTabSz="812642">
                <a:spcAft>
                  <a:spcPct val="40000"/>
                </a:spcAft>
                <a:defRPr/>
              </a:pPr>
              <a:r>
                <a:rPr lang="en-US" sz="1300" b="1" kern="0" noProof="1" smtClean="0">
                  <a:solidFill>
                    <a:srgbClr val="5C9A1B"/>
                  </a:solidFill>
                  <a:cs typeface="Calibri"/>
                </a:rPr>
                <a:t>Predictive Modeling</a:t>
              </a:r>
            </a:p>
            <a:p>
              <a:pPr marL="112713" indent="-112713" defTabSz="812642">
                <a:buFont typeface="Arial" panose="020B0604020202020204" pitchFamily="34" charset="0"/>
                <a:buChar char="•"/>
                <a:defRPr/>
              </a:pPr>
              <a:r>
                <a:rPr lang="en-US" sz="1300" kern="0" noProof="1" smtClean="0">
                  <a:solidFill>
                    <a:srgbClr val="353550"/>
                  </a:solidFill>
                </a:rPr>
                <a:t>Robert receives a welcome call and takes a Health Risk Assessment</a:t>
              </a:r>
            </a:p>
            <a:p>
              <a:pPr marL="112713" indent="-112713" defTabSz="812642">
                <a:buFont typeface="Arial" panose="020B0604020202020204" pitchFamily="34" charset="0"/>
                <a:buChar char="•"/>
                <a:defRPr/>
              </a:pPr>
              <a:r>
                <a:rPr lang="en-US" sz="1300" kern="0" noProof="1" smtClean="0">
                  <a:solidFill>
                    <a:srgbClr val="353550"/>
                  </a:solidFill>
                </a:rPr>
                <a:t>Identified for nurse outreach by predictive modeling that includes claims, HRA, and other data</a:t>
              </a:r>
              <a:endParaRPr lang="en-US" sz="1300" kern="0" noProof="1">
                <a:solidFill>
                  <a:srgbClr val="353550"/>
                </a:solidFill>
              </a:endParaRPr>
            </a:p>
          </p:txBody>
        </p:sp>
        <p:sp>
          <p:nvSpPr>
            <p:cNvPr id="31" name="Text Box 81" descr="© INSCALE GmbH, 26.05.2010&#10;http://www.presentationload.com/"/>
            <p:cNvSpPr txBox="1">
              <a:spLocks noChangeArrowheads="1"/>
            </p:cNvSpPr>
            <p:nvPr/>
          </p:nvSpPr>
          <p:spPr bwMode="gray">
            <a:xfrm>
              <a:off x="3645635" y="2471299"/>
              <a:ext cx="5029155" cy="1483355"/>
            </a:xfrm>
            <a:prstGeom prst="rect">
              <a:avLst/>
            </a:prstGeom>
            <a:noFill/>
            <a:ln w="9525">
              <a:noFill/>
              <a:miter lim="800000"/>
              <a:headEnd/>
              <a:tailEnd/>
            </a:ln>
            <a:effectLst/>
          </p:spPr>
          <p:txBody>
            <a:bodyPr tIns="64800"/>
            <a:lstStyle/>
            <a:p>
              <a:pPr defTabSz="812642">
                <a:spcAft>
                  <a:spcPct val="40000"/>
                </a:spcAft>
                <a:defRPr/>
              </a:pPr>
              <a:r>
                <a:rPr lang="en-US" sz="1300" b="1" kern="0" noProof="1" smtClean="0">
                  <a:solidFill>
                    <a:srgbClr val="5C9A1B"/>
                  </a:solidFill>
                  <a:cs typeface="Calibri"/>
                </a:rPr>
                <a:t>On-going Care Manager Support</a:t>
              </a:r>
              <a:endParaRPr lang="en-US" sz="1300" b="1" kern="0" noProof="1">
                <a:solidFill>
                  <a:srgbClr val="5C9A1B"/>
                </a:solidFill>
                <a:cs typeface="Calibri"/>
              </a:endParaRPr>
            </a:p>
            <a:p>
              <a:pPr marL="112713" indent="-112713">
                <a:buFont typeface="Arial" panose="020B0604020202020204" pitchFamily="34" charset="0"/>
                <a:buChar char="•"/>
                <a:defRPr/>
              </a:pPr>
              <a:r>
                <a:rPr lang="en-US" sz="1300" kern="0" noProof="1" smtClean="0">
                  <a:solidFill>
                    <a:srgbClr val="353550"/>
                  </a:solidFill>
                </a:rPr>
                <a:t>Robert’s care manager does an initial assessment of Robert’s needs, including an in home assessment, if necessary</a:t>
              </a:r>
            </a:p>
            <a:p>
              <a:pPr marL="112713" indent="-112713">
                <a:buFont typeface="Arial" panose="020B0604020202020204" pitchFamily="34" charset="0"/>
                <a:buChar char="•"/>
                <a:defRPr/>
              </a:pPr>
              <a:r>
                <a:rPr lang="en-US" sz="1300" kern="0" noProof="1" smtClean="0">
                  <a:solidFill>
                    <a:srgbClr val="353550"/>
                  </a:solidFill>
                </a:rPr>
                <a:t>Robert and his Care Manager develop a plan that emphasizes well-being and following physician guidance  </a:t>
              </a:r>
            </a:p>
            <a:p>
              <a:pPr marL="112713" indent="-112713">
                <a:buFont typeface="Arial" panose="020B0604020202020204" pitchFamily="34" charset="0"/>
                <a:buChar char="•"/>
                <a:defRPr/>
              </a:pPr>
              <a:r>
                <a:rPr lang="en-US" sz="1300" kern="0" noProof="1" smtClean="0">
                  <a:solidFill>
                    <a:srgbClr val="353550"/>
                  </a:solidFill>
                </a:rPr>
                <a:t>Robert’s Care Manager consults with his doctor, monitors for gaps in care and compliance with prescribed medications</a:t>
              </a:r>
              <a:endParaRPr lang="en-US" sz="1300" kern="0" noProof="1">
                <a:solidFill>
                  <a:srgbClr val="353550"/>
                </a:solidFill>
              </a:endParaRPr>
            </a:p>
          </p:txBody>
        </p:sp>
        <p:sp>
          <p:nvSpPr>
            <p:cNvPr id="32" name="Text Box 81" descr="© INSCALE GmbH, 26.05.2010&#10;http://www.presentationload.com/"/>
            <p:cNvSpPr txBox="1">
              <a:spLocks noChangeArrowheads="1"/>
            </p:cNvSpPr>
            <p:nvPr/>
          </p:nvSpPr>
          <p:spPr bwMode="gray">
            <a:xfrm>
              <a:off x="3657600" y="1706337"/>
              <a:ext cx="5201264" cy="829501"/>
            </a:xfrm>
            <a:prstGeom prst="rect">
              <a:avLst/>
            </a:prstGeom>
            <a:noFill/>
            <a:ln w="9525">
              <a:noFill/>
              <a:miter lim="800000"/>
              <a:headEnd/>
              <a:tailEnd/>
            </a:ln>
            <a:effectLst/>
          </p:spPr>
          <p:txBody>
            <a:bodyPr tIns="64800"/>
            <a:lstStyle/>
            <a:p>
              <a:pPr defTabSz="812642">
                <a:spcAft>
                  <a:spcPct val="40000"/>
                </a:spcAft>
                <a:defRPr/>
              </a:pPr>
              <a:r>
                <a:rPr lang="en-US" sz="1300" b="1" kern="0" noProof="1" smtClean="0">
                  <a:solidFill>
                    <a:srgbClr val="5C9A1B"/>
                  </a:solidFill>
                  <a:cs typeface="Calibri"/>
                </a:rPr>
                <a:t>Initial Outreach</a:t>
              </a:r>
              <a:endParaRPr lang="en-US" sz="1300" b="1" kern="0" noProof="1">
                <a:solidFill>
                  <a:srgbClr val="5C9A1B"/>
                </a:solidFill>
                <a:cs typeface="Calibri"/>
              </a:endParaRPr>
            </a:p>
            <a:p>
              <a:pPr marL="112713" indent="-112713">
                <a:buFont typeface="Arial" panose="020B0604020202020204" pitchFamily="34" charset="0"/>
                <a:buChar char="•"/>
                <a:defRPr/>
              </a:pPr>
              <a:r>
                <a:rPr lang="en-US" sz="1300" kern="0" noProof="1" smtClean="0">
                  <a:solidFill>
                    <a:srgbClr val="353550"/>
                  </a:solidFill>
                </a:rPr>
                <a:t>Outreach initiated by a Humana At Home referral specialist</a:t>
              </a:r>
            </a:p>
            <a:p>
              <a:pPr marL="112713" indent="-112713">
                <a:buFont typeface="Arial" panose="020B0604020202020204" pitchFamily="34" charset="0"/>
                <a:buChar char="•"/>
                <a:defRPr/>
              </a:pPr>
              <a:r>
                <a:rPr lang="en-US" sz="1300" kern="0" noProof="1" smtClean="0">
                  <a:solidFill>
                    <a:srgbClr val="353550"/>
                  </a:solidFill>
                </a:rPr>
                <a:t>Makes an appointment for a Care Manager to reach out telephonically</a:t>
              </a:r>
            </a:p>
          </p:txBody>
        </p:sp>
        <p:pic>
          <p:nvPicPr>
            <p:cNvPr id="33" name="Picture 32" descr="checklis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7133" y="1020552"/>
              <a:ext cx="334796" cy="257957"/>
            </a:xfrm>
            <a:prstGeom prst="rect">
              <a:avLst/>
            </a:prstGeom>
          </p:spPr>
        </p:pic>
        <p:pic>
          <p:nvPicPr>
            <p:cNvPr id="34" name="Picture 33" descr="bidirectional.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3980" y="2626878"/>
              <a:ext cx="384023" cy="234888"/>
            </a:xfrm>
            <a:prstGeom prst="rect">
              <a:avLst/>
            </a:prstGeom>
          </p:spPr>
        </p:pic>
        <p:sp>
          <p:nvSpPr>
            <p:cNvPr id="35" name="Text Box 81" descr="© INSCALE GmbH, 26.05.2010&#10;http://www.presentationload.com/"/>
            <p:cNvSpPr txBox="1">
              <a:spLocks noChangeArrowheads="1"/>
            </p:cNvSpPr>
            <p:nvPr/>
          </p:nvSpPr>
          <p:spPr bwMode="gray">
            <a:xfrm>
              <a:off x="3657600" y="3956113"/>
              <a:ext cx="5189300" cy="1130841"/>
            </a:xfrm>
            <a:prstGeom prst="rect">
              <a:avLst/>
            </a:prstGeom>
            <a:noFill/>
            <a:ln w="9525">
              <a:noFill/>
              <a:miter lim="800000"/>
              <a:headEnd/>
              <a:tailEnd/>
            </a:ln>
            <a:effectLst/>
          </p:spPr>
          <p:txBody>
            <a:bodyPr tIns="64800"/>
            <a:lstStyle/>
            <a:p>
              <a:pPr defTabSz="812642">
                <a:spcAft>
                  <a:spcPct val="40000"/>
                </a:spcAft>
                <a:defRPr/>
              </a:pPr>
              <a:r>
                <a:rPr lang="en-US" sz="1300" b="1" kern="0" noProof="1" smtClean="0">
                  <a:solidFill>
                    <a:srgbClr val="5C9A1B"/>
                  </a:solidFill>
                  <a:cs typeface="Calibri"/>
                </a:rPr>
                <a:t>Improving health</a:t>
              </a:r>
              <a:endParaRPr lang="en-US" sz="1300" b="1" kern="0" noProof="1">
                <a:solidFill>
                  <a:srgbClr val="5C9A1B"/>
                </a:solidFill>
                <a:cs typeface="Calibri"/>
              </a:endParaRPr>
            </a:p>
            <a:p>
              <a:pPr marL="112713" indent="-112713">
                <a:buFont typeface="Arial" panose="020B0604020202020204" pitchFamily="34" charset="0"/>
                <a:buChar char="•"/>
                <a:defRPr/>
              </a:pPr>
              <a:r>
                <a:rPr lang="en-US" sz="1300" kern="0" noProof="1" smtClean="0">
                  <a:solidFill>
                    <a:srgbClr val="353550"/>
                  </a:solidFill>
                </a:rPr>
                <a:t>The goals are to help Robert manage his chronic conditions, offer support, guidance, and accountability</a:t>
              </a:r>
            </a:p>
            <a:p>
              <a:pPr marL="112713" indent="-112713">
                <a:buFont typeface="Arial" panose="020B0604020202020204" pitchFamily="34" charset="0"/>
                <a:buChar char="•"/>
                <a:defRPr/>
              </a:pPr>
              <a:r>
                <a:rPr lang="en-US" sz="1300" kern="0" noProof="1" smtClean="0">
                  <a:solidFill>
                    <a:srgbClr val="353550"/>
                  </a:solidFill>
                </a:rPr>
                <a:t>Surrounds Robert with resources to help him achieve his best healh and age with dignity in the home</a:t>
              </a:r>
              <a:endParaRPr lang="en-US" sz="1300" kern="0" noProof="1">
                <a:solidFill>
                  <a:srgbClr val="353550"/>
                </a:solidFill>
              </a:endParaRPr>
            </a:p>
          </p:txBody>
        </p:sp>
        <p:pic>
          <p:nvPicPr>
            <p:cNvPr id="36" name="Picture 35" descr="hum_ii_appl_rgb_gr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9273" y="4032303"/>
              <a:ext cx="387993" cy="306896"/>
            </a:xfrm>
            <a:prstGeom prst="rect">
              <a:avLst/>
            </a:prstGeom>
          </p:spPr>
        </p:pic>
        <p:pic>
          <p:nvPicPr>
            <p:cNvPr id="37" name="Picture 36" descr="hum_ii_cntct_rgb_gr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7133" y="1887934"/>
              <a:ext cx="310871" cy="233154"/>
            </a:xfrm>
            <a:prstGeom prst="rect">
              <a:avLst/>
            </a:prstGeom>
          </p:spPr>
        </p:pic>
      </p:grpSp>
    </p:spTree>
    <p:extLst>
      <p:ext uri="{BB962C8B-B14F-4D97-AF65-F5344CB8AC3E}">
        <p14:creationId xmlns:p14="http://schemas.microsoft.com/office/powerpoint/2010/main" val="15325115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0985"/>
          <a:stretch/>
        </p:blipFill>
        <p:spPr>
          <a:xfrm>
            <a:off x="-1" y="11430"/>
            <a:ext cx="9144001" cy="6846570"/>
          </a:xfrm>
          <a:prstGeom prst="rect">
            <a:avLst/>
          </a:prstGeom>
        </p:spPr>
      </p:pic>
      <p:sp>
        <p:nvSpPr>
          <p:cNvPr id="6" name="TextBox 5"/>
          <p:cNvSpPr txBox="1"/>
          <p:nvPr/>
        </p:nvSpPr>
        <p:spPr>
          <a:xfrm>
            <a:off x="177269" y="167995"/>
            <a:ext cx="4205632" cy="508473"/>
          </a:xfrm>
          <a:prstGeom prst="rect">
            <a:avLst/>
          </a:prstGeom>
          <a:noFill/>
        </p:spPr>
        <p:txBody>
          <a:bodyPr wrap="square" rtlCol="0">
            <a:spAutoFit/>
          </a:bodyPr>
          <a:lstStyle/>
          <a:p>
            <a:pPr defTabSz="457200" fontAlgn="base">
              <a:lnSpc>
                <a:spcPts val="3160"/>
              </a:lnSpc>
              <a:spcBef>
                <a:spcPct val="0"/>
              </a:spcBef>
              <a:spcAft>
                <a:spcPts val="600"/>
              </a:spcAft>
            </a:pPr>
            <a:r>
              <a:rPr lang="en-US" sz="3200" b="1" dirty="0">
                <a:solidFill>
                  <a:srgbClr val="5C9A1B"/>
                </a:solidFill>
              </a:rPr>
              <a:t>Humana At Home</a:t>
            </a:r>
          </a:p>
        </p:txBody>
      </p:sp>
      <p:sp>
        <p:nvSpPr>
          <p:cNvPr id="7" name="Rectangle 6"/>
          <p:cNvSpPr/>
          <p:nvPr/>
        </p:nvSpPr>
        <p:spPr>
          <a:xfrm>
            <a:off x="744279" y="4019932"/>
            <a:ext cx="8293395" cy="2677656"/>
          </a:xfrm>
          <a:prstGeom prst="rect">
            <a:avLst/>
          </a:prstGeom>
          <a:solidFill>
            <a:schemeClr val="accent6">
              <a:lumMod val="20000"/>
              <a:lumOff val="80000"/>
              <a:alpha val="57000"/>
            </a:schemeClr>
          </a:solidFill>
        </p:spPr>
        <p:txBody>
          <a:bodyPr wrap="square">
            <a:spAutoFit/>
          </a:bodyPr>
          <a:lstStyle/>
          <a:p>
            <a:pPr marL="0" lvl="1" defTabSz="457200" fontAlgn="base">
              <a:spcBef>
                <a:spcPct val="50000"/>
              </a:spcBef>
              <a:spcAft>
                <a:spcPct val="0"/>
              </a:spcAft>
              <a:buClr>
                <a:srgbClr val="AA005F"/>
              </a:buClr>
            </a:pPr>
            <a:r>
              <a:rPr lang="en-US" sz="2400" b="1" dirty="0">
                <a:solidFill>
                  <a:srgbClr val="000000"/>
                </a:solidFill>
              </a:rPr>
              <a:t>Care is shifting to the home to meet consumer needs and improve outcomes, consumer experience, and costs</a:t>
            </a:r>
          </a:p>
          <a:p>
            <a:pPr marL="0" lvl="1" defTabSz="932962" fontAlgn="base">
              <a:spcBef>
                <a:spcPct val="50000"/>
              </a:spcBef>
              <a:spcAft>
                <a:spcPct val="0"/>
              </a:spcAft>
              <a:buClr>
                <a:srgbClr val="AA005F"/>
              </a:buClr>
              <a:defRPr/>
            </a:pPr>
            <a:r>
              <a:rPr lang="en-US" sz="2400" b="1" dirty="0">
                <a:solidFill>
                  <a:srgbClr val="000000"/>
                </a:solidFill>
              </a:rPr>
              <a:t>Current care coordination capabilities have achieved significant clinical and financial results</a:t>
            </a:r>
            <a:r>
              <a:rPr lang="en-US" sz="2400" dirty="0">
                <a:solidFill>
                  <a:srgbClr val="000000"/>
                </a:solidFill>
              </a:rPr>
              <a:t> </a:t>
            </a:r>
          </a:p>
          <a:p>
            <a:pPr marL="0" lvl="1" defTabSz="932962" fontAlgn="base">
              <a:spcBef>
                <a:spcPct val="50000"/>
              </a:spcBef>
              <a:spcAft>
                <a:spcPct val="0"/>
              </a:spcAft>
              <a:buClr>
                <a:srgbClr val="AA005F"/>
              </a:buClr>
              <a:defRPr/>
            </a:pPr>
            <a:r>
              <a:rPr lang="en-US" sz="2400" b="1" dirty="0">
                <a:solidFill>
                  <a:srgbClr val="000000"/>
                </a:solidFill>
              </a:rPr>
              <a:t>Transitioning from care coordination to care delivery in the home to continue to improve outcomes</a:t>
            </a:r>
          </a:p>
        </p:txBody>
      </p:sp>
      <p:pic>
        <p:nvPicPr>
          <p:cNvPr id="12" name="Picture 11" descr="hum_ii_home_rgb_dg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556" y="4019932"/>
            <a:ext cx="342954" cy="342953"/>
          </a:xfrm>
          <a:prstGeom prst="rect">
            <a:avLst/>
          </a:prstGeom>
        </p:spPr>
      </p:pic>
      <p:pic>
        <p:nvPicPr>
          <p:cNvPr id="13" name="Picture 12" descr="hum_ii_clist_rgb_dg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834" y="5022615"/>
            <a:ext cx="388397" cy="402105"/>
          </a:xfrm>
          <a:prstGeom prst="rect">
            <a:avLst/>
          </a:prstGeom>
        </p:spPr>
      </p:pic>
      <p:pic>
        <p:nvPicPr>
          <p:cNvPr id="14" name="Picture 13" descr="hum_ii_steth_rgb_dg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182" y="5943600"/>
            <a:ext cx="399639" cy="596928"/>
          </a:xfrm>
          <a:prstGeom prst="rect">
            <a:avLst/>
          </a:prstGeom>
        </p:spPr>
      </p:pic>
    </p:spTree>
    <p:extLst>
      <p:ext uri="{BB962C8B-B14F-4D97-AF65-F5344CB8AC3E}">
        <p14:creationId xmlns:p14="http://schemas.microsoft.com/office/powerpoint/2010/main" val="8831354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p:cNvSpPr txBox="1">
            <a:spLocks/>
          </p:cNvSpPr>
          <p:nvPr>
            <p:custDataLst>
              <p:tags r:id="rId1"/>
            </p:custDataLst>
          </p:nvPr>
        </p:nvSpPr>
        <p:spPr>
          <a:xfrm>
            <a:off x="461620" y="1495645"/>
            <a:ext cx="7262653" cy="1501344"/>
          </a:xfrm>
          <a:prstGeom prst="rect">
            <a:avLst/>
          </a:prstGeom>
        </p:spPr>
        <p:txBody>
          <a:bodyPr/>
          <a:lstStyle>
            <a:lvl1pPr algn="l" rtl="0" eaLnBrk="0" fontAlgn="base" hangingPunct="0">
              <a:spcBef>
                <a:spcPts val="400"/>
              </a:spcBef>
              <a:spcAft>
                <a:spcPct val="0"/>
              </a:spcAft>
              <a:buSzPct val="25000"/>
              <a:buFont typeface="Arial" pitchFamily="34" charset="0"/>
              <a:buChar char="‏"/>
              <a:defRPr kern="1200">
                <a:solidFill>
                  <a:schemeClr val="tx1"/>
                </a:solidFill>
                <a:latin typeface="Arial" pitchFamily="34" charset="0"/>
                <a:ea typeface="+mn-ea"/>
                <a:cs typeface="Arial" pitchFamily="34" charset="0"/>
              </a:defRPr>
            </a:lvl1pPr>
            <a:lvl2pPr marL="342900" indent="-228600" algn="l" rtl="0" eaLnBrk="0" fontAlgn="base" hangingPunct="0">
              <a:spcBef>
                <a:spcPts val="400"/>
              </a:spcBef>
              <a:spcAft>
                <a:spcPct val="0"/>
              </a:spcAft>
              <a:buSzPct val="65000"/>
              <a:buFont typeface="Wingdings" pitchFamily="2" charset="2"/>
              <a:buChar char="l"/>
              <a:defRPr kern="1200">
                <a:solidFill>
                  <a:schemeClr val="tx1"/>
                </a:solidFill>
                <a:latin typeface="Arial" pitchFamily="34" charset="0"/>
                <a:ea typeface="+mn-ea"/>
                <a:cs typeface="Arial" pitchFamily="34" charset="0"/>
              </a:defRPr>
            </a:lvl2pPr>
            <a:lvl3pPr marL="685800" indent="-228600" algn="l" rtl="0" eaLnBrk="0" fontAlgn="base" hangingPunct="0">
              <a:spcBef>
                <a:spcPts val="400"/>
              </a:spcBef>
              <a:spcAft>
                <a:spcPct val="0"/>
              </a:spcAft>
              <a:buFont typeface="Arial" pitchFamily="34" charset="0"/>
              <a:buChar char="–"/>
              <a:defRPr kern="1200">
                <a:solidFill>
                  <a:schemeClr val="tx1"/>
                </a:solidFill>
                <a:latin typeface="Arial" pitchFamily="34" charset="0"/>
                <a:ea typeface="+mn-ea"/>
                <a:cs typeface="Arial" pitchFamily="34" charset="0"/>
              </a:defRPr>
            </a:lvl3pPr>
            <a:lvl4pPr marL="1028700" indent="-228600" algn="l" rtl="0" eaLnBrk="0" fontAlgn="base" hangingPunct="0">
              <a:spcBef>
                <a:spcPts val="400"/>
              </a:spcBef>
              <a:spcAft>
                <a:spcPct val="0"/>
              </a:spcAft>
              <a:buSzPct val="55000"/>
              <a:buFont typeface="Wingdings" pitchFamily="2" charset="2"/>
              <a:buChar char="¡"/>
              <a:defRPr sz="1600" kern="1200">
                <a:solidFill>
                  <a:schemeClr val="tx1"/>
                </a:solidFill>
                <a:latin typeface="Arial" pitchFamily="34" charset="0"/>
                <a:ea typeface="+mn-ea"/>
                <a:cs typeface="Arial" pitchFamily="34" charset="0"/>
              </a:defRPr>
            </a:lvl4pPr>
            <a:lvl5pPr marL="1371600" indent="-228600" algn="l" rtl="0" eaLnBrk="0" fontAlgn="base" hangingPunct="0">
              <a:spcBef>
                <a:spcPts val="400"/>
              </a:spcBef>
              <a:spcAft>
                <a:spcPct val="0"/>
              </a:spcAft>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AA0B5F"/>
              </a:buClr>
              <a:buSzPct val="100000"/>
              <a:buFont typeface="Arial"/>
              <a:buChar char="•"/>
            </a:pPr>
            <a:endParaRPr lang="en-US" sz="1400" dirty="0" smtClean="0">
              <a:solidFill>
                <a:srgbClr val="000000"/>
              </a:solidFill>
              <a:latin typeface="Calibri"/>
            </a:endParaRPr>
          </a:p>
        </p:txBody>
      </p:sp>
      <p:sp>
        <p:nvSpPr>
          <p:cNvPr id="4" name="Round Diagonal Corner Rectangle 3"/>
          <p:cNvSpPr/>
          <p:nvPr/>
        </p:nvSpPr>
        <p:spPr>
          <a:xfrm>
            <a:off x="5558277" y="3032003"/>
            <a:ext cx="2914698" cy="820717"/>
          </a:xfrm>
          <a:prstGeom prst="round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FFFF"/>
                </a:solidFill>
              </a:rPr>
              <a:t>Interventions tailored </a:t>
            </a:r>
          </a:p>
          <a:p>
            <a:pPr algn="ctr"/>
            <a:r>
              <a:rPr lang="en-US" sz="1600" b="1" dirty="0" smtClean="0">
                <a:solidFill>
                  <a:srgbClr val="FFFFFF"/>
                </a:solidFill>
              </a:rPr>
              <a:t>to individual needs </a:t>
            </a:r>
          </a:p>
          <a:p>
            <a:pPr algn="ctr"/>
            <a:r>
              <a:rPr lang="en-US" sz="1600" b="1" dirty="0" smtClean="0">
                <a:solidFill>
                  <a:srgbClr val="FFFFFF"/>
                </a:solidFill>
              </a:rPr>
              <a:t>and preferences</a:t>
            </a:r>
          </a:p>
        </p:txBody>
      </p:sp>
      <p:sp>
        <p:nvSpPr>
          <p:cNvPr id="2" name="Round Diagonal Corner Rectangle 1"/>
          <p:cNvSpPr/>
          <p:nvPr/>
        </p:nvSpPr>
        <p:spPr>
          <a:xfrm>
            <a:off x="148732" y="4349876"/>
            <a:ext cx="8140824" cy="1382709"/>
          </a:xfrm>
          <a:prstGeom prst="round2Diag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indent="-112713">
              <a:buClr>
                <a:srgbClr val="177B57"/>
              </a:buClr>
              <a:buSzPct val="100000"/>
              <a:buFont typeface="Wingdings" pitchFamily="2" charset="2"/>
              <a:buNone/>
            </a:pPr>
            <a:r>
              <a:rPr lang="en-US" b="1" dirty="0">
                <a:solidFill>
                  <a:srgbClr val="000000"/>
                </a:solidFill>
              </a:rPr>
              <a:t>These people</a:t>
            </a:r>
            <a:r>
              <a:rPr lang="en-US" dirty="0">
                <a:solidFill>
                  <a:srgbClr val="000000"/>
                </a:solidFill>
              </a:rPr>
              <a:t>: </a:t>
            </a:r>
          </a:p>
          <a:p>
            <a:pPr marL="625475" lvl="1" indent="-168275">
              <a:buClr>
                <a:srgbClr val="AA0B5F"/>
              </a:buClr>
              <a:buSzPct val="100000"/>
              <a:buFont typeface="Arial"/>
              <a:buChar char="•"/>
            </a:pPr>
            <a:r>
              <a:rPr lang="en-US" dirty="0">
                <a:solidFill>
                  <a:srgbClr val="000000"/>
                </a:solidFill>
              </a:rPr>
              <a:t>Have multiple </a:t>
            </a:r>
            <a:r>
              <a:rPr lang="en-US" dirty="0" smtClean="0">
                <a:solidFill>
                  <a:srgbClr val="000000"/>
                </a:solidFill>
              </a:rPr>
              <a:t>hospital and </a:t>
            </a:r>
            <a:r>
              <a:rPr lang="en-US" dirty="0">
                <a:solidFill>
                  <a:srgbClr val="000000"/>
                </a:solidFill>
              </a:rPr>
              <a:t>e</a:t>
            </a:r>
            <a:r>
              <a:rPr lang="en-US" dirty="0" smtClean="0">
                <a:solidFill>
                  <a:srgbClr val="000000"/>
                </a:solidFill>
              </a:rPr>
              <a:t>mergency room visits</a:t>
            </a:r>
            <a:endParaRPr lang="en-US" dirty="0">
              <a:solidFill>
                <a:srgbClr val="000000"/>
              </a:solidFill>
            </a:endParaRPr>
          </a:p>
          <a:p>
            <a:pPr marL="625475" lvl="1" indent="-168275">
              <a:buClr>
                <a:srgbClr val="AA0B5F"/>
              </a:buClr>
              <a:buSzPct val="100000"/>
              <a:buFont typeface="Arial"/>
              <a:buChar char="•"/>
            </a:pPr>
            <a:r>
              <a:rPr lang="en-US" dirty="0">
                <a:solidFill>
                  <a:srgbClr val="000000"/>
                </a:solidFill>
              </a:rPr>
              <a:t>Have chronic </a:t>
            </a:r>
            <a:r>
              <a:rPr lang="en-US" dirty="0" smtClean="0">
                <a:solidFill>
                  <a:srgbClr val="000000"/>
                </a:solidFill>
              </a:rPr>
              <a:t>conditions and functional, behavioral, or cognitive deficits</a:t>
            </a:r>
            <a:endParaRPr lang="en-US" dirty="0">
              <a:solidFill>
                <a:srgbClr val="000000"/>
              </a:solidFill>
            </a:endParaRPr>
          </a:p>
          <a:p>
            <a:pPr marL="625475" lvl="1" indent="-168275">
              <a:buClr>
                <a:srgbClr val="AA0B5F"/>
              </a:buClr>
              <a:buSzPct val="100000"/>
              <a:buFont typeface="Arial"/>
              <a:buChar char="•"/>
            </a:pPr>
            <a:r>
              <a:rPr lang="en-US" dirty="0">
                <a:solidFill>
                  <a:srgbClr val="000000"/>
                </a:solidFill>
              </a:rPr>
              <a:t>Are likely to </a:t>
            </a:r>
            <a:r>
              <a:rPr lang="en-US" dirty="0" smtClean="0">
                <a:solidFill>
                  <a:srgbClr val="000000"/>
                </a:solidFill>
              </a:rPr>
              <a:t>be sickest members </a:t>
            </a:r>
            <a:r>
              <a:rPr lang="en-US" dirty="0">
                <a:solidFill>
                  <a:srgbClr val="000000"/>
                </a:solidFill>
              </a:rPr>
              <a:t>in </a:t>
            </a:r>
            <a:r>
              <a:rPr lang="en-US" dirty="0" smtClean="0">
                <a:solidFill>
                  <a:srgbClr val="000000"/>
                </a:solidFill>
              </a:rPr>
              <a:t>future</a:t>
            </a:r>
          </a:p>
        </p:txBody>
      </p:sp>
      <p:sp>
        <p:nvSpPr>
          <p:cNvPr id="30" name="Slide Number Placeholder 3"/>
          <p:cNvSpPr txBox="1">
            <a:spLocks/>
          </p:cNvSpPr>
          <p:nvPr/>
        </p:nvSpPr>
        <p:spPr>
          <a:xfrm>
            <a:off x="8305800" y="6289803"/>
            <a:ext cx="381000"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1C8FB3-4CB3-4887-851E-D63DCECF7993}" type="slidenum">
              <a:rPr lang="en-US" sz="1100" smtClean="0">
                <a:solidFill>
                  <a:srgbClr val="1A1812"/>
                </a:solidFill>
              </a:rPr>
              <a:pPr/>
              <a:t>46</a:t>
            </a:fld>
            <a:endParaRPr lang="en-US" sz="1100">
              <a:solidFill>
                <a:srgbClr val="1A1812"/>
              </a:solidFill>
            </a:endParaRPr>
          </a:p>
        </p:txBody>
      </p:sp>
      <p:graphicFrame>
        <p:nvGraphicFramePr>
          <p:cNvPr id="8" name="Diagram 7"/>
          <p:cNvGraphicFramePr/>
          <p:nvPr>
            <p:extLst>
              <p:ext uri="{D42A27DB-BD31-4B8C-83A1-F6EECF244321}">
                <p14:modId xmlns:p14="http://schemas.microsoft.com/office/powerpoint/2010/main" val="3784720663"/>
              </p:ext>
            </p:extLst>
          </p:nvPr>
        </p:nvGraphicFramePr>
        <p:xfrm>
          <a:off x="237979" y="1530149"/>
          <a:ext cx="3567403" cy="24137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p:cNvGraphicFramePr/>
          <p:nvPr>
            <p:extLst>
              <p:ext uri="{D42A27DB-BD31-4B8C-83A1-F6EECF244321}">
                <p14:modId xmlns:p14="http://schemas.microsoft.com/office/powerpoint/2010/main" val="2151832871"/>
              </p:ext>
            </p:extLst>
          </p:nvPr>
        </p:nvGraphicFramePr>
        <p:xfrm>
          <a:off x="2802454" y="1588006"/>
          <a:ext cx="3567403" cy="235591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3" name="Right Arrow 32"/>
          <p:cNvSpPr/>
          <p:nvPr/>
        </p:nvSpPr>
        <p:spPr>
          <a:xfrm>
            <a:off x="2353138" y="1813907"/>
            <a:ext cx="523204" cy="172110"/>
          </a:xfrm>
          <a:prstGeom prst="rightArrow">
            <a:avLst/>
          </a:prstGeom>
          <a:solidFill>
            <a:srgbClr val="A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sp>
        <p:nvSpPr>
          <p:cNvPr id="34" name="Right Arrow 33"/>
          <p:cNvSpPr/>
          <p:nvPr/>
        </p:nvSpPr>
        <p:spPr>
          <a:xfrm>
            <a:off x="2692462" y="2234150"/>
            <a:ext cx="523204" cy="172110"/>
          </a:xfrm>
          <a:prstGeom prst="rightArrow">
            <a:avLst/>
          </a:prstGeom>
          <a:solidFill>
            <a:srgbClr val="A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sp>
        <p:nvSpPr>
          <p:cNvPr id="35" name="Right Arrow 34"/>
          <p:cNvSpPr/>
          <p:nvPr/>
        </p:nvSpPr>
        <p:spPr>
          <a:xfrm>
            <a:off x="3029582" y="2700574"/>
            <a:ext cx="523204" cy="172110"/>
          </a:xfrm>
          <a:prstGeom prst="rightArrow">
            <a:avLst/>
          </a:prstGeom>
          <a:solidFill>
            <a:srgbClr val="A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sp>
        <p:nvSpPr>
          <p:cNvPr id="36" name="Right Arrow 35"/>
          <p:cNvSpPr/>
          <p:nvPr/>
        </p:nvSpPr>
        <p:spPr>
          <a:xfrm>
            <a:off x="3311286" y="3130054"/>
            <a:ext cx="523204" cy="172110"/>
          </a:xfrm>
          <a:prstGeom prst="rightArrow">
            <a:avLst/>
          </a:prstGeom>
          <a:solidFill>
            <a:srgbClr val="A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sp>
        <p:nvSpPr>
          <p:cNvPr id="41" name="Right Arrow 40"/>
          <p:cNvSpPr/>
          <p:nvPr/>
        </p:nvSpPr>
        <p:spPr>
          <a:xfrm>
            <a:off x="3666878" y="3578006"/>
            <a:ext cx="523204" cy="172110"/>
          </a:xfrm>
          <a:prstGeom prst="rightArrow">
            <a:avLst/>
          </a:prstGeom>
          <a:solidFill>
            <a:srgbClr val="AA0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sp>
        <p:nvSpPr>
          <p:cNvPr id="5" name="TextBox 4"/>
          <p:cNvSpPr txBox="1"/>
          <p:nvPr/>
        </p:nvSpPr>
        <p:spPr>
          <a:xfrm>
            <a:off x="333363" y="3943924"/>
            <a:ext cx="3333515" cy="369332"/>
          </a:xfrm>
          <a:prstGeom prst="rect">
            <a:avLst/>
          </a:prstGeom>
          <a:noFill/>
        </p:spPr>
        <p:txBody>
          <a:bodyPr wrap="square" rtlCol="0">
            <a:spAutoFit/>
          </a:bodyPr>
          <a:lstStyle/>
          <a:p>
            <a:pPr algn="ctr"/>
            <a:r>
              <a:rPr lang="en-US" b="1" dirty="0" smtClean="0">
                <a:solidFill>
                  <a:srgbClr val="1A1812"/>
                </a:solidFill>
              </a:rPr>
              <a:t>Members</a:t>
            </a:r>
            <a:endParaRPr lang="en-US" b="1" dirty="0">
              <a:solidFill>
                <a:srgbClr val="1A1812"/>
              </a:solidFill>
            </a:endParaRPr>
          </a:p>
        </p:txBody>
      </p:sp>
      <p:sp>
        <p:nvSpPr>
          <p:cNvPr id="20" name="TextBox 19"/>
          <p:cNvSpPr txBox="1"/>
          <p:nvPr/>
        </p:nvSpPr>
        <p:spPr>
          <a:xfrm>
            <a:off x="2905939" y="1288344"/>
            <a:ext cx="3333515" cy="369332"/>
          </a:xfrm>
          <a:prstGeom prst="rect">
            <a:avLst/>
          </a:prstGeom>
          <a:noFill/>
        </p:spPr>
        <p:txBody>
          <a:bodyPr wrap="square" rtlCol="0">
            <a:spAutoFit/>
          </a:bodyPr>
          <a:lstStyle/>
          <a:p>
            <a:pPr algn="ctr"/>
            <a:r>
              <a:rPr lang="en-US" b="1" dirty="0" smtClean="0">
                <a:solidFill>
                  <a:srgbClr val="1A1812"/>
                </a:solidFill>
              </a:rPr>
              <a:t>Healthcare costs</a:t>
            </a:r>
            <a:endParaRPr lang="en-US" b="1" dirty="0">
              <a:solidFill>
                <a:srgbClr val="1A1812"/>
              </a:solidFill>
            </a:endParaRPr>
          </a:p>
        </p:txBody>
      </p:sp>
      <p:sp>
        <p:nvSpPr>
          <p:cNvPr id="21" name="TextBox 20"/>
          <p:cNvSpPr txBox="1"/>
          <p:nvPr/>
        </p:nvSpPr>
        <p:spPr>
          <a:xfrm>
            <a:off x="6310443" y="1622617"/>
            <a:ext cx="2881688" cy="338554"/>
          </a:xfrm>
          <a:prstGeom prst="rect">
            <a:avLst/>
          </a:prstGeom>
          <a:noFill/>
        </p:spPr>
        <p:txBody>
          <a:bodyPr wrap="square" rtlCol="0">
            <a:spAutoFit/>
          </a:bodyPr>
          <a:lstStyle/>
          <a:p>
            <a:r>
              <a:rPr lang="en-US" sz="1600" i="1" dirty="0">
                <a:solidFill>
                  <a:srgbClr val="1D5B2D"/>
                </a:solidFill>
              </a:rPr>
              <a:t>H</a:t>
            </a:r>
            <a:r>
              <a:rPr lang="en-US" sz="1600" i="1" dirty="0" smtClean="0">
                <a:solidFill>
                  <a:srgbClr val="1D5B2D"/>
                </a:solidFill>
              </a:rPr>
              <a:t>ome visits</a:t>
            </a:r>
            <a:endParaRPr lang="en-US" sz="1600" i="1" dirty="0">
              <a:solidFill>
                <a:srgbClr val="1D5B2D"/>
              </a:solidFill>
            </a:endParaRPr>
          </a:p>
        </p:txBody>
      </p:sp>
      <p:sp>
        <p:nvSpPr>
          <p:cNvPr id="23" name="TextBox 22"/>
          <p:cNvSpPr txBox="1"/>
          <p:nvPr/>
        </p:nvSpPr>
        <p:spPr>
          <a:xfrm>
            <a:off x="5986087" y="2078134"/>
            <a:ext cx="3476372" cy="338554"/>
          </a:xfrm>
          <a:prstGeom prst="rect">
            <a:avLst/>
          </a:prstGeom>
          <a:noFill/>
        </p:spPr>
        <p:txBody>
          <a:bodyPr wrap="square" rtlCol="0">
            <a:spAutoFit/>
          </a:bodyPr>
          <a:lstStyle/>
          <a:p>
            <a:r>
              <a:rPr lang="en-US" sz="1600" i="1" dirty="0" smtClean="0">
                <a:solidFill>
                  <a:srgbClr val="1D5B2D"/>
                </a:solidFill>
              </a:rPr>
              <a:t>Regular calls</a:t>
            </a:r>
            <a:endParaRPr lang="en-US" sz="1600" i="1" dirty="0">
              <a:solidFill>
                <a:srgbClr val="1D5B2D"/>
              </a:solidFill>
            </a:endParaRPr>
          </a:p>
        </p:txBody>
      </p:sp>
      <p:sp>
        <p:nvSpPr>
          <p:cNvPr id="24" name="TextBox 23"/>
          <p:cNvSpPr txBox="1"/>
          <p:nvPr/>
        </p:nvSpPr>
        <p:spPr>
          <a:xfrm>
            <a:off x="5735009" y="2543512"/>
            <a:ext cx="3476372" cy="338554"/>
          </a:xfrm>
          <a:prstGeom prst="rect">
            <a:avLst/>
          </a:prstGeom>
          <a:noFill/>
        </p:spPr>
        <p:txBody>
          <a:bodyPr wrap="square" rtlCol="0">
            <a:spAutoFit/>
          </a:bodyPr>
          <a:lstStyle/>
          <a:p>
            <a:r>
              <a:rPr lang="en-US" sz="1600" i="1" dirty="0" smtClean="0">
                <a:solidFill>
                  <a:srgbClr val="1D5B2D"/>
                </a:solidFill>
              </a:rPr>
              <a:t>Less frequent calls</a:t>
            </a:r>
            <a:endParaRPr lang="en-US" sz="1600" i="1" dirty="0">
              <a:solidFill>
                <a:srgbClr val="1D5B2D"/>
              </a:solidFill>
            </a:endParaRPr>
          </a:p>
        </p:txBody>
      </p:sp>
      <p:pic>
        <p:nvPicPr>
          <p:cNvPr id="25" name="Picture 24" descr="hum_ii_save_rgb_grn.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20999" y="1671862"/>
            <a:ext cx="145024" cy="279062"/>
          </a:xfrm>
          <a:prstGeom prst="rect">
            <a:avLst/>
          </a:prstGeom>
        </p:spPr>
      </p:pic>
      <p:pic>
        <p:nvPicPr>
          <p:cNvPr id="26" name="Picture 25" descr="hum_ii_save_rgb_grn.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46632" y="1674131"/>
            <a:ext cx="145024" cy="279062"/>
          </a:xfrm>
          <a:prstGeom prst="rect">
            <a:avLst/>
          </a:prstGeom>
        </p:spPr>
      </p:pic>
      <p:pic>
        <p:nvPicPr>
          <p:cNvPr id="27" name="Picture 26" descr="hum_ii_save_rgb_grn.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24314" y="1671862"/>
            <a:ext cx="145024" cy="279062"/>
          </a:xfrm>
          <a:prstGeom prst="rect">
            <a:avLst/>
          </a:prstGeom>
        </p:spPr>
      </p:pic>
      <p:pic>
        <p:nvPicPr>
          <p:cNvPr id="28" name="Picture 27" descr="hum_ii_save_rgb_grn.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12736" y="1671862"/>
            <a:ext cx="145024" cy="279062"/>
          </a:xfrm>
          <a:prstGeom prst="rect">
            <a:avLst/>
          </a:prstGeom>
        </p:spPr>
      </p:pic>
      <p:pic>
        <p:nvPicPr>
          <p:cNvPr id="29" name="Picture 28" descr="hum_ii_save_rgb_grn.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82265" y="1671862"/>
            <a:ext cx="145024" cy="279062"/>
          </a:xfrm>
          <a:prstGeom prst="rect">
            <a:avLst/>
          </a:prstGeom>
        </p:spPr>
      </p:pic>
      <p:pic>
        <p:nvPicPr>
          <p:cNvPr id="31" name="Picture 30" descr="hum_ii_save_rgb_grn.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17881" y="2096412"/>
            <a:ext cx="145024" cy="279062"/>
          </a:xfrm>
          <a:prstGeom prst="rect">
            <a:avLst/>
          </a:prstGeom>
        </p:spPr>
      </p:pic>
      <p:pic>
        <p:nvPicPr>
          <p:cNvPr id="32" name="Picture 31" descr="hum_ii_save_rgb_grn.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6374" y="2098681"/>
            <a:ext cx="145024" cy="279062"/>
          </a:xfrm>
          <a:prstGeom prst="rect">
            <a:avLst/>
          </a:prstGeom>
        </p:spPr>
      </p:pic>
      <p:pic>
        <p:nvPicPr>
          <p:cNvPr id="37" name="Picture 36" descr="hum_ii_save_rgb_grn.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44056" y="2096412"/>
            <a:ext cx="145024" cy="279062"/>
          </a:xfrm>
          <a:prstGeom prst="rect">
            <a:avLst/>
          </a:prstGeom>
        </p:spPr>
      </p:pic>
      <p:pic>
        <p:nvPicPr>
          <p:cNvPr id="38" name="Picture 37" descr="hum_ii_save_rgb_grn.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09618" y="2096412"/>
            <a:ext cx="145024" cy="279062"/>
          </a:xfrm>
          <a:prstGeom prst="rect">
            <a:avLst/>
          </a:prstGeom>
        </p:spPr>
      </p:pic>
      <p:pic>
        <p:nvPicPr>
          <p:cNvPr id="39" name="Picture 38" descr="hum_ii_save_rgb_grn.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94079" y="2531848"/>
            <a:ext cx="145024" cy="279062"/>
          </a:xfrm>
          <a:prstGeom prst="rect">
            <a:avLst/>
          </a:prstGeom>
        </p:spPr>
      </p:pic>
      <p:pic>
        <p:nvPicPr>
          <p:cNvPr id="40" name="Picture 39" descr="hum_ii_save_rgb_grn.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42572" y="2534117"/>
            <a:ext cx="145024" cy="279062"/>
          </a:xfrm>
          <a:prstGeom prst="rect">
            <a:avLst/>
          </a:prstGeom>
        </p:spPr>
      </p:pic>
      <p:pic>
        <p:nvPicPr>
          <p:cNvPr id="42" name="Picture 41" descr="hum_ii_save_rgb_grn.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20254" y="2531848"/>
            <a:ext cx="145024" cy="279062"/>
          </a:xfrm>
          <a:prstGeom prst="rect">
            <a:avLst/>
          </a:prstGeom>
        </p:spPr>
      </p:pic>
      <p:pic>
        <p:nvPicPr>
          <p:cNvPr id="43" name="Picture 42" descr="hum_ii_save_rgb_plm.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49774" y="2970979"/>
            <a:ext cx="147312" cy="283464"/>
          </a:xfrm>
          <a:prstGeom prst="rect">
            <a:avLst/>
          </a:prstGeom>
        </p:spPr>
      </p:pic>
      <p:pic>
        <p:nvPicPr>
          <p:cNvPr id="44" name="Picture 43" descr="hum_ii_save_rgb_plm.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02174" y="2981861"/>
            <a:ext cx="147312" cy="283464"/>
          </a:xfrm>
          <a:prstGeom prst="rect">
            <a:avLst/>
          </a:prstGeom>
        </p:spPr>
      </p:pic>
      <p:pic>
        <p:nvPicPr>
          <p:cNvPr id="45" name="Picture 44" descr="hum_ii_save_rgb_plm.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15086" y="3428187"/>
            <a:ext cx="147312" cy="283464"/>
          </a:xfrm>
          <a:prstGeom prst="rect">
            <a:avLst/>
          </a:prstGeom>
        </p:spPr>
      </p:pic>
      <p:pic>
        <p:nvPicPr>
          <p:cNvPr id="46" name="Picture 45" descr="hum_ii_individual_rgb_grn.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62661" y="1674223"/>
            <a:ext cx="118613" cy="283464"/>
          </a:xfrm>
          <a:prstGeom prst="rect">
            <a:avLst/>
          </a:prstGeom>
        </p:spPr>
      </p:pic>
      <p:pic>
        <p:nvPicPr>
          <p:cNvPr id="50" name="Picture 49" descr="hum_ii_individual_rgb_grn.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063203" y="2064531"/>
            <a:ext cx="153049" cy="365760"/>
          </a:xfrm>
          <a:prstGeom prst="rect">
            <a:avLst/>
          </a:prstGeom>
        </p:spPr>
      </p:pic>
      <p:pic>
        <p:nvPicPr>
          <p:cNvPr id="52" name="Picture 51" descr="hum_ii_individual_rgb_grn.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46058" y="2064531"/>
            <a:ext cx="153049" cy="365760"/>
          </a:xfrm>
          <a:prstGeom prst="rect">
            <a:avLst/>
          </a:prstGeom>
        </p:spPr>
      </p:pic>
      <p:pic>
        <p:nvPicPr>
          <p:cNvPr id="53" name="Picture 52" descr="hum_ii_individual_rgb_grn.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45458" y="2566962"/>
            <a:ext cx="153049" cy="365760"/>
          </a:xfrm>
          <a:prstGeom prst="rect">
            <a:avLst/>
          </a:prstGeom>
        </p:spPr>
      </p:pic>
      <p:pic>
        <p:nvPicPr>
          <p:cNvPr id="54" name="Picture 53" descr="hum_ii_individual_rgb_grn.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728313" y="2566962"/>
            <a:ext cx="153049" cy="365760"/>
          </a:xfrm>
          <a:prstGeom prst="rect">
            <a:avLst/>
          </a:prstGeom>
        </p:spPr>
      </p:pic>
      <p:pic>
        <p:nvPicPr>
          <p:cNvPr id="55" name="Picture 54" descr="hum_ii_individual_rgb_grn.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58828" y="2566962"/>
            <a:ext cx="153049" cy="365760"/>
          </a:xfrm>
          <a:prstGeom prst="rect">
            <a:avLst/>
          </a:prstGeom>
        </p:spPr>
      </p:pic>
      <p:pic>
        <p:nvPicPr>
          <p:cNvPr id="56" name="Picture 55" descr="hum_ii_individual_rgb_plm.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62507" y="3035206"/>
            <a:ext cx="153048" cy="365760"/>
          </a:xfrm>
          <a:prstGeom prst="rect">
            <a:avLst/>
          </a:prstGeom>
        </p:spPr>
      </p:pic>
      <p:pic>
        <p:nvPicPr>
          <p:cNvPr id="57" name="Picture 56" descr="hum_ii_individual_rgb_plm.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49845" y="3039402"/>
            <a:ext cx="153048" cy="365760"/>
          </a:xfrm>
          <a:prstGeom prst="rect">
            <a:avLst/>
          </a:prstGeom>
        </p:spPr>
      </p:pic>
      <p:pic>
        <p:nvPicPr>
          <p:cNvPr id="58" name="Picture 57" descr="hum_ii_individual_rgb_plm.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036535" y="3043212"/>
            <a:ext cx="153048" cy="365760"/>
          </a:xfrm>
          <a:prstGeom prst="rect">
            <a:avLst/>
          </a:prstGeom>
        </p:spPr>
      </p:pic>
      <p:pic>
        <p:nvPicPr>
          <p:cNvPr id="59" name="Picture 58" descr="hum_ii_individual_rgb_plm.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240398" y="3035206"/>
            <a:ext cx="153048" cy="365760"/>
          </a:xfrm>
          <a:prstGeom prst="rect">
            <a:avLst/>
          </a:prstGeom>
        </p:spPr>
      </p:pic>
      <p:pic>
        <p:nvPicPr>
          <p:cNvPr id="60" name="Picture 59" descr="hum_ii_individual_rgb_plm.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22574" y="3524575"/>
            <a:ext cx="153048" cy="365760"/>
          </a:xfrm>
          <a:prstGeom prst="rect">
            <a:avLst/>
          </a:prstGeom>
        </p:spPr>
      </p:pic>
      <p:pic>
        <p:nvPicPr>
          <p:cNvPr id="61" name="Picture 60" descr="hum_ii_individual_rgb_plm.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21342" y="3517341"/>
            <a:ext cx="153048" cy="365760"/>
          </a:xfrm>
          <a:prstGeom prst="rect">
            <a:avLst/>
          </a:prstGeom>
        </p:spPr>
      </p:pic>
      <p:pic>
        <p:nvPicPr>
          <p:cNvPr id="62" name="Picture 61" descr="hum_ii_individual_rgb_plm.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42322" y="3521151"/>
            <a:ext cx="153048" cy="365760"/>
          </a:xfrm>
          <a:prstGeom prst="rect">
            <a:avLst/>
          </a:prstGeom>
        </p:spPr>
      </p:pic>
      <p:pic>
        <p:nvPicPr>
          <p:cNvPr id="63" name="Picture 62" descr="hum_ii_individual_rgb_plm.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57615" y="3524575"/>
            <a:ext cx="153048" cy="365760"/>
          </a:xfrm>
          <a:prstGeom prst="rect">
            <a:avLst/>
          </a:prstGeom>
        </p:spPr>
      </p:pic>
      <p:pic>
        <p:nvPicPr>
          <p:cNvPr id="64" name="Picture 63" descr="hum_ii_individual_rgb_plm.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7813" y="3521151"/>
            <a:ext cx="153048" cy="365760"/>
          </a:xfrm>
          <a:prstGeom prst="rect">
            <a:avLst/>
          </a:prstGeom>
        </p:spPr>
      </p:pic>
      <p:sp>
        <p:nvSpPr>
          <p:cNvPr id="49" name="Title 9"/>
          <p:cNvSpPr txBox="1">
            <a:spLocks/>
          </p:cNvSpPr>
          <p:nvPr/>
        </p:nvSpPr>
        <p:spPr>
          <a:xfrm>
            <a:off x="457200" y="338668"/>
            <a:ext cx="8229600" cy="914400"/>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2800" kern="1200">
                <a:solidFill>
                  <a:schemeClr val="accent1"/>
                </a:solidFill>
                <a:latin typeface="+mj-lt"/>
                <a:ea typeface="+mj-ea"/>
                <a:cs typeface="+mj-cs"/>
              </a:defRPr>
            </a:lvl1pPr>
          </a:lstStyle>
          <a:p>
            <a:r>
              <a:rPr lang="en-US" dirty="0" smtClean="0">
                <a:solidFill>
                  <a:srgbClr val="5C9A1B"/>
                </a:solidFill>
              </a:rPr>
              <a:t>Caring for the </a:t>
            </a:r>
            <a:r>
              <a:rPr lang="en-US" dirty="0">
                <a:solidFill>
                  <a:srgbClr val="5C9A1B"/>
                </a:solidFill>
              </a:rPr>
              <a:t>sickest members </a:t>
            </a:r>
            <a:r>
              <a:rPr lang="en-US" dirty="0" smtClean="0">
                <a:solidFill>
                  <a:srgbClr val="5C9A1B"/>
                </a:solidFill>
              </a:rPr>
              <a:t>impacts the </a:t>
            </a:r>
            <a:r>
              <a:rPr lang="en-US" dirty="0">
                <a:solidFill>
                  <a:srgbClr val="5C9A1B"/>
                </a:solidFill>
              </a:rPr>
              <a:t>majority of healthcare </a:t>
            </a:r>
            <a:r>
              <a:rPr lang="en-US" dirty="0" smtClean="0">
                <a:solidFill>
                  <a:srgbClr val="5C9A1B"/>
                </a:solidFill>
              </a:rPr>
              <a:t>costs</a:t>
            </a:r>
            <a:endParaRPr lang="en-US" dirty="0">
              <a:solidFill>
                <a:srgbClr val="5C9A1B"/>
              </a:solidFill>
            </a:endParaRPr>
          </a:p>
        </p:txBody>
      </p:sp>
    </p:spTree>
    <p:extLst>
      <p:ext uri="{BB962C8B-B14F-4D97-AF65-F5344CB8AC3E}">
        <p14:creationId xmlns:p14="http://schemas.microsoft.com/office/powerpoint/2010/main" val="3039280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48590" y="5772150"/>
            <a:ext cx="8743950" cy="13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sp>
        <p:nvSpPr>
          <p:cNvPr id="2" name="Title 1"/>
          <p:cNvSpPr>
            <a:spLocks noGrp="1"/>
          </p:cNvSpPr>
          <p:nvPr>
            <p:ph type="title"/>
          </p:nvPr>
        </p:nvSpPr>
        <p:spPr/>
        <p:txBody>
          <a:bodyPr/>
          <a:lstStyle/>
          <a:p>
            <a:r>
              <a:rPr lang="en-US" dirty="0"/>
              <a:t>Uniquely holistic care management services </a:t>
            </a:r>
          </a:p>
        </p:txBody>
      </p:sp>
      <p:graphicFrame>
        <p:nvGraphicFramePr>
          <p:cNvPr id="4" name="Diagram 3"/>
          <p:cNvGraphicFramePr/>
          <p:nvPr>
            <p:extLst>
              <p:ext uri="{D42A27DB-BD31-4B8C-83A1-F6EECF244321}">
                <p14:modId xmlns:p14="http://schemas.microsoft.com/office/powerpoint/2010/main" val="280781442"/>
              </p:ext>
            </p:extLst>
          </p:nvPr>
        </p:nvGraphicFramePr>
        <p:xfrm>
          <a:off x="365760" y="1253068"/>
          <a:ext cx="4994910" cy="5913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2230846157"/>
              </p:ext>
            </p:extLst>
          </p:nvPr>
        </p:nvGraphicFramePr>
        <p:xfrm>
          <a:off x="1062990" y="948690"/>
          <a:ext cx="3303270" cy="17259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Diagram 12"/>
          <p:cNvGraphicFramePr/>
          <p:nvPr>
            <p:extLst>
              <p:ext uri="{D42A27DB-BD31-4B8C-83A1-F6EECF244321}">
                <p14:modId xmlns:p14="http://schemas.microsoft.com/office/powerpoint/2010/main" val="2501862273"/>
              </p:ext>
            </p:extLst>
          </p:nvPr>
        </p:nvGraphicFramePr>
        <p:xfrm>
          <a:off x="5692140" y="2510273"/>
          <a:ext cx="2674620" cy="323563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4" name="Diagram 13"/>
          <p:cNvGraphicFramePr/>
          <p:nvPr>
            <p:extLst>
              <p:ext uri="{D42A27DB-BD31-4B8C-83A1-F6EECF244321}">
                <p14:modId xmlns:p14="http://schemas.microsoft.com/office/powerpoint/2010/main" val="2731783640"/>
              </p:ext>
            </p:extLst>
          </p:nvPr>
        </p:nvGraphicFramePr>
        <p:xfrm>
          <a:off x="5246370" y="956732"/>
          <a:ext cx="3154680" cy="158783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8" name="Slide Number Placeholder 14"/>
          <p:cNvSpPr txBox="1">
            <a:spLocks/>
          </p:cNvSpPr>
          <p:nvPr/>
        </p:nvSpPr>
        <p:spPr>
          <a:xfrm>
            <a:off x="8305800" y="6342212"/>
            <a:ext cx="381000"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5C39CC-EE39-D443-B36F-C90C146C8057}" type="slidenum">
              <a:rPr lang="en-US" sz="1100" smtClean="0"/>
              <a:pPr/>
              <a:t>47</a:t>
            </a:fld>
            <a:endParaRPr lang="en-US" sz="1100" dirty="0"/>
          </a:p>
        </p:txBody>
      </p:sp>
    </p:spTree>
    <p:extLst>
      <p:ext uri="{BB962C8B-B14F-4D97-AF65-F5344CB8AC3E}">
        <p14:creationId xmlns:p14="http://schemas.microsoft.com/office/powerpoint/2010/main" val="17581770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4428" y="5556496"/>
            <a:ext cx="8973879" cy="350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sp>
        <p:nvSpPr>
          <p:cNvPr id="3" name="Title 2"/>
          <p:cNvSpPr>
            <a:spLocks noGrp="1"/>
          </p:cNvSpPr>
          <p:nvPr>
            <p:ph type="title"/>
          </p:nvPr>
        </p:nvSpPr>
        <p:spPr>
          <a:xfrm>
            <a:off x="457200" y="325335"/>
            <a:ext cx="8229600" cy="914400"/>
          </a:xfrm>
        </p:spPr>
        <p:txBody>
          <a:bodyPr>
            <a:normAutofit/>
          </a:bodyPr>
          <a:lstStyle/>
          <a:p>
            <a:r>
              <a:rPr lang="en-US" dirty="0" smtClean="0"/>
              <a:t>Humana At Home services for people with medical and functional challenges</a:t>
            </a:r>
            <a:endParaRPr lang="en-US" dirty="0"/>
          </a:p>
        </p:txBody>
      </p:sp>
      <p:sp>
        <p:nvSpPr>
          <p:cNvPr id="14" name="Slide Number Placeholder 3"/>
          <p:cNvSpPr txBox="1">
            <a:spLocks/>
          </p:cNvSpPr>
          <p:nvPr/>
        </p:nvSpPr>
        <p:spPr>
          <a:xfrm>
            <a:off x="8305800" y="6280567"/>
            <a:ext cx="381000"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1C8FB3-4CB3-4887-851E-D63DCECF7993}" type="slidenum">
              <a:rPr lang="en-US" sz="1100" smtClean="0">
                <a:solidFill>
                  <a:srgbClr val="1A1812"/>
                </a:solidFill>
              </a:rPr>
              <a:pPr/>
              <a:t>48</a:t>
            </a:fld>
            <a:endParaRPr lang="en-US" sz="1100">
              <a:solidFill>
                <a:srgbClr val="1A1812"/>
              </a:solidFill>
            </a:endParaRPr>
          </a:p>
        </p:txBody>
      </p:sp>
      <p:grpSp>
        <p:nvGrpSpPr>
          <p:cNvPr id="5" name="Group 4"/>
          <p:cNvGrpSpPr/>
          <p:nvPr/>
        </p:nvGrpSpPr>
        <p:grpSpPr>
          <a:xfrm>
            <a:off x="952450" y="1439862"/>
            <a:ext cx="7192594" cy="4800918"/>
            <a:chOff x="512955" y="1163393"/>
            <a:chExt cx="8426553" cy="5361649"/>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401" y="2333767"/>
              <a:ext cx="2855711" cy="2667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1897038" y="1275839"/>
              <a:ext cx="5868537" cy="5249203"/>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graphicFrame>
          <p:nvGraphicFramePr>
            <p:cNvPr id="2" name="Diagram 1"/>
            <p:cNvGraphicFramePr/>
            <p:nvPr>
              <p:extLst>
                <p:ext uri="{D42A27DB-BD31-4B8C-83A1-F6EECF244321}">
                  <p14:modId xmlns:p14="http://schemas.microsoft.com/office/powerpoint/2010/main" val="105308020"/>
                </p:ext>
              </p:extLst>
            </p:nvPr>
          </p:nvGraphicFramePr>
          <p:xfrm>
            <a:off x="1072371" y="1163393"/>
            <a:ext cx="7443831" cy="48697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hum_ii_doc_rgb_grn.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55885" y="2164573"/>
              <a:ext cx="383623" cy="357614"/>
            </a:xfrm>
            <a:prstGeom prst="rect">
              <a:avLst/>
            </a:prstGeom>
          </p:spPr>
        </p:pic>
        <p:pic>
          <p:nvPicPr>
            <p:cNvPr id="9" name="Picture 8" descr="hum_ii_steth_rgb_grn.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23436" y="3976985"/>
              <a:ext cx="393634" cy="587596"/>
            </a:xfrm>
            <a:prstGeom prst="rect">
              <a:avLst/>
            </a:prstGeom>
          </p:spPr>
        </p:pic>
        <p:pic>
          <p:nvPicPr>
            <p:cNvPr id="12" name="Picture 11" descr="hum_ii_crutch_rgb_grn.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900000">
              <a:off x="1351820" y="5243024"/>
              <a:ext cx="454877" cy="458902"/>
            </a:xfrm>
            <a:prstGeom prst="rect">
              <a:avLst/>
            </a:prstGeom>
          </p:spPr>
        </p:pic>
        <p:pic>
          <p:nvPicPr>
            <p:cNvPr id="13" name="Picture 12" descr="hum_ii_onln_rgb_grn.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2955" y="2391814"/>
              <a:ext cx="482690" cy="324043"/>
            </a:xfrm>
            <a:prstGeom prst="rect">
              <a:avLst/>
            </a:prstGeom>
          </p:spPr>
        </p:pic>
        <p:pic>
          <p:nvPicPr>
            <p:cNvPr id="17" name="Picture 16" descr="hum_ii_caregr_rgb_grn.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08543" y="1275839"/>
              <a:ext cx="419722" cy="374997"/>
            </a:xfrm>
            <a:prstGeom prst="rect">
              <a:avLst/>
            </a:prstGeom>
          </p:spPr>
        </p:pic>
        <p:pic>
          <p:nvPicPr>
            <p:cNvPr id="18" name="Picture 17" descr="hum_ii_life_rgb_grn.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9491" y="3947256"/>
              <a:ext cx="373852" cy="323526"/>
            </a:xfrm>
            <a:prstGeom prst="rect">
              <a:avLst/>
            </a:prstGeom>
          </p:spPr>
        </p:pic>
        <p:pic>
          <p:nvPicPr>
            <p:cNvPr id="21" name="Picture 20" descr="hum_ii_clist_rgb_grn.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85523" y="5472475"/>
              <a:ext cx="388397" cy="402105"/>
            </a:xfrm>
            <a:prstGeom prst="rect">
              <a:avLst/>
            </a:prstGeom>
          </p:spPr>
        </p:pic>
      </p:grpSp>
    </p:spTree>
    <p:extLst>
      <p:ext uri="{BB962C8B-B14F-4D97-AF65-F5344CB8AC3E}">
        <p14:creationId xmlns:p14="http://schemas.microsoft.com/office/powerpoint/2010/main" val="34804600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0278" y="1223214"/>
            <a:ext cx="4839629" cy="707886"/>
          </a:xfrm>
          <a:prstGeom prst="rect">
            <a:avLst/>
          </a:prstGeom>
          <a:noFill/>
        </p:spPr>
        <p:txBody>
          <a:bodyPr wrap="square" rtlCol="0">
            <a:spAutoFit/>
          </a:bodyPr>
          <a:lstStyle/>
          <a:p>
            <a:r>
              <a:rPr lang="en-US" sz="2000" dirty="0">
                <a:solidFill>
                  <a:srgbClr val="1D5B2D"/>
                </a:solidFill>
              </a:rPr>
              <a:t>e</a:t>
            </a:r>
            <a:r>
              <a:rPr lang="en-US" sz="2000" dirty="0" smtClean="0">
                <a:solidFill>
                  <a:srgbClr val="1D5B2D"/>
                </a:solidFill>
              </a:rPr>
              <a:t>ven when faced with medical, functional, and behavioral challenges</a:t>
            </a:r>
            <a:endParaRPr lang="en-US" sz="2000" dirty="0">
              <a:solidFill>
                <a:srgbClr val="1D5B2D"/>
              </a:solidFill>
            </a:endParaRPr>
          </a:p>
        </p:txBody>
      </p:sp>
      <p:sp>
        <p:nvSpPr>
          <p:cNvPr id="7" name="Round Diagonal Corner Rectangle 6">
            <a:hlinkClick r:id="rId3"/>
          </p:cNvPr>
          <p:cNvSpPr/>
          <p:nvPr/>
        </p:nvSpPr>
        <p:spPr>
          <a:xfrm>
            <a:off x="5151846" y="1933833"/>
            <a:ext cx="3297433" cy="3649313"/>
          </a:xfrm>
          <a:prstGeom prst="round2Diag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sp>
        <p:nvSpPr>
          <p:cNvPr id="8" name="TextBox 7">
            <a:hlinkClick r:id="rId3"/>
          </p:cNvPr>
          <p:cNvSpPr txBox="1"/>
          <p:nvPr/>
        </p:nvSpPr>
        <p:spPr>
          <a:xfrm>
            <a:off x="2211115" y="4099257"/>
            <a:ext cx="3352800" cy="856025"/>
          </a:xfrm>
          <a:prstGeom prst="round2DiagRect">
            <a:avLst/>
          </a:prstGeom>
          <a:solidFill>
            <a:schemeClr val="bg2">
              <a:alpha val="83000"/>
            </a:schemeClr>
          </a:solidFill>
          <a:ln>
            <a:noFill/>
          </a:ln>
          <a:effectLst/>
        </p:spPr>
        <p:txBody>
          <a:bodyPr wrap="square" lIns="217591" tIns="108796" rIns="217591" bIns="108796" rtlCol="0" anchor="ctr">
            <a:spAutoFit/>
          </a:bodyPr>
          <a:lstStyle/>
          <a:p>
            <a:pPr defTabSz="2175946"/>
            <a:r>
              <a:rPr lang="en-US" sz="3600" dirty="0" smtClean="0">
                <a:solidFill>
                  <a:srgbClr val="FFFFFF"/>
                </a:solidFill>
                <a:effectLst>
                  <a:outerShdw blurRad="38100" dist="38100" dir="2700000" algn="tl">
                    <a:srgbClr val="000000">
                      <a:alpha val="43137"/>
                    </a:srgbClr>
                  </a:outerShdw>
                </a:effectLst>
                <a:latin typeface="FS Humana" panose="02000506040000020004" pitchFamily="2" charset="0"/>
              </a:rPr>
              <a:t>Meet Donald.</a:t>
            </a:r>
            <a:endParaRPr lang="en-US" sz="3600" dirty="0">
              <a:solidFill>
                <a:srgbClr val="FFFFFF"/>
              </a:solidFill>
              <a:effectLst>
                <a:outerShdw blurRad="38100" dist="38100" dir="2700000" algn="tl">
                  <a:srgbClr val="000000">
                    <a:alpha val="43137"/>
                  </a:srgbClr>
                </a:outerShdw>
              </a:effectLst>
              <a:latin typeface="FS Humana" panose="02000506040000020004" pitchFamily="2" charset="0"/>
            </a:endParaRPr>
          </a:p>
        </p:txBody>
      </p:sp>
      <p:sp>
        <p:nvSpPr>
          <p:cNvPr id="4" name="TextBox 3">
            <a:hlinkClick r:id="rId3"/>
          </p:cNvPr>
          <p:cNvSpPr txBox="1"/>
          <p:nvPr/>
        </p:nvSpPr>
        <p:spPr>
          <a:xfrm>
            <a:off x="1471962" y="5118421"/>
            <a:ext cx="3691053" cy="646331"/>
          </a:xfrm>
          <a:prstGeom prst="rect">
            <a:avLst/>
          </a:prstGeom>
          <a:noFill/>
        </p:spPr>
        <p:txBody>
          <a:bodyPr wrap="square" rtlCol="0">
            <a:spAutoFit/>
          </a:bodyPr>
          <a:lstStyle/>
          <a:p>
            <a:pPr algn="r"/>
            <a:r>
              <a:rPr lang="en-US" dirty="0" smtClean="0">
                <a:solidFill>
                  <a:srgbClr val="1A1812"/>
                </a:solidFill>
              </a:rPr>
              <a:t>Click here to see a video about a </a:t>
            </a:r>
          </a:p>
          <a:p>
            <a:pPr algn="r"/>
            <a:r>
              <a:rPr lang="en-US" dirty="0" smtClean="0">
                <a:solidFill>
                  <a:srgbClr val="1A1812"/>
                </a:solidFill>
              </a:rPr>
              <a:t>Humana At Home member</a:t>
            </a:r>
            <a:endParaRPr lang="en-US" dirty="0">
              <a:solidFill>
                <a:srgbClr val="1A1812"/>
              </a:solidFill>
            </a:endParaRPr>
          </a:p>
        </p:txBody>
      </p:sp>
      <p:sp>
        <p:nvSpPr>
          <p:cNvPr id="9" name="Title 1"/>
          <p:cNvSpPr txBox="1">
            <a:spLocks/>
          </p:cNvSpPr>
          <p:nvPr/>
        </p:nvSpPr>
        <p:spPr>
          <a:xfrm>
            <a:off x="457200" y="338668"/>
            <a:ext cx="8229600" cy="914400"/>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2800" kern="1200">
                <a:solidFill>
                  <a:schemeClr val="accent1"/>
                </a:solidFill>
                <a:latin typeface="+mj-lt"/>
                <a:ea typeface="+mj-ea"/>
                <a:cs typeface="+mj-cs"/>
              </a:defRPr>
            </a:lvl1pPr>
          </a:lstStyle>
          <a:p>
            <a:r>
              <a:rPr lang="en-US" dirty="0">
                <a:solidFill>
                  <a:srgbClr val="5C9A1B"/>
                </a:solidFill>
              </a:rPr>
              <a:t>Humana At Home services provide holistic care to help adults remain independent at home </a:t>
            </a:r>
          </a:p>
        </p:txBody>
      </p:sp>
      <p:sp>
        <p:nvSpPr>
          <p:cNvPr id="10" name="Slide Number Placeholder 14"/>
          <p:cNvSpPr txBox="1">
            <a:spLocks/>
          </p:cNvSpPr>
          <p:nvPr/>
        </p:nvSpPr>
        <p:spPr>
          <a:xfrm>
            <a:off x="8305800" y="6342212"/>
            <a:ext cx="381000"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5C39CC-EE39-D443-B36F-C90C146C8057}" type="slidenum">
              <a:rPr lang="en-US" sz="1050" smtClean="0"/>
              <a:pPr/>
              <a:t>49</a:t>
            </a:fld>
            <a:endParaRPr lang="en-US" sz="1050" dirty="0"/>
          </a:p>
        </p:txBody>
      </p:sp>
    </p:spTree>
    <p:extLst>
      <p:ext uri="{BB962C8B-B14F-4D97-AF65-F5344CB8AC3E}">
        <p14:creationId xmlns:p14="http://schemas.microsoft.com/office/powerpoint/2010/main" val="427166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85C39CC-EE39-D443-B36F-C90C146C8057}" type="slidenum">
              <a:rPr lang="en-US" smtClean="0"/>
              <a:pPr/>
              <a:t>5</a:t>
            </a:fld>
            <a:endParaRPr lang="en-US" dirty="0"/>
          </a:p>
        </p:txBody>
      </p:sp>
      <p:sp>
        <p:nvSpPr>
          <p:cNvPr id="4" name="Title 3"/>
          <p:cNvSpPr>
            <a:spLocks noGrp="1"/>
          </p:cNvSpPr>
          <p:nvPr>
            <p:ph type="title"/>
          </p:nvPr>
        </p:nvSpPr>
        <p:spPr>
          <a:xfrm>
            <a:off x="685800" y="228600"/>
            <a:ext cx="7873999" cy="1003115"/>
          </a:xfrm>
        </p:spPr>
        <p:txBody>
          <a:bodyPr>
            <a:normAutofit/>
          </a:bodyPr>
          <a:lstStyle/>
          <a:p>
            <a:r>
              <a:rPr lang="en-US" sz="3200" dirty="0">
                <a:solidFill>
                  <a:schemeClr val="bg1"/>
                </a:solidFill>
              </a:rPr>
              <a:t/>
            </a:r>
            <a:br>
              <a:rPr lang="en-US" sz="3200" dirty="0">
                <a:solidFill>
                  <a:schemeClr val="bg1"/>
                </a:solidFill>
              </a:rPr>
            </a:br>
            <a:r>
              <a:rPr lang="en-US" sz="3200" dirty="0" smtClean="0">
                <a:solidFill>
                  <a:schemeClr val="bg1"/>
                </a:solidFill>
              </a:rPr>
              <a:t>More </a:t>
            </a:r>
            <a:r>
              <a:rPr lang="en-US" sz="3200" dirty="0">
                <a:solidFill>
                  <a:schemeClr val="bg1"/>
                </a:solidFill>
              </a:rPr>
              <a:t>great reasons to choose Humana </a:t>
            </a:r>
          </a:p>
        </p:txBody>
      </p:sp>
      <p:sp>
        <p:nvSpPr>
          <p:cNvPr id="6" name="TextBox 5"/>
          <p:cNvSpPr txBox="1"/>
          <p:nvPr/>
        </p:nvSpPr>
        <p:spPr>
          <a:xfrm>
            <a:off x="838200" y="1447800"/>
            <a:ext cx="8153400" cy="4616648"/>
          </a:xfrm>
          <a:prstGeom prst="rect">
            <a:avLst/>
          </a:prstGeom>
          <a:noFill/>
        </p:spPr>
        <p:txBody>
          <a:bodyPr wrap="square" rtlCol="0">
            <a:spAutoFit/>
          </a:bodyPr>
          <a:lstStyle/>
          <a:p>
            <a:r>
              <a:rPr lang="en-US" b="1" dirty="0" smtClean="0"/>
              <a:t>Veterans </a:t>
            </a:r>
            <a:r>
              <a:rPr lang="en-US" b="1" dirty="0"/>
              <a:t>support</a:t>
            </a:r>
            <a:endParaRPr lang="en-US" dirty="0"/>
          </a:p>
          <a:p>
            <a:pPr lvl="1"/>
            <a:r>
              <a:rPr lang="en-US" sz="1200" dirty="0"/>
              <a:t>Humana has many programs and initiatives to support veterans in addition to our veterans’ plans. Here are examples:</a:t>
            </a:r>
          </a:p>
          <a:p>
            <a:pPr lvl="2"/>
            <a:r>
              <a:rPr lang="en-US" sz="1200" dirty="0"/>
              <a:t>• Educating veterans about Medicare to help meet their needs, regardless of their plan choice</a:t>
            </a:r>
          </a:p>
          <a:p>
            <a:pPr lvl="2"/>
            <a:r>
              <a:rPr lang="en-US" sz="1200" dirty="0"/>
              <a:t>• Supporting the VFW and AMVETS since 2012</a:t>
            </a:r>
          </a:p>
          <a:p>
            <a:pPr lvl="2"/>
            <a:r>
              <a:rPr lang="en-US" sz="1200" dirty="0"/>
              <a:t>• Collecting more than 30 tons of clothes to help homeless veterans </a:t>
            </a:r>
          </a:p>
          <a:p>
            <a:pPr lvl="2"/>
            <a:r>
              <a:rPr lang="en-US" sz="1200" dirty="0"/>
              <a:t>• Donating well over a million dollars to veterans organizations and others that support veterans3 </a:t>
            </a:r>
          </a:p>
          <a:p>
            <a:pPr lvl="2"/>
            <a:r>
              <a:rPr lang="en-US" sz="1200" dirty="0"/>
              <a:t>• Employing 3,300 veterans and/or their spouses since August 2011</a:t>
            </a:r>
          </a:p>
          <a:p>
            <a:pPr lvl="2"/>
            <a:r>
              <a:rPr lang="en-US" sz="1200" dirty="0"/>
              <a:t>• Investing countless hours training internal and external licensed sales agents to help veterans make informed choices about Medicare </a:t>
            </a:r>
          </a:p>
          <a:p>
            <a:pPr lvl="2"/>
            <a:r>
              <a:rPr lang="en-US" sz="1200" dirty="0"/>
              <a:t>• Many grass-roots efforts, events and sponsorships </a:t>
            </a:r>
          </a:p>
          <a:p>
            <a:r>
              <a:rPr lang="en-US" b="1" dirty="0"/>
              <a:t>Consumer experience is a priority</a:t>
            </a:r>
            <a:endParaRPr lang="en-US" dirty="0"/>
          </a:p>
          <a:p>
            <a:pPr lvl="1"/>
            <a:r>
              <a:rPr lang="en-US" sz="1200" dirty="0" smtClean="0"/>
              <a:t>Humana </a:t>
            </a:r>
            <a:r>
              <a:rPr lang="en-US" sz="1200" dirty="0"/>
              <a:t>ranked No. 2 for best customer experience in the health insurance industry, according to </a:t>
            </a:r>
            <a:r>
              <a:rPr lang="en-US" sz="1200" dirty="0" err="1"/>
              <a:t>Temkin’s</a:t>
            </a:r>
            <a:r>
              <a:rPr lang="en-US" sz="1200" dirty="0"/>
              <a:t> national customer experience </a:t>
            </a:r>
            <a:r>
              <a:rPr lang="en-US" sz="1200" dirty="0" smtClean="0"/>
              <a:t>survey</a:t>
            </a:r>
            <a:endParaRPr lang="en-US" sz="1200" dirty="0"/>
          </a:p>
          <a:p>
            <a:r>
              <a:rPr lang="en-US" b="1" dirty="0"/>
              <a:t>We are dedicated to providing clinical capabilities to help people achieve their best health, including:</a:t>
            </a:r>
            <a:endParaRPr lang="en-US" dirty="0"/>
          </a:p>
          <a:p>
            <a:pPr lvl="1"/>
            <a:r>
              <a:rPr lang="en-US" sz="1200" dirty="0"/>
              <a:t>• Humana At </a:t>
            </a:r>
            <a:r>
              <a:rPr lang="en-US" sz="1200" dirty="0" smtClean="0"/>
              <a:t>Home care </a:t>
            </a:r>
            <a:r>
              <a:rPr lang="en-US" sz="1200" dirty="0"/>
              <a:t>management support for those who qualify</a:t>
            </a:r>
          </a:p>
          <a:p>
            <a:pPr lvl="1"/>
            <a:r>
              <a:rPr lang="en-US" sz="1200" dirty="0"/>
              <a:t>• 24-hour Nurse Advice Line </a:t>
            </a:r>
          </a:p>
          <a:p>
            <a:pPr lvl="1"/>
            <a:r>
              <a:rPr lang="en-US" sz="1200" dirty="0"/>
              <a:t>• MDLive telemedicine from the comfort of home</a:t>
            </a:r>
          </a:p>
          <a:p>
            <a:r>
              <a:rPr lang="en-US" b="1" dirty="0"/>
              <a:t>Products and services designed to meet your customers’ needs</a:t>
            </a:r>
            <a:endParaRPr lang="en-US" dirty="0"/>
          </a:p>
          <a:p>
            <a:pPr lvl="1"/>
            <a:r>
              <a:rPr lang="en-US" sz="1200" dirty="0"/>
              <a:t>• Local market support</a:t>
            </a:r>
          </a:p>
          <a:p>
            <a:pPr lvl="1"/>
            <a:r>
              <a:rPr lang="en-US" sz="1200" dirty="0"/>
              <a:t>• Many plans with large, robust networks</a:t>
            </a:r>
          </a:p>
          <a:p>
            <a:pPr lvl="1"/>
            <a:r>
              <a:rPr lang="en-US" sz="1200" dirty="0"/>
              <a:t>• Competitive, stable products</a:t>
            </a:r>
          </a:p>
        </p:txBody>
      </p:sp>
    </p:spTree>
    <p:extLst>
      <p:ext uri="{BB962C8B-B14F-4D97-AF65-F5344CB8AC3E}">
        <p14:creationId xmlns:p14="http://schemas.microsoft.com/office/powerpoint/2010/main" val="5192021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 Donald</a:t>
            </a:r>
            <a:endParaRPr lang="en-US" dirty="0"/>
          </a:p>
        </p:txBody>
      </p:sp>
      <p:pic>
        <p:nvPicPr>
          <p:cNvPr id="3" name="cMzYem8eg1Q"/>
          <p:cNvPicPr>
            <a:picLocks noRot="1" noChangeAspect="1"/>
          </p:cNvPicPr>
          <p:nvPr>
            <a:videoFile r:link="rId1"/>
          </p:nvPr>
        </p:nvPicPr>
        <p:blipFill>
          <a:blip r:embed="rId3"/>
          <a:stretch>
            <a:fillRect/>
          </a:stretch>
        </p:blipFill>
        <p:spPr>
          <a:xfrm>
            <a:off x="152400" y="838200"/>
            <a:ext cx="8839200" cy="5410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957435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2681" y="6586686"/>
            <a:ext cx="1329919" cy="195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rgbClr val="FFFFFF"/>
              </a:solidFill>
            </a:endParaRPr>
          </a:p>
        </p:txBody>
      </p:sp>
      <p:sp>
        <p:nvSpPr>
          <p:cNvPr id="44" name="TextBox 43"/>
          <p:cNvSpPr txBox="1"/>
          <p:nvPr/>
        </p:nvSpPr>
        <p:spPr>
          <a:xfrm>
            <a:off x="2012240" y="6039293"/>
            <a:ext cx="6295737" cy="861774"/>
          </a:xfrm>
          <a:prstGeom prst="rect">
            <a:avLst/>
          </a:prstGeom>
          <a:noFill/>
        </p:spPr>
        <p:txBody>
          <a:bodyPr wrap="square" rtlCol="0">
            <a:spAutoFit/>
          </a:bodyPr>
          <a:lstStyle/>
          <a:p>
            <a:r>
              <a:rPr lang="en-US" sz="1000" baseline="30000" dirty="0">
                <a:solidFill>
                  <a:srgbClr val="1A1812"/>
                </a:solidFill>
              </a:rPr>
              <a:t>1</a:t>
            </a:r>
            <a:r>
              <a:rPr lang="en-US" sz="1000" dirty="0">
                <a:solidFill>
                  <a:srgbClr val="1A1812"/>
                </a:solidFill>
              </a:rPr>
              <a:t> HCCP 2016 data</a:t>
            </a:r>
          </a:p>
          <a:p>
            <a:r>
              <a:rPr lang="en-US" sz="1000" baseline="30000" dirty="0">
                <a:solidFill>
                  <a:srgbClr val="1A1812"/>
                </a:solidFill>
              </a:rPr>
              <a:t>2  </a:t>
            </a:r>
            <a:r>
              <a:rPr lang="en-US" sz="1000" dirty="0">
                <a:solidFill>
                  <a:srgbClr val="1A1812"/>
                </a:solidFill>
              </a:rPr>
              <a:t>Humana At Home client results (N=116,145) Jan. 1, 2013 - Dec. 31, 2013. AND Humana At Home Results. Hall B et al. Presented at: Society for Medical Decision Making 34th Annual Meeting; October 2014;Miami, Florida. (N= 57,041)</a:t>
            </a:r>
          </a:p>
          <a:p>
            <a:r>
              <a:rPr lang="en-US" sz="1000" baseline="30000" dirty="0">
                <a:solidFill>
                  <a:srgbClr val="1A1812"/>
                </a:solidFill>
              </a:rPr>
              <a:t>3 </a:t>
            </a:r>
            <a:r>
              <a:rPr lang="en-US" sz="1000" dirty="0">
                <a:solidFill>
                  <a:srgbClr val="1A1812"/>
                </a:solidFill>
              </a:rPr>
              <a:t>CIA Analysis of 604,000 newly managed members have 1 million more days at home as compared to their experience prior to Humana At Home</a:t>
            </a:r>
          </a:p>
        </p:txBody>
      </p:sp>
      <p:sp>
        <p:nvSpPr>
          <p:cNvPr id="45" name="Slide Number Placeholder 3"/>
          <p:cNvSpPr txBox="1">
            <a:spLocks/>
          </p:cNvSpPr>
          <p:nvPr/>
        </p:nvSpPr>
        <p:spPr>
          <a:xfrm>
            <a:off x="8305800" y="6280581"/>
            <a:ext cx="381000" cy="24447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1C8FB3-4CB3-4887-851E-D63DCECF7993}" type="slidenum">
              <a:rPr lang="en-US" sz="1000" smtClean="0">
                <a:solidFill>
                  <a:srgbClr val="FFFFFF">
                    <a:lumMod val="50000"/>
                  </a:srgbClr>
                </a:solidFill>
              </a:rPr>
              <a:pPr/>
              <a:t>51</a:t>
            </a:fld>
            <a:endParaRPr lang="en-US" sz="1000" dirty="0">
              <a:solidFill>
                <a:srgbClr val="FFFFFF">
                  <a:lumMod val="50000"/>
                </a:srgbClr>
              </a:solidFill>
            </a:endParaRPr>
          </a:p>
        </p:txBody>
      </p:sp>
      <p:sp>
        <p:nvSpPr>
          <p:cNvPr id="42" name="Rectangle 41"/>
          <p:cNvSpPr>
            <a:spLocks/>
          </p:cNvSpPr>
          <p:nvPr/>
        </p:nvSpPr>
        <p:spPr bwMode="gray">
          <a:xfrm>
            <a:off x="685839" y="1314450"/>
            <a:ext cx="7736438" cy="4216172"/>
          </a:xfrm>
          <a:prstGeom prst="rect">
            <a:avLst/>
          </a:prstGeom>
          <a:gradFill flip="none" rotWithShape="1">
            <a:gsLst>
              <a:gs pos="0">
                <a:srgbClr val="D5D5D5">
                  <a:lumMod val="90000"/>
                  <a:lumOff val="10000"/>
                </a:srgbClr>
              </a:gs>
              <a:gs pos="100000">
                <a:srgbClr val="FFFFFF"/>
              </a:gs>
            </a:gsLst>
            <a:lin ang="16200000" scaled="1"/>
            <a:tileRect/>
          </a:gradFill>
          <a:ln w="19050" cap="flat" cmpd="sng" algn="ctr">
            <a:solidFill>
              <a:srgbClr val="386628"/>
            </a:solidFill>
            <a:prstDash val="solid"/>
          </a:ln>
          <a:effectLst>
            <a:outerShdw blurRad="50800" dist="38100" dir="2700000" algn="tl" rotWithShape="0">
              <a:prstClr val="black">
                <a:alpha val="40000"/>
              </a:prstClr>
            </a:outerShdw>
          </a:effectLst>
        </p:spPr>
        <p:txBody>
          <a:bodyPr lIns="93286" tIns="46643" rIns="93286" bIns="46643" rtlCol="0" anchor="ctr"/>
          <a:lstStyle/>
          <a:p>
            <a:pPr algn="ctr" fontAlgn="base">
              <a:spcBef>
                <a:spcPct val="0"/>
              </a:spcBef>
              <a:spcAft>
                <a:spcPct val="0"/>
              </a:spcAft>
              <a:defRPr/>
            </a:pPr>
            <a:endParaRPr lang="en-US" kern="0" dirty="0">
              <a:solidFill>
                <a:srgbClr val="000000"/>
              </a:solidFill>
            </a:endParaRPr>
          </a:p>
        </p:txBody>
      </p:sp>
      <p:cxnSp>
        <p:nvCxnSpPr>
          <p:cNvPr id="46" name="Straight Connector 45"/>
          <p:cNvCxnSpPr>
            <a:cxnSpLocks/>
          </p:cNvCxnSpPr>
          <p:nvPr/>
        </p:nvCxnSpPr>
        <p:spPr>
          <a:xfrm>
            <a:off x="3000785" y="1997934"/>
            <a:ext cx="0" cy="3420412"/>
          </a:xfrm>
          <a:prstGeom prst="line">
            <a:avLst/>
          </a:prstGeom>
          <a:ln w="19050">
            <a:solidFill>
              <a:srgbClr val="386628"/>
            </a:solidFill>
            <a:prstDash val="sysDot"/>
          </a:ln>
        </p:spPr>
        <p:style>
          <a:lnRef idx="1">
            <a:schemeClr val="accent1"/>
          </a:lnRef>
          <a:fillRef idx="0">
            <a:schemeClr val="accent1"/>
          </a:fillRef>
          <a:effectRef idx="0">
            <a:schemeClr val="accent1"/>
          </a:effectRef>
          <a:fontRef idx="minor">
            <a:schemeClr val="tx1"/>
          </a:fontRef>
        </p:style>
      </p:cxnSp>
      <p:sp>
        <p:nvSpPr>
          <p:cNvPr id="47" name="TextBox 46"/>
          <p:cNvSpPr txBox="1">
            <a:spLocks/>
          </p:cNvSpPr>
          <p:nvPr/>
        </p:nvSpPr>
        <p:spPr>
          <a:xfrm>
            <a:off x="3132272" y="1517877"/>
            <a:ext cx="2675587" cy="646331"/>
          </a:xfrm>
          <a:prstGeom prst="rect">
            <a:avLst/>
          </a:prstGeom>
          <a:noFill/>
        </p:spPr>
        <p:txBody>
          <a:bodyPr wrap="square" lIns="45720" rIns="45720" rtlCol="0">
            <a:spAutoFit/>
          </a:bodyPr>
          <a:lstStyle/>
          <a:p>
            <a:pPr algn="ctr" fontAlgn="base">
              <a:spcBef>
                <a:spcPts val="400"/>
              </a:spcBef>
              <a:spcAft>
                <a:spcPct val="0"/>
              </a:spcAft>
            </a:pPr>
            <a:r>
              <a:rPr lang="en-US" b="1" i="1" dirty="0">
                <a:solidFill>
                  <a:srgbClr val="5C9A1B"/>
                </a:solidFill>
              </a:rPr>
              <a:t>Improved </a:t>
            </a:r>
            <a:br>
              <a:rPr lang="en-US" b="1" i="1" dirty="0">
                <a:solidFill>
                  <a:srgbClr val="5C9A1B"/>
                </a:solidFill>
              </a:rPr>
            </a:br>
            <a:r>
              <a:rPr lang="en-US" b="1" i="1" dirty="0" smtClean="0">
                <a:solidFill>
                  <a:srgbClr val="5C9A1B"/>
                </a:solidFill>
              </a:rPr>
              <a:t>outcomes</a:t>
            </a:r>
            <a:r>
              <a:rPr lang="en-US" b="1" i="1" baseline="30000" dirty="0">
                <a:solidFill>
                  <a:srgbClr val="5C9A1B"/>
                </a:solidFill>
              </a:rPr>
              <a:t>2</a:t>
            </a:r>
            <a:endParaRPr lang="en-US" b="1" i="1" dirty="0">
              <a:solidFill>
                <a:srgbClr val="5C9A1B"/>
              </a:solidFill>
            </a:endParaRPr>
          </a:p>
        </p:txBody>
      </p:sp>
      <p:grpSp>
        <p:nvGrpSpPr>
          <p:cNvPr id="48" name="Group 47"/>
          <p:cNvGrpSpPr/>
          <p:nvPr/>
        </p:nvGrpSpPr>
        <p:grpSpPr>
          <a:xfrm>
            <a:off x="4030674" y="2211601"/>
            <a:ext cx="878782" cy="878782"/>
            <a:chOff x="4700973" y="1785468"/>
            <a:chExt cx="1371600" cy="1371600"/>
          </a:xfrm>
        </p:grpSpPr>
        <p:sp>
          <p:nvSpPr>
            <p:cNvPr id="49" name="Oval 48"/>
            <p:cNvSpPr/>
            <p:nvPr/>
          </p:nvSpPr>
          <p:spPr bwMode="auto">
            <a:xfrm>
              <a:off x="4700973" y="1785468"/>
              <a:ext cx="1371600" cy="1371600"/>
            </a:xfrm>
            <a:prstGeom prst="ellipse">
              <a:avLst/>
            </a:prstGeom>
            <a:solidFill>
              <a:schemeClr val="accent2"/>
            </a:solidFill>
            <a:ln w="28575">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i="1" dirty="0">
                <a:solidFill>
                  <a:srgbClr val="000000"/>
                </a:solidFill>
              </a:endParaRPr>
            </a:p>
          </p:txBody>
        </p:sp>
        <p:pic>
          <p:nvPicPr>
            <p:cNvPr id="50" name="Picture 49" descr="hum_ii_life_rgb_plm.png"/>
            <p:cNvPicPr>
              <a:picLocks noChangeAspect="1"/>
            </p:cNvPicPr>
            <p:nvPr/>
          </p:nvPicPr>
          <p:blipFill>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973565" y="2114380"/>
              <a:ext cx="845312" cy="731520"/>
            </a:xfrm>
            <a:prstGeom prst="rect">
              <a:avLst/>
            </a:prstGeom>
          </p:spPr>
        </p:pic>
      </p:grpSp>
      <p:grpSp>
        <p:nvGrpSpPr>
          <p:cNvPr id="51" name="Group 50"/>
          <p:cNvGrpSpPr/>
          <p:nvPr/>
        </p:nvGrpSpPr>
        <p:grpSpPr>
          <a:xfrm>
            <a:off x="3166000" y="4276511"/>
            <a:ext cx="2641859" cy="910189"/>
            <a:chOff x="3286912" y="5182219"/>
            <a:chExt cx="2748936" cy="947080"/>
          </a:xfrm>
        </p:grpSpPr>
        <p:sp>
          <p:nvSpPr>
            <p:cNvPr id="52" name="Down Arrow 51"/>
            <p:cNvSpPr/>
            <p:nvPr/>
          </p:nvSpPr>
          <p:spPr>
            <a:xfrm rot="10800000">
              <a:off x="3286912" y="5182219"/>
              <a:ext cx="844212" cy="854542"/>
            </a:xfrm>
            <a:prstGeom prst="downArrow">
              <a:avLst>
                <a:gd name="adj1" fmla="val 58889"/>
                <a:gd name="adj2" fmla="val 30000"/>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vert" lIns="0" tIns="90000" rIns="0" bIns="90000" rtlCol="0" anchor="ctr" anchorCtr="0">
              <a:scene3d>
                <a:camera prst="orthographicFront">
                  <a:rot lat="0" lon="0" rev="16200000"/>
                </a:camera>
                <a:lightRig rig="threePt" dir="t"/>
              </a:scene3d>
            </a:bodyPr>
            <a:lstStyle/>
            <a:p>
              <a:pPr algn="ctr" fontAlgn="base">
                <a:spcBef>
                  <a:spcPct val="0"/>
                </a:spcBef>
                <a:spcAft>
                  <a:spcPct val="0"/>
                </a:spcAft>
              </a:pPr>
              <a:r>
                <a:rPr lang="en-US" b="1" dirty="0">
                  <a:solidFill>
                    <a:srgbClr val="FFFFFF"/>
                  </a:solidFill>
                </a:rPr>
                <a:t>26%</a:t>
              </a:r>
            </a:p>
          </p:txBody>
        </p:sp>
        <p:sp>
          <p:nvSpPr>
            <p:cNvPr id="53" name="TextBox 52"/>
            <p:cNvSpPr txBox="1">
              <a:spLocks/>
            </p:cNvSpPr>
            <p:nvPr/>
          </p:nvSpPr>
          <p:spPr>
            <a:xfrm>
              <a:off x="4228477" y="5205969"/>
              <a:ext cx="1807371" cy="923330"/>
            </a:xfrm>
            <a:prstGeom prst="rect">
              <a:avLst/>
            </a:prstGeom>
            <a:noFill/>
          </p:spPr>
          <p:txBody>
            <a:bodyPr wrap="square" lIns="45720" rIns="45720" rtlCol="0">
              <a:spAutoFit/>
            </a:bodyPr>
            <a:lstStyle/>
            <a:p>
              <a:pPr fontAlgn="base">
                <a:spcBef>
                  <a:spcPts val="600"/>
                </a:spcBef>
                <a:spcAft>
                  <a:spcPct val="0"/>
                </a:spcAft>
              </a:pPr>
              <a:r>
                <a:rPr lang="en-US" dirty="0">
                  <a:solidFill>
                    <a:srgbClr val="000000"/>
                  </a:solidFill>
                </a:rPr>
                <a:t>increase in odds of survival for HCCP members</a:t>
              </a:r>
            </a:p>
          </p:txBody>
        </p:sp>
      </p:grpSp>
      <p:cxnSp>
        <p:nvCxnSpPr>
          <p:cNvPr id="54" name="Straight Connector 53"/>
          <p:cNvCxnSpPr>
            <a:cxnSpLocks/>
          </p:cNvCxnSpPr>
          <p:nvPr/>
        </p:nvCxnSpPr>
        <p:spPr>
          <a:xfrm>
            <a:off x="5939347" y="1828454"/>
            <a:ext cx="0" cy="3589892"/>
          </a:xfrm>
          <a:prstGeom prst="line">
            <a:avLst/>
          </a:prstGeom>
          <a:ln w="19050">
            <a:solidFill>
              <a:srgbClr val="386628"/>
            </a:solidFill>
            <a:prstDash val="sysDot"/>
          </a:ln>
        </p:spPr>
        <p:style>
          <a:lnRef idx="1">
            <a:schemeClr val="accent1"/>
          </a:lnRef>
          <a:fillRef idx="0">
            <a:schemeClr val="accent1"/>
          </a:fillRef>
          <a:effectRef idx="0">
            <a:schemeClr val="accent1"/>
          </a:effectRef>
          <a:fontRef idx="minor">
            <a:schemeClr val="tx1"/>
          </a:fontRef>
        </p:style>
      </p:cxnSp>
      <p:sp>
        <p:nvSpPr>
          <p:cNvPr id="55" name="Oval 54"/>
          <p:cNvSpPr/>
          <p:nvPr/>
        </p:nvSpPr>
        <p:spPr bwMode="auto">
          <a:xfrm>
            <a:off x="6731696" y="2211601"/>
            <a:ext cx="878782" cy="878782"/>
          </a:xfrm>
          <a:prstGeom prst="ellipse">
            <a:avLst/>
          </a:prstGeom>
          <a:solidFill>
            <a:schemeClr val="accent2"/>
          </a:solidFill>
          <a:ln w="28575">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i="1" dirty="0">
              <a:solidFill>
                <a:srgbClr val="000000"/>
              </a:solidFill>
            </a:endParaRPr>
          </a:p>
        </p:txBody>
      </p:sp>
      <p:sp>
        <p:nvSpPr>
          <p:cNvPr id="56" name="Down Arrow 55"/>
          <p:cNvSpPr/>
          <p:nvPr/>
        </p:nvSpPr>
        <p:spPr>
          <a:xfrm>
            <a:off x="3137836" y="3250047"/>
            <a:ext cx="878782" cy="878782"/>
          </a:xfrm>
          <a:prstGeom prst="downArrow">
            <a:avLst>
              <a:gd name="adj1" fmla="val 58889"/>
              <a:gd name="adj2" fmla="val 30000"/>
            </a:avLst>
          </a:prstGeom>
          <a:solidFill>
            <a:srgbClr val="AA0B5F"/>
          </a:solidFill>
          <a:ln w="9525">
            <a:solidFill>
              <a:srgbClr val="AA0B5F"/>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fontAlgn="base">
              <a:spcBef>
                <a:spcPct val="0"/>
              </a:spcBef>
              <a:spcAft>
                <a:spcPct val="0"/>
              </a:spcAft>
            </a:pPr>
            <a:r>
              <a:rPr lang="en-US" b="1" dirty="0" smtClean="0">
                <a:solidFill>
                  <a:srgbClr val="FFFFFF"/>
                </a:solidFill>
              </a:rPr>
              <a:t>44%</a:t>
            </a:r>
            <a:endParaRPr lang="en-US" b="1" dirty="0">
              <a:solidFill>
                <a:srgbClr val="FFFFFF"/>
              </a:solidFill>
            </a:endParaRPr>
          </a:p>
        </p:txBody>
      </p:sp>
      <p:sp>
        <p:nvSpPr>
          <p:cNvPr id="57" name="TextBox 56"/>
          <p:cNvSpPr txBox="1">
            <a:spLocks/>
          </p:cNvSpPr>
          <p:nvPr/>
        </p:nvSpPr>
        <p:spPr>
          <a:xfrm>
            <a:off x="4127432" y="3238635"/>
            <a:ext cx="1222322" cy="798628"/>
          </a:xfrm>
          <a:prstGeom prst="rect">
            <a:avLst/>
          </a:prstGeom>
          <a:noFill/>
        </p:spPr>
        <p:txBody>
          <a:bodyPr wrap="square" lIns="0" tIns="0" rIns="0" bIns="0" rtlCol="0" anchor="t" anchorCtr="0">
            <a:spAutoFit/>
          </a:bodyPr>
          <a:lstStyle/>
          <a:p>
            <a:pPr fontAlgn="base">
              <a:spcBef>
                <a:spcPts val="600"/>
              </a:spcBef>
              <a:spcAft>
                <a:spcPct val="0"/>
              </a:spcAft>
            </a:pPr>
            <a:r>
              <a:rPr lang="en-US" dirty="0">
                <a:solidFill>
                  <a:srgbClr val="000000"/>
                </a:solidFill>
              </a:rPr>
              <a:t>reduction in hospital admissions</a:t>
            </a:r>
          </a:p>
        </p:txBody>
      </p:sp>
      <p:grpSp>
        <p:nvGrpSpPr>
          <p:cNvPr id="58" name="Group 57"/>
          <p:cNvGrpSpPr/>
          <p:nvPr/>
        </p:nvGrpSpPr>
        <p:grpSpPr>
          <a:xfrm>
            <a:off x="1413645" y="2211601"/>
            <a:ext cx="878782" cy="878782"/>
            <a:chOff x="2304552" y="1771231"/>
            <a:chExt cx="1371600" cy="1371600"/>
          </a:xfrm>
        </p:grpSpPr>
        <p:sp>
          <p:nvSpPr>
            <p:cNvPr id="59" name="Oval 58"/>
            <p:cNvSpPr/>
            <p:nvPr/>
          </p:nvSpPr>
          <p:spPr bwMode="auto">
            <a:xfrm>
              <a:off x="2304552" y="1771231"/>
              <a:ext cx="1371600" cy="1371600"/>
            </a:xfrm>
            <a:prstGeom prst="ellipse">
              <a:avLst/>
            </a:prstGeom>
            <a:solidFill>
              <a:schemeClr val="accent2"/>
            </a:solidFill>
            <a:ln w="28575">
              <a:solidFill>
                <a:schemeClr val="tx1">
                  <a:lumMod val="50000"/>
                  <a:lumOff val="50000"/>
                </a:schemeClr>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en-US" i="1" dirty="0">
                <a:solidFill>
                  <a:srgbClr val="000000"/>
                </a:solidFill>
              </a:endParaRPr>
            </a:p>
          </p:txBody>
        </p:sp>
        <p:pic>
          <p:nvPicPr>
            <p:cNvPr id="60" name="Picture 59" descr="hum_ii_chat_rgb_plm.png"/>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2602114" y="2086495"/>
              <a:ext cx="815121" cy="731520"/>
            </a:xfrm>
            <a:prstGeom prst="rect">
              <a:avLst/>
            </a:prstGeom>
          </p:spPr>
        </p:pic>
      </p:grpSp>
      <p:sp>
        <p:nvSpPr>
          <p:cNvPr id="61" name="TextBox 60"/>
          <p:cNvSpPr txBox="1">
            <a:spLocks/>
          </p:cNvSpPr>
          <p:nvPr/>
        </p:nvSpPr>
        <p:spPr>
          <a:xfrm>
            <a:off x="836776" y="1517877"/>
            <a:ext cx="2032521" cy="646331"/>
          </a:xfrm>
          <a:prstGeom prst="rect">
            <a:avLst/>
          </a:prstGeom>
          <a:noFill/>
        </p:spPr>
        <p:txBody>
          <a:bodyPr wrap="square" lIns="45720" rIns="45720" rtlCol="0">
            <a:spAutoFit/>
          </a:bodyPr>
          <a:lstStyle/>
          <a:p>
            <a:pPr algn="ctr" fontAlgn="base">
              <a:spcBef>
                <a:spcPts val="400"/>
              </a:spcBef>
              <a:spcAft>
                <a:spcPct val="0"/>
              </a:spcAft>
            </a:pPr>
            <a:r>
              <a:rPr lang="en-US" b="1" i="1" dirty="0">
                <a:solidFill>
                  <a:srgbClr val="5C9A1B"/>
                </a:solidFill>
              </a:rPr>
              <a:t>Consumer </a:t>
            </a:r>
            <a:br>
              <a:rPr lang="en-US" b="1" i="1" dirty="0">
                <a:solidFill>
                  <a:srgbClr val="5C9A1B"/>
                </a:solidFill>
              </a:rPr>
            </a:br>
            <a:r>
              <a:rPr lang="en-US" b="1" i="1" dirty="0" smtClean="0">
                <a:solidFill>
                  <a:srgbClr val="5C9A1B"/>
                </a:solidFill>
              </a:rPr>
              <a:t>satisfaction</a:t>
            </a:r>
            <a:r>
              <a:rPr lang="en-US" b="1" i="1" baseline="30000" dirty="0">
                <a:solidFill>
                  <a:srgbClr val="5C9A1B"/>
                </a:solidFill>
              </a:rPr>
              <a:t>1</a:t>
            </a:r>
            <a:endParaRPr lang="en-US" b="1" i="1" dirty="0">
              <a:solidFill>
                <a:srgbClr val="5C9A1B"/>
              </a:solidFill>
            </a:endParaRPr>
          </a:p>
        </p:txBody>
      </p:sp>
      <p:sp>
        <p:nvSpPr>
          <p:cNvPr id="62" name="TextBox 61"/>
          <p:cNvSpPr txBox="1">
            <a:spLocks/>
          </p:cNvSpPr>
          <p:nvPr/>
        </p:nvSpPr>
        <p:spPr>
          <a:xfrm>
            <a:off x="836776" y="3271012"/>
            <a:ext cx="2032521" cy="646331"/>
          </a:xfrm>
          <a:prstGeom prst="rect">
            <a:avLst/>
          </a:prstGeom>
          <a:noFill/>
        </p:spPr>
        <p:txBody>
          <a:bodyPr wrap="square" lIns="45720" rIns="45720" rtlCol="0" anchor="t" anchorCtr="0">
            <a:spAutoFit/>
          </a:bodyPr>
          <a:lstStyle/>
          <a:p>
            <a:pPr fontAlgn="base">
              <a:spcBef>
                <a:spcPts val="600"/>
              </a:spcBef>
              <a:spcAft>
                <a:spcPts val="600"/>
              </a:spcAft>
            </a:pPr>
            <a:r>
              <a:rPr lang="en-US" b="1" dirty="0" smtClean="0">
                <a:solidFill>
                  <a:srgbClr val="5C9A1B"/>
                </a:solidFill>
              </a:rPr>
              <a:t>87%</a:t>
            </a:r>
            <a:r>
              <a:rPr lang="en-US" dirty="0" smtClean="0">
                <a:solidFill>
                  <a:srgbClr val="5C9A1B"/>
                </a:solidFill>
              </a:rPr>
              <a:t> </a:t>
            </a:r>
            <a:r>
              <a:rPr lang="en-US" dirty="0">
                <a:solidFill>
                  <a:srgbClr val="1A1812"/>
                </a:solidFill>
              </a:rPr>
              <a:t>e</a:t>
            </a:r>
            <a:r>
              <a:rPr lang="en-US" dirty="0" smtClean="0">
                <a:solidFill>
                  <a:srgbClr val="000000"/>
                </a:solidFill>
              </a:rPr>
              <a:t>ngagement </a:t>
            </a:r>
            <a:r>
              <a:rPr lang="en-US" dirty="0">
                <a:solidFill>
                  <a:srgbClr val="000000"/>
                </a:solidFill>
              </a:rPr>
              <a:t>rate</a:t>
            </a:r>
          </a:p>
        </p:txBody>
      </p:sp>
      <p:sp>
        <p:nvSpPr>
          <p:cNvPr id="63" name="TextBox 62"/>
          <p:cNvSpPr txBox="1">
            <a:spLocks/>
          </p:cNvSpPr>
          <p:nvPr/>
        </p:nvSpPr>
        <p:spPr>
          <a:xfrm>
            <a:off x="836776" y="4056338"/>
            <a:ext cx="2032521" cy="646331"/>
          </a:xfrm>
          <a:prstGeom prst="rect">
            <a:avLst/>
          </a:prstGeom>
          <a:noFill/>
        </p:spPr>
        <p:txBody>
          <a:bodyPr wrap="square" lIns="45720" rIns="45720" rtlCol="0" anchor="t" anchorCtr="0">
            <a:spAutoFit/>
          </a:bodyPr>
          <a:lstStyle/>
          <a:p>
            <a:pPr fontAlgn="base">
              <a:spcBef>
                <a:spcPts val="600"/>
              </a:spcBef>
              <a:spcAft>
                <a:spcPts val="600"/>
              </a:spcAft>
            </a:pPr>
            <a:r>
              <a:rPr lang="en-US" b="1" dirty="0" smtClean="0">
                <a:solidFill>
                  <a:srgbClr val="5C9A1B"/>
                </a:solidFill>
              </a:rPr>
              <a:t>52% </a:t>
            </a:r>
            <a:r>
              <a:rPr lang="en-US" dirty="0">
                <a:solidFill>
                  <a:srgbClr val="000000"/>
                </a:solidFill>
              </a:rPr>
              <a:t>n</a:t>
            </a:r>
            <a:r>
              <a:rPr lang="en-US" dirty="0" smtClean="0">
                <a:solidFill>
                  <a:srgbClr val="000000"/>
                </a:solidFill>
              </a:rPr>
              <a:t>et promoter score</a:t>
            </a:r>
            <a:endParaRPr lang="en-US" dirty="0">
              <a:solidFill>
                <a:srgbClr val="000000"/>
              </a:solidFill>
            </a:endParaRPr>
          </a:p>
        </p:txBody>
      </p:sp>
      <p:sp>
        <p:nvSpPr>
          <p:cNvPr id="64" name="TextBox 63"/>
          <p:cNvSpPr txBox="1">
            <a:spLocks/>
          </p:cNvSpPr>
          <p:nvPr/>
        </p:nvSpPr>
        <p:spPr>
          <a:xfrm>
            <a:off x="6116596" y="1510621"/>
            <a:ext cx="2114901" cy="974626"/>
          </a:xfrm>
          <a:prstGeom prst="rect">
            <a:avLst/>
          </a:prstGeom>
          <a:noFill/>
        </p:spPr>
        <p:txBody>
          <a:bodyPr wrap="square" lIns="45720" rIns="45720" rtlCol="0">
            <a:spAutoFit/>
          </a:bodyPr>
          <a:lstStyle/>
          <a:p>
            <a:pPr algn="ctr" fontAlgn="base">
              <a:spcBef>
                <a:spcPts val="400"/>
              </a:spcBef>
              <a:spcAft>
                <a:spcPct val="0"/>
              </a:spcAft>
            </a:pPr>
            <a:r>
              <a:rPr lang="en-US" b="1" i="1" dirty="0">
                <a:solidFill>
                  <a:srgbClr val="5C9A1B"/>
                </a:solidFill>
              </a:rPr>
              <a:t>Consumer </a:t>
            </a:r>
            <a:br>
              <a:rPr lang="en-US" b="1" i="1" dirty="0">
                <a:solidFill>
                  <a:srgbClr val="5C9A1B"/>
                </a:solidFill>
              </a:rPr>
            </a:br>
            <a:r>
              <a:rPr lang="en-US" b="1" i="1" dirty="0" smtClean="0">
                <a:solidFill>
                  <a:srgbClr val="5C9A1B"/>
                </a:solidFill>
              </a:rPr>
              <a:t>Experience</a:t>
            </a:r>
            <a:r>
              <a:rPr lang="en-US" b="1" i="1" baseline="30000" dirty="0" smtClean="0">
                <a:solidFill>
                  <a:srgbClr val="5C9A1B"/>
                </a:solidFill>
              </a:rPr>
              <a:t>3</a:t>
            </a:r>
            <a:endParaRPr lang="en-US" b="1" i="1" baseline="30000" dirty="0">
              <a:solidFill>
                <a:srgbClr val="5C9A1B"/>
              </a:solidFill>
            </a:endParaRPr>
          </a:p>
          <a:p>
            <a:pPr algn="ctr" fontAlgn="base">
              <a:spcBef>
                <a:spcPts val="400"/>
              </a:spcBef>
              <a:spcAft>
                <a:spcPct val="0"/>
              </a:spcAft>
            </a:pPr>
            <a:endParaRPr lang="en-US" b="1" i="1" dirty="0">
              <a:solidFill>
                <a:srgbClr val="5C9A1B"/>
              </a:solidFill>
            </a:endParaRPr>
          </a:p>
        </p:txBody>
      </p:sp>
      <p:sp>
        <p:nvSpPr>
          <p:cNvPr id="65" name="TextBox 64"/>
          <p:cNvSpPr txBox="1">
            <a:spLocks/>
          </p:cNvSpPr>
          <p:nvPr/>
        </p:nvSpPr>
        <p:spPr>
          <a:xfrm>
            <a:off x="6937877" y="3911010"/>
            <a:ext cx="1293620" cy="646331"/>
          </a:xfrm>
          <a:prstGeom prst="rect">
            <a:avLst/>
          </a:prstGeom>
          <a:noFill/>
        </p:spPr>
        <p:txBody>
          <a:bodyPr wrap="square" lIns="45720" rIns="45720" rtlCol="0">
            <a:spAutoFit/>
          </a:bodyPr>
          <a:lstStyle/>
          <a:p>
            <a:pPr fontAlgn="base">
              <a:spcBef>
                <a:spcPts val="500"/>
              </a:spcBef>
              <a:spcAft>
                <a:spcPct val="0"/>
              </a:spcAft>
            </a:pPr>
            <a:r>
              <a:rPr lang="en-US" kern="0" dirty="0" smtClean="0">
                <a:solidFill>
                  <a:srgbClr val="000000"/>
                </a:solidFill>
              </a:rPr>
              <a:t>more days </a:t>
            </a:r>
            <a:r>
              <a:rPr lang="en-US" kern="0" dirty="0">
                <a:solidFill>
                  <a:srgbClr val="000000"/>
                </a:solidFill>
              </a:rPr>
              <a:t>at </a:t>
            </a:r>
            <a:r>
              <a:rPr lang="en-US" kern="0" dirty="0" smtClean="0">
                <a:solidFill>
                  <a:srgbClr val="000000"/>
                </a:solidFill>
              </a:rPr>
              <a:t>home</a:t>
            </a:r>
            <a:endParaRPr lang="en-US" kern="0" dirty="0">
              <a:solidFill>
                <a:srgbClr val="000000"/>
              </a:solidFill>
            </a:endParaRPr>
          </a:p>
        </p:txBody>
      </p:sp>
      <p:sp>
        <p:nvSpPr>
          <p:cNvPr id="66" name="Down Arrow 65"/>
          <p:cNvSpPr/>
          <p:nvPr/>
        </p:nvSpPr>
        <p:spPr>
          <a:xfrm rot="10800000">
            <a:off x="6010250" y="3651182"/>
            <a:ext cx="897647" cy="854542"/>
          </a:xfrm>
          <a:prstGeom prst="downArrow">
            <a:avLst>
              <a:gd name="adj1" fmla="val 58889"/>
              <a:gd name="adj2" fmla="val 30000"/>
            </a:avLst>
          </a:prstGeom>
          <a:solidFill>
            <a:schemeClr val="accent1"/>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vert" lIns="0" tIns="90000" rIns="0" bIns="90000" rtlCol="0" anchor="ctr" anchorCtr="0">
            <a:scene3d>
              <a:camera prst="orthographicFront">
                <a:rot lat="0" lon="0" rev="16200000"/>
              </a:camera>
              <a:lightRig rig="threePt" dir="t"/>
            </a:scene3d>
          </a:bodyPr>
          <a:lstStyle/>
          <a:p>
            <a:pPr algn="ctr" fontAlgn="base">
              <a:spcBef>
                <a:spcPct val="0"/>
              </a:spcBef>
              <a:spcAft>
                <a:spcPct val="0"/>
              </a:spcAft>
            </a:pPr>
            <a:r>
              <a:rPr lang="en-US" b="1" dirty="0" smtClean="0">
                <a:solidFill>
                  <a:srgbClr val="FFFFFF"/>
                </a:solidFill>
              </a:rPr>
              <a:t>Over 1M</a:t>
            </a:r>
            <a:endParaRPr lang="en-US" b="1" dirty="0">
              <a:solidFill>
                <a:srgbClr val="FFFFFF"/>
              </a:solidFill>
            </a:endParaRPr>
          </a:p>
        </p:txBody>
      </p:sp>
      <p:pic>
        <p:nvPicPr>
          <p:cNvPr id="67" name="Picture 66" descr="hum_ii_home_rgb_gr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7877" y="2424058"/>
            <a:ext cx="483385" cy="483384"/>
          </a:xfrm>
          <a:prstGeom prst="rect">
            <a:avLst/>
          </a:prstGeom>
          <a:solidFill>
            <a:schemeClr val="bg1"/>
          </a:solidFill>
        </p:spPr>
      </p:pic>
      <p:sp>
        <p:nvSpPr>
          <p:cNvPr id="31" name="Title 1"/>
          <p:cNvSpPr txBox="1">
            <a:spLocks/>
          </p:cNvSpPr>
          <p:nvPr/>
        </p:nvSpPr>
        <p:spPr>
          <a:xfrm>
            <a:off x="457200" y="338668"/>
            <a:ext cx="8229600" cy="914400"/>
          </a:xfrm>
          <a:prstGeom prst="rect">
            <a:avLst/>
          </a:prstGeom>
        </p:spPr>
        <p:txBody>
          <a:bodyPr vert="horz" lIns="0" tIns="0" rIns="0" bIns="0" rtlCol="0" anchor="t" anchorCtr="0">
            <a:normAutofit/>
          </a:bodyPr>
          <a:lstStyle>
            <a:lvl1pPr algn="l" defTabSz="914400" rtl="0" eaLnBrk="1" latinLnBrk="0" hangingPunct="1">
              <a:spcBef>
                <a:spcPct val="0"/>
              </a:spcBef>
              <a:buNone/>
              <a:defRPr sz="2800" kern="1200">
                <a:solidFill>
                  <a:schemeClr val="accent1"/>
                </a:solidFill>
                <a:latin typeface="+mj-lt"/>
                <a:ea typeface="+mj-ea"/>
                <a:cs typeface="+mj-cs"/>
              </a:defRPr>
            </a:lvl1pPr>
          </a:lstStyle>
          <a:p>
            <a:r>
              <a:rPr lang="en-US" dirty="0">
                <a:solidFill>
                  <a:srgbClr val="5C9A1B"/>
                </a:solidFill>
              </a:rPr>
              <a:t>Improved outcomes through consumer-centric approach</a:t>
            </a:r>
          </a:p>
        </p:txBody>
      </p:sp>
    </p:spTree>
    <p:extLst>
      <p:ext uri="{BB962C8B-B14F-4D97-AF65-F5344CB8AC3E}">
        <p14:creationId xmlns:p14="http://schemas.microsoft.com/office/powerpoint/2010/main" val="8093866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MDLIVE</a:t>
            </a:r>
            <a:endParaRPr lang="en-US" dirty="0"/>
          </a:p>
        </p:txBody>
      </p:sp>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7009" y="228600"/>
            <a:ext cx="5166991" cy="5830983"/>
          </a:xfrm>
          <a:prstGeom prst="rect">
            <a:avLst/>
          </a:prstGeom>
        </p:spPr>
      </p:pic>
      <p:sp>
        <p:nvSpPr>
          <p:cNvPr id="30" name="TextBox 29"/>
          <p:cNvSpPr txBox="1"/>
          <p:nvPr/>
        </p:nvSpPr>
        <p:spPr>
          <a:xfrm>
            <a:off x="122655" y="882910"/>
            <a:ext cx="5399683" cy="4619854"/>
          </a:xfrm>
          <a:prstGeom prst="rect">
            <a:avLst/>
          </a:prstGeom>
          <a:noFill/>
        </p:spPr>
        <p:txBody>
          <a:bodyPr wrap="none" rtlCol="0">
            <a:spAutoFit/>
          </a:bodyPr>
          <a:lstStyle/>
          <a:p>
            <a:pPr marL="285750" indent="-285750" defTabSz="914400">
              <a:lnSpc>
                <a:spcPct val="150000"/>
              </a:lnSpc>
              <a:buClr>
                <a:srgbClr val="5C9A1B"/>
              </a:buClr>
              <a:buFont typeface="Arial"/>
              <a:buChar char="•"/>
            </a:pPr>
            <a:r>
              <a:rPr lang="en-US" dirty="0">
                <a:solidFill>
                  <a:srgbClr val="1A1812"/>
                </a:solidFill>
                <a:cs typeface="Arial"/>
              </a:rPr>
              <a:t>Leading provider of Virtual Care – c</a:t>
            </a:r>
            <a:r>
              <a:rPr lang="en-US" dirty="0" smtClean="0">
                <a:solidFill>
                  <a:srgbClr val="1A1812"/>
                </a:solidFill>
                <a:cs typeface="Arial"/>
              </a:rPr>
              <a:t>urrently </a:t>
            </a:r>
            <a:r>
              <a:rPr lang="en-US" dirty="0">
                <a:solidFill>
                  <a:srgbClr val="1A1812"/>
                </a:solidFill>
                <a:cs typeface="Arial"/>
              </a:rPr>
              <a:t>servicing</a:t>
            </a:r>
          </a:p>
          <a:p>
            <a:pPr marL="742950" lvl="1" indent="-285750" defTabSz="914400">
              <a:lnSpc>
                <a:spcPct val="150000"/>
              </a:lnSpc>
              <a:buClr>
                <a:srgbClr val="5C9A1B"/>
              </a:buClr>
              <a:buFont typeface="Wingdings" charset="2"/>
              <a:buChar char="ü"/>
            </a:pPr>
            <a:r>
              <a:rPr lang="en-US" dirty="0" smtClean="0">
                <a:solidFill>
                  <a:srgbClr val="1A1812"/>
                </a:solidFill>
                <a:cs typeface="Arial"/>
              </a:rPr>
              <a:t>25 Million </a:t>
            </a:r>
            <a:r>
              <a:rPr lang="en-US" dirty="0">
                <a:solidFill>
                  <a:srgbClr val="1A1812"/>
                </a:solidFill>
                <a:cs typeface="Arial"/>
              </a:rPr>
              <a:t>Members </a:t>
            </a:r>
          </a:p>
          <a:p>
            <a:pPr marL="742950" lvl="1" indent="-285750" defTabSz="914400">
              <a:lnSpc>
                <a:spcPct val="150000"/>
              </a:lnSpc>
              <a:buClr>
                <a:srgbClr val="5C9A1B"/>
              </a:buClr>
              <a:buFont typeface="Wingdings" charset="2"/>
              <a:buChar char="ü"/>
            </a:pPr>
            <a:r>
              <a:rPr lang="en-US" dirty="0" smtClean="0">
                <a:solidFill>
                  <a:srgbClr val="1A1812"/>
                </a:solidFill>
                <a:cs typeface="Arial"/>
              </a:rPr>
              <a:t>Over </a:t>
            </a:r>
            <a:r>
              <a:rPr lang="en-US" dirty="0">
                <a:solidFill>
                  <a:srgbClr val="1A1812"/>
                </a:solidFill>
                <a:cs typeface="Arial"/>
              </a:rPr>
              <a:t>30 Health </a:t>
            </a:r>
            <a:r>
              <a:rPr lang="en-US" dirty="0" smtClean="0">
                <a:solidFill>
                  <a:srgbClr val="1A1812"/>
                </a:solidFill>
                <a:cs typeface="Arial"/>
              </a:rPr>
              <a:t>Plans </a:t>
            </a:r>
            <a:r>
              <a:rPr lang="en-US" dirty="0">
                <a:solidFill>
                  <a:srgbClr val="1A1812"/>
                </a:solidFill>
                <a:cs typeface="Arial"/>
              </a:rPr>
              <a:t>&amp; 400+ Hospitals </a:t>
            </a:r>
          </a:p>
          <a:p>
            <a:pPr marL="742950" lvl="1" indent="-285750" defTabSz="914400">
              <a:lnSpc>
                <a:spcPct val="150000"/>
              </a:lnSpc>
              <a:buClr>
                <a:srgbClr val="5C9A1B"/>
              </a:buClr>
              <a:buFont typeface="Wingdings" charset="2"/>
              <a:buChar char="ü"/>
            </a:pPr>
            <a:r>
              <a:rPr lang="en-US" dirty="0">
                <a:solidFill>
                  <a:srgbClr val="1A1812"/>
                </a:solidFill>
                <a:cs typeface="Arial"/>
              </a:rPr>
              <a:t>Large Fortune 500 customer </a:t>
            </a:r>
            <a:r>
              <a:rPr lang="en-US" dirty="0" smtClean="0">
                <a:solidFill>
                  <a:srgbClr val="1A1812"/>
                </a:solidFill>
                <a:cs typeface="Arial"/>
              </a:rPr>
              <a:t>base</a:t>
            </a:r>
          </a:p>
          <a:p>
            <a:pPr marL="742950" lvl="1" indent="-285750" defTabSz="914400">
              <a:lnSpc>
                <a:spcPct val="150000"/>
              </a:lnSpc>
              <a:buClr>
                <a:srgbClr val="5C9A1B"/>
              </a:buClr>
              <a:buFont typeface="Wingdings" charset="2"/>
              <a:buChar char="ü"/>
            </a:pPr>
            <a:r>
              <a:rPr lang="en-US" dirty="0">
                <a:solidFill>
                  <a:srgbClr val="1A1812"/>
                </a:solidFill>
                <a:cs typeface="Arial"/>
              </a:rPr>
              <a:t>Experience you can count </a:t>
            </a:r>
            <a:r>
              <a:rPr lang="en-US" dirty="0" smtClean="0">
                <a:solidFill>
                  <a:srgbClr val="1A1812"/>
                </a:solidFill>
                <a:cs typeface="Arial"/>
              </a:rPr>
              <a:t>on</a:t>
            </a:r>
            <a:endParaRPr lang="en-US" dirty="0">
              <a:solidFill>
                <a:srgbClr val="1A1812"/>
              </a:solidFill>
              <a:cs typeface="Arial"/>
            </a:endParaRPr>
          </a:p>
          <a:p>
            <a:pPr marL="285750" indent="-285750" defTabSz="914400">
              <a:lnSpc>
                <a:spcPct val="150000"/>
              </a:lnSpc>
              <a:buClr>
                <a:srgbClr val="5C9A1B"/>
              </a:buClr>
              <a:buFont typeface="Arial" panose="020B0604020202020204" pitchFamily="34" charset="0"/>
              <a:buChar char="•"/>
            </a:pPr>
            <a:r>
              <a:rPr lang="en-US" dirty="0">
                <a:solidFill>
                  <a:srgbClr val="1A1812"/>
                </a:solidFill>
                <a:cs typeface="Arial"/>
              </a:rPr>
              <a:t>Extensive portfolio of virtual care services</a:t>
            </a:r>
          </a:p>
          <a:p>
            <a:pPr marL="742950" lvl="1" indent="-285750" defTabSz="914400">
              <a:lnSpc>
                <a:spcPct val="150000"/>
              </a:lnSpc>
              <a:buClr>
                <a:srgbClr val="5C9A1B"/>
              </a:buClr>
              <a:buFont typeface="Wingdings" charset="2"/>
              <a:buChar char="ü"/>
            </a:pPr>
            <a:r>
              <a:rPr lang="en-US" dirty="0" smtClean="0">
                <a:solidFill>
                  <a:srgbClr val="1A1812"/>
                </a:solidFill>
                <a:cs typeface="Arial"/>
              </a:rPr>
              <a:t>Medical </a:t>
            </a:r>
          </a:p>
          <a:p>
            <a:pPr marL="285750" indent="-285750" defTabSz="914400">
              <a:lnSpc>
                <a:spcPct val="150000"/>
              </a:lnSpc>
              <a:buClr>
                <a:srgbClr val="5C9A1B"/>
              </a:buClr>
              <a:buFont typeface="Arial" panose="020B0604020202020204" pitchFamily="34" charset="0"/>
              <a:buChar char="•"/>
            </a:pPr>
            <a:r>
              <a:rPr lang="en-US" dirty="0" smtClean="0">
                <a:solidFill>
                  <a:srgbClr val="1A1812"/>
                </a:solidFill>
                <a:cs typeface="Arial"/>
              </a:rPr>
              <a:t>Health </a:t>
            </a:r>
            <a:r>
              <a:rPr lang="en-US" dirty="0">
                <a:solidFill>
                  <a:srgbClr val="1A1812"/>
                </a:solidFill>
                <a:cs typeface="Arial"/>
              </a:rPr>
              <a:t>Plan Client Retention</a:t>
            </a:r>
          </a:p>
          <a:p>
            <a:pPr marL="742950" lvl="1" indent="-285750" defTabSz="914400">
              <a:lnSpc>
                <a:spcPct val="150000"/>
              </a:lnSpc>
              <a:buClr>
                <a:srgbClr val="5C9A1B"/>
              </a:buClr>
              <a:buFont typeface="Wingdings" charset="2"/>
              <a:buChar char="ü"/>
            </a:pPr>
            <a:r>
              <a:rPr lang="en-US" dirty="0">
                <a:solidFill>
                  <a:srgbClr val="1A1812"/>
                </a:solidFill>
                <a:cs typeface="Arial"/>
              </a:rPr>
              <a:t>100% -the only provider- (NPS of 67%)</a:t>
            </a:r>
          </a:p>
          <a:p>
            <a:pPr marL="285750" indent="-285750" defTabSz="914400">
              <a:lnSpc>
                <a:spcPct val="150000"/>
              </a:lnSpc>
              <a:buClr>
                <a:srgbClr val="5C9A1B"/>
              </a:buClr>
              <a:buFont typeface="Arial"/>
              <a:buChar char="•"/>
            </a:pPr>
            <a:r>
              <a:rPr lang="en-US" dirty="0">
                <a:solidFill>
                  <a:srgbClr val="1A1812"/>
                </a:solidFill>
                <a:cs typeface="Arial"/>
              </a:rPr>
              <a:t>Certifications</a:t>
            </a:r>
          </a:p>
          <a:p>
            <a:pPr marL="742950" lvl="1" indent="-285750" defTabSz="914400">
              <a:lnSpc>
                <a:spcPct val="150000"/>
              </a:lnSpc>
              <a:buClr>
                <a:srgbClr val="5C9A1B"/>
              </a:buClr>
              <a:buFont typeface="Wingdings" charset="2"/>
              <a:buChar char="ü"/>
            </a:pPr>
            <a:r>
              <a:rPr lang="en-US" dirty="0">
                <a:solidFill>
                  <a:srgbClr val="1A1812"/>
                </a:solidFill>
                <a:cs typeface="Arial"/>
              </a:rPr>
              <a:t>ATA and NCQA</a:t>
            </a:r>
          </a:p>
        </p:txBody>
      </p:sp>
      <p:pic>
        <p:nvPicPr>
          <p:cNvPr id="34" name="Picture 33" descr="Screen Shot 2016-06-04 at 10.09.12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999" y="5545725"/>
            <a:ext cx="1355331" cy="1063554"/>
          </a:xfrm>
          <a:prstGeom prst="rect">
            <a:avLst/>
          </a:prstGeom>
        </p:spPr>
      </p:pic>
      <p:pic>
        <p:nvPicPr>
          <p:cNvPr id="3" name="Picture 2" descr="Screen Shot 2016-06-22 at 11.24.59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2911" y="5545725"/>
            <a:ext cx="1479480" cy="1063553"/>
          </a:xfrm>
          <a:prstGeom prst="rect">
            <a:avLst/>
          </a:prstGeom>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7406609" y="6252211"/>
            <a:ext cx="1391920" cy="605791"/>
          </a:xfrm>
          <a:prstGeom prst="rect">
            <a:avLst/>
          </a:prstGeom>
          <a:noFill/>
          <a:ln>
            <a:noFill/>
          </a:ln>
        </p:spPr>
      </p:pic>
    </p:spTree>
    <p:extLst>
      <p:ext uri="{BB962C8B-B14F-4D97-AF65-F5344CB8AC3E}">
        <p14:creationId xmlns:p14="http://schemas.microsoft.com/office/powerpoint/2010/main" val="30926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MDLIVE at a Glance</a:t>
            </a:r>
            <a:br>
              <a:rPr lang="en-US" dirty="0"/>
            </a:br>
            <a:endParaRPr lang="en-US" dirty="0"/>
          </a:p>
        </p:txBody>
      </p:sp>
      <p:sp>
        <p:nvSpPr>
          <p:cNvPr id="4" name="Content Placeholder 2"/>
          <p:cNvSpPr txBox="1">
            <a:spLocks/>
          </p:cNvSpPr>
          <p:nvPr/>
        </p:nvSpPr>
        <p:spPr>
          <a:xfrm>
            <a:off x="1487837" y="1542084"/>
            <a:ext cx="7098224" cy="452550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3700"/>
              </a:spcBef>
              <a:buFont typeface="Arial"/>
              <a:buNone/>
            </a:pPr>
            <a:r>
              <a:rPr lang="en-US" sz="2200" dirty="0" smtClean="0">
                <a:solidFill>
                  <a:srgbClr val="1A1812"/>
                </a:solidFill>
              </a:rPr>
              <a:t>One of the nation’s largest virtual care networks</a:t>
            </a:r>
          </a:p>
          <a:p>
            <a:pPr marL="0" indent="0">
              <a:spcBef>
                <a:spcPts val="4400"/>
              </a:spcBef>
              <a:buFont typeface="Arial"/>
              <a:buNone/>
            </a:pPr>
            <a:r>
              <a:rPr lang="en-US" sz="2200" dirty="0" smtClean="0">
                <a:solidFill>
                  <a:srgbClr val="1A1812"/>
                </a:solidFill>
              </a:rPr>
              <a:t>25 million members January 2017</a:t>
            </a:r>
          </a:p>
          <a:p>
            <a:pPr marL="0" indent="0">
              <a:spcBef>
                <a:spcPts val="4400"/>
              </a:spcBef>
              <a:buFont typeface="Arial"/>
              <a:buNone/>
            </a:pPr>
            <a:r>
              <a:rPr lang="en-US" sz="2200" dirty="0" smtClean="0">
                <a:solidFill>
                  <a:srgbClr val="1A1812"/>
                </a:solidFill>
              </a:rPr>
              <a:t>&lt;10 minutes average wait time</a:t>
            </a:r>
          </a:p>
          <a:p>
            <a:pPr marL="0" indent="0">
              <a:spcBef>
                <a:spcPts val="4400"/>
              </a:spcBef>
              <a:buFont typeface="Arial"/>
              <a:buNone/>
            </a:pPr>
            <a:r>
              <a:rPr lang="en-US" sz="2200" dirty="0" smtClean="0">
                <a:solidFill>
                  <a:srgbClr val="1A1812"/>
                </a:solidFill>
              </a:rPr>
              <a:t>State-licensed, board-certified physicians with an average of 15 years practice experience</a:t>
            </a:r>
          </a:p>
          <a:p>
            <a:pPr marL="0" indent="0">
              <a:spcBef>
                <a:spcPts val="2800"/>
              </a:spcBef>
              <a:buFont typeface="Arial"/>
              <a:buNone/>
            </a:pPr>
            <a:r>
              <a:rPr lang="en-US" sz="2200" dirty="0" smtClean="0">
                <a:solidFill>
                  <a:srgbClr val="1A1812"/>
                </a:solidFill>
              </a:rPr>
              <a:t>NCQA accredited for CVO and Cred/</a:t>
            </a:r>
            <a:r>
              <a:rPr lang="en-US" sz="2200" dirty="0" err="1" smtClean="0">
                <a:solidFill>
                  <a:srgbClr val="1A1812"/>
                </a:solidFill>
              </a:rPr>
              <a:t>Recred</a:t>
            </a:r>
            <a:endParaRPr lang="en-US" sz="2200" dirty="0">
              <a:solidFill>
                <a:srgbClr val="1A1812"/>
              </a:solidFill>
            </a:endParaRPr>
          </a:p>
        </p:txBody>
      </p:sp>
      <p:pic>
        <p:nvPicPr>
          <p:cNvPr id="10" name="Picture 9" descr="hum_ii_steth_rgb_pl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879" y="4343400"/>
            <a:ext cx="393633" cy="587596"/>
          </a:xfrm>
          <a:prstGeom prst="rect">
            <a:avLst/>
          </a:prstGeom>
        </p:spPr>
      </p:pic>
      <p:pic>
        <p:nvPicPr>
          <p:cNvPr id="11" name="Picture 10" descr="hum_ii_group_rgb_pl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397" y="2416052"/>
            <a:ext cx="439834" cy="489745"/>
          </a:xfrm>
          <a:prstGeom prst="rect">
            <a:avLst/>
          </a:prstGeom>
        </p:spPr>
      </p:pic>
      <p:pic>
        <p:nvPicPr>
          <p:cNvPr id="12" name="Picture 11" descr="hum_ii_alarm clock_rgb_pl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432" y="3360850"/>
            <a:ext cx="425799" cy="509000"/>
          </a:xfrm>
          <a:prstGeom prst="rect">
            <a:avLst/>
          </a:prstGeom>
        </p:spPr>
      </p:pic>
      <p:pic>
        <p:nvPicPr>
          <p:cNvPr id="13" name="Picture 12" descr="hum_ii_ribbon_rgb_pl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205" y="5285106"/>
            <a:ext cx="370771" cy="511408"/>
          </a:xfrm>
          <a:prstGeom prst="rect">
            <a:avLst/>
          </a:prstGeom>
        </p:spPr>
      </p:pic>
      <p:pic>
        <p:nvPicPr>
          <p:cNvPr id="15" name="Picture 14" descr="hum_ii_onln_rgb_pl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1600200"/>
            <a:ext cx="567532" cy="381000"/>
          </a:xfrm>
          <a:prstGeom prst="rect">
            <a:avLst/>
          </a:prstGeom>
        </p:spPr>
      </p:pic>
      <p:sp>
        <p:nvSpPr>
          <p:cNvPr id="9" name="Slide Number Placeholder 14"/>
          <p:cNvSpPr>
            <a:spLocks noGrp="1"/>
          </p:cNvSpPr>
          <p:nvPr>
            <p:ph type="sldNum" sz="quarter" idx="10"/>
          </p:nvPr>
        </p:nvSpPr>
        <p:spPr>
          <a:xfrm>
            <a:off x="8305800" y="6342212"/>
            <a:ext cx="381000" cy="244475"/>
          </a:xfrm>
        </p:spPr>
        <p:txBody>
          <a:bodyPr/>
          <a:lstStyle/>
          <a:p>
            <a:fld id="{485C39CC-EE39-D443-B36F-C90C146C8057}" type="slidenum">
              <a:rPr lang="en-US" smtClean="0"/>
              <a:pPr/>
              <a:t>53</a:t>
            </a:fld>
            <a:endParaRPr lang="en-US" dirty="0"/>
          </a:p>
        </p:txBody>
      </p:sp>
    </p:spTree>
    <p:extLst>
      <p:ext uri="{BB962C8B-B14F-4D97-AF65-F5344CB8AC3E}">
        <p14:creationId xmlns:p14="http://schemas.microsoft.com/office/powerpoint/2010/main" val="42107995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90600"/>
            <a:ext cx="8229600" cy="914400"/>
          </a:xfrm>
        </p:spPr>
        <p:txBody>
          <a:bodyPr>
            <a:normAutofit/>
          </a:bodyPr>
          <a:lstStyle/>
          <a:p>
            <a:r>
              <a:rPr lang="en-US" dirty="0" smtClean="0"/>
              <a:t>Points of Care Web Portal</a:t>
            </a:r>
            <a:r>
              <a:rPr lang="en-US" dirty="0"/>
              <a:t/>
            </a:r>
            <a:br>
              <a:rPr lang="en-US" dirty="0"/>
            </a:br>
            <a:endParaRPr lang="en-US" dirty="0"/>
          </a:p>
        </p:txBody>
      </p:sp>
      <p:sp>
        <p:nvSpPr>
          <p:cNvPr id="4" name="Title 3"/>
          <p:cNvSpPr txBox="1">
            <a:spLocks/>
          </p:cNvSpPr>
          <p:nvPr/>
        </p:nvSpPr>
        <p:spPr>
          <a:xfrm>
            <a:off x="812800" y="338668"/>
            <a:ext cx="7873999" cy="1003115"/>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2800" kern="1200">
                <a:solidFill>
                  <a:schemeClr val="accent1"/>
                </a:solidFill>
                <a:latin typeface="+mj-lt"/>
                <a:ea typeface="+mj-ea"/>
                <a:cs typeface="+mj-cs"/>
              </a:defRPr>
            </a:lvl1pPr>
          </a:lstStyle>
          <a:p>
            <a:endParaRPr lang="en-US" dirty="0">
              <a:solidFill>
                <a:srgbClr val="5C9A1B"/>
              </a:solidFill>
            </a:endParaRPr>
          </a:p>
        </p:txBody>
      </p:sp>
      <p:sp>
        <p:nvSpPr>
          <p:cNvPr id="5" name="Slide Number Placeholder 7"/>
          <p:cNvSpPr txBox="1">
            <a:spLocks/>
          </p:cNvSpPr>
          <p:nvPr/>
        </p:nvSpPr>
        <p:spPr>
          <a:xfrm>
            <a:off x="8305800" y="6280567"/>
            <a:ext cx="381000" cy="244475"/>
          </a:xfrm>
          <a:prstGeom prst="rect">
            <a:avLst/>
          </a:prstGeom>
        </p:spPr>
        <p:txBody>
          <a:bodyPr vert="horz" lIns="91440" tIns="45720" rIns="0" bIns="45720" rtlCol="0" anchor="ctr"/>
          <a:lstStyle>
            <a:defPPr>
              <a:defRPr lang="en-US"/>
            </a:defPPr>
            <a:lvl1pPr marL="0" algn="r" defTabSz="457200" rtl="0" eaLnBrk="1" latinLnBrk="0" hangingPunct="1">
              <a:defRPr sz="1000" kern="1200">
                <a:solidFill>
                  <a:srgbClr val="6D6D6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7" name="TextBox 6"/>
          <p:cNvSpPr txBox="1"/>
          <p:nvPr/>
        </p:nvSpPr>
        <p:spPr>
          <a:xfrm>
            <a:off x="228600" y="863798"/>
            <a:ext cx="4343400" cy="5339923"/>
          </a:xfrm>
          <a:prstGeom prst="rect">
            <a:avLst/>
          </a:prstGeom>
          <a:noFill/>
        </p:spPr>
        <p:txBody>
          <a:bodyPr wrap="square" rtlCol="0">
            <a:spAutoFit/>
          </a:bodyPr>
          <a:lstStyle/>
          <a:p>
            <a:pPr defTabSz="457200"/>
            <a:endParaRPr lang="en-US" dirty="0">
              <a:solidFill>
                <a:srgbClr val="1A1812"/>
              </a:solidFill>
            </a:endParaRPr>
          </a:p>
          <a:p>
            <a:pPr defTabSz="457200"/>
            <a:r>
              <a:rPr lang="en-US" sz="2000" dirty="0" smtClean="0">
                <a:solidFill>
                  <a:srgbClr val="5C9A1B"/>
                </a:solidFill>
              </a:rPr>
              <a:t>Facebook-Like Care Circle</a:t>
            </a:r>
          </a:p>
          <a:p>
            <a:pPr defTabSz="457200"/>
            <a:endParaRPr lang="en-US" sz="800" b="1" dirty="0">
              <a:solidFill>
                <a:srgbClr val="5C9A1B"/>
              </a:solidFill>
            </a:endParaRPr>
          </a:p>
          <a:p>
            <a:pPr defTabSz="457200"/>
            <a:r>
              <a:rPr lang="en-US" dirty="0" smtClean="0">
                <a:solidFill>
                  <a:srgbClr val="1A1812"/>
                </a:solidFill>
              </a:rPr>
              <a:t>Resources to support Members &amp; Caregivers</a:t>
            </a:r>
            <a:endParaRPr lang="en-US" dirty="0">
              <a:solidFill>
                <a:srgbClr val="1A1812"/>
              </a:solidFill>
            </a:endParaRPr>
          </a:p>
          <a:p>
            <a:pPr marL="285750" indent="-285750" defTabSz="457200">
              <a:spcAft>
                <a:spcPts val="600"/>
              </a:spcAft>
              <a:buClr>
                <a:srgbClr val="AA0B5F"/>
              </a:buClr>
              <a:buFont typeface="Arial" panose="020B0604020202020204" pitchFamily="34" charset="0"/>
              <a:buChar char="•"/>
            </a:pPr>
            <a:r>
              <a:rPr lang="en-US" dirty="0" smtClean="0">
                <a:solidFill>
                  <a:srgbClr val="1A1812"/>
                </a:solidFill>
              </a:rPr>
              <a:t>Member invites “friends”  such as caregiver, care manager, provider</a:t>
            </a:r>
          </a:p>
          <a:p>
            <a:pPr marL="285750" indent="-285750" defTabSz="457200">
              <a:spcAft>
                <a:spcPts val="600"/>
              </a:spcAft>
              <a:buClr>
                <a:srgbClr val="AA0B5F"/>
              </a:buClr>
              <a:buFont typeface="Arial" panose="020B0604020202020204" pitchFamily="34" charset="0"/>
              <a:buChar char="•"/>
            </a:pPr>
            <a:r>
              <a:rPr lang="en-US" dirty="0" smtClean="0">
                <a:solidFill>
                  <a:srgbClr val="1A1812"/>
                </a:solidFill>
              </a:rPr>
              <a:t>Health Information</a:t>
            </a:r>
          </a:p>
          <a:p>
            <a:pPr marL="285750" indent="-285750" defTabSz="457200">
              <a:buClr>
                <a:srgbClr val="AA0B5F"/>
              </a:buClr>
              <a:buFont typeface="Arial" panose="020B0604020202020204" pitchFamily="34" charset="0"/>
              <a:buChar char="•"/>
            </a:pPr>
            <a:r>
              <a:rPr lang="en-US" dirty="0">
                <a:solidFill>
                  <a:srgbClr val="1A1812"/>
                </a:solidFill>
              </a:rPr>
              <a:t>Community Resource Directory</a:t>
            </a:r>
          </a:p>
          <a:p>
            <a:pPr marL="742950" lvl="1" indent="-285750" defTabSz="457200">
              <a:buClr>
                <a:srgbClr val="AA0B5F"/>
              </a:buClr>
              <a:buFont typeface="Arial" panose="020B0604020202020204" pitchFamily="34" charset="0"/>
              <a:buChar char="•"/>
            </a:pPr>
            <a:r>
              <a:rPr lang="en-US" sz="1600" dirty="0">
                <a:solidFill>
                  <a:srgbClr val="1A1812"/>
                </a:solidFill>
              </a:rPr>
              <a:t>~40K vetted resources</a:t>
            </a:r>
          </a:p>
          <a:p>
            <a:pPr marL="742950" lvl="1" indent="-285750" defTabSz="457200">
              <a:buClr>
                <a:srgbClr val="AA0B5F"/>
              </a:buClr>
              <a:buFont typeface="Arial" panose="020B0604020202020204" pitchFamily="34" charset="0"/>
              <a:buChar char="•"/>
            </a:pPr>
            <a:r>
              <a:rPr lang="en-US" sz="1600" dirty="0">
                <a:solidFill>
                  <a:srgbClr val="1A1812"/>
                </a:solidFill>
              </a:rPr>
              <a:t>7,700 new added in 2015</a:t>
            </a:r>
          </a:p>
          <a:p>
            <a:pPr marL="742950" lvl="1" indent="-285750" defTabSz="457200">
              <a:spcAft>
                <a:spcPts val="600"/>
              </a:spcAft>
              <a:buClr>
                <a:srgbClr val="AA0B5F"/>
              </a:buClr>
              <a:buFont typeface="Arial" panose="020B0604020202020204" pitchFamily="34" charset="0"/>
              <a:buChar char="•"/>
            </a:pPr>
            <a:r>
              <a:rPr lang="en-US" sz="1600" dirty="0">
                <a:solidFill>
                  <a:srgbClr val="1A1812"/>
                </a:solidFill>
              </a:rPr>
              <a:t>73% of members cite resources as helpful or extremely helpful</a:t>
            </a:r>
          </a:p>
          <a:p>
            <a:pPr marL="285750" indent="-285750" defTabSz="457200">
              <a:spcAft>
                <a:spcPts val="600"/>
              </a:spcAft>
              <a:buClr>
                <a:srgbClr val="AA0B5F"/>
              </a:buClr>
              <a:buFont typeface="Arial" panose="020B0604020202020204" pitchFamily="34" charset="0"/>
              <a:buChar char="•"/>
            </a:pPr>
            <a:r>
              <a:rPr lang="en-US" dirty="0" smtClean="0">
                <a:solidFill>
                  <a:srgbClr val="1A1812"/>
                </a:solidFill>
              </a:rPr>
              <a:t>Over 30K registered Members</a:t>
            </a:r>
          </a:p>
          <a:p>
            <a:pPr marL="285750" indent="-285750" defTabSz="457200">
              <a:spcAft>
                <a:spcPts val="600"/>
              </a:spcAft>
              <a:buClr>
                <a:srgbClr val="AA0B5F"/>
              </a:buClr>
              <a:buFont typeface="Arial" panose="020B0604020202020204" pitchFamily="34" charset="0"/>
              <a:buChar char="•"/>
            </a:pPr>
            <a:r>
              <a:rPr lang="en-US" dirty="0" smtClean="0">
                <a:solidFill>
                  <a:srgbClr val="1A1812"/>
                </a:solidFill>
              </a:rPr>
              <a:t>3K connected Care Managers </a:t>
            </a:r>
          </a:p>
          <a:p>
            <a:pPr marL="285750" indent="-285750" defTabSz="457200">
              <a:buClr>
                <a:srgbClr val="AA0B5F"/>
              </a:buClr>
              <a:buFont typeface="Arial" panose="020B0604020202020204" pitchFamily="34" charset="0"/>
              <a:buChar char="•"/>
            </a:pPr>
            <a:r>
              <a:rPr lang="en-US" dirty="0" smtClean="0">
                <a:solidFill>
                  <a:srgbClr val="1A1812"/>
                </a:solidFill>
              </a:rPr>
              <a:t>Hundreds of Care Circle connections between Members, Care Managers, Caregivers and friends collaborating their care</a:t>
            </a:r>
            <a:endParaRPr lang="en-US" b="1" dirty="0" smtClean="0">
              <a:solidFill>
                <a:srgbClr val="5C9A1B"/>
              </a:solidFill>
            </a:endParaRPr>
          </a:p>
        </p:txBody>
      </p:sp>
      <p:sp>
        <p:nvSpPr>
          <p:cNvPr id="21" name="Rectangle 20"/>
          <p:cNvSpPr/>
          <p:nvPr/>
        </p:nvSpPr>
        <p:spPr>
          <a:xfrm>
            <a:off x="457200" y="4971959"/>
            <a:ext cx="4669396" cy="369332"/>
          </a:xfrm>
          <a:prstGeom prst="rect">
            <a:avLst/>
          </a:prstGeom>
        </p:spPr>
        <p:txBody>
          <a:bodyPr wrap="square">
            <a:spAutoFit/>
          </a:bodyPr>
          <a:lstStyle/>
          <a:p>
            <a:pPr defTabSz="457200">
              <a:defRPr/>
            </a:pPr>
            <a:endParaRPr lang="en-US" dirty="0">
              <a:solidFill>
                <a:srgbClr val="1A1812"/>
              </a:solidFill>
            </a:endParaRPr>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7733" y="1066800"/>
            <a:ext cx="3619500" cy="2769429"/>
          </a:xfrm>
          <a:prstGeom prst="rect">
            <a:avLst/>
          </a:prstGeom>
          <a:ln w="9525">
            <a:solidFill>
              <a:schemeClr val="bg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7344" y="3611098"/>
            <a:ext cx="3648456" cy="3091053"/>
          </a:xfrm>
          <a:prstGeom prst="rect">
            <a:avLst/>
          </a:prstGeom>
          <a:noFill/>
          <a:ln>
            <a:noFill/>
          </a:ln>
          <a:effectLst>
            <a:glow rad="63500">
              <a:schemeClr val="bg1">
                <a:lumMod val="6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5"/>
          <p:cNvSpPr txBox="1">
            <a:spLocks/>
          </p:cNvSpPr>
          <p:nvPr/>
        </p:nvSpPr>
        <p:spPr>
          <a:xfrm>
            <a:off x="997550" y="330483"/>
            <a:ext cx="7719679" cy="497238"/>
          </a:xfrm>
          <a:prstGeom prst="rect">
            <a:avLst/>
          </a:prstGeom>
        </p:spPr>
        <p:txBody>
          <a:bodyPr vert="horz" lIns="0" tIns="0" rIns="0" bIns="0" rtlCol="0" anchor="t" anchorCtr="0">
            <a:noAutofit/>
          </a:bodyPr>
          <a:lstStyle>
            <a:lvl1pPr algn="l" defTabSz="914400" rtl="0" eaLnBrk="1" latinLnBrk="0" hangingPunct="1">
              <a:spcBef>
                <a:spcPct val="0"/>
              </a:spcBef>
              <a:buNone/>
              <a:defRPr sz="2800" kern="1200">
                <a:solidFill>
                  <a:schemeClr val="accent1"/>
                </a:solidFill>
                <a:latin typeface="+mj-lt"/>
                <a:ea typeface="+mj-ea"/>
                <a:cs typeface="+mj-cs"/>
              </a:defRPr>
            </a:lvl1pPr>
          </a:lstStyle>
          <a:p>
            <a:r>
              <a:rPr lang="en-US" dirty="0" smtClean="0">
                <a:solidFill>
                  <a:srgbClr val="1A1812"/>
                </a:solidFill>
                <a:latin typeface="Calibri Light" panose="020F0302020204030204" pitchFamily="34" charset="0"/>
              </a:rPr>
              <a:t>Points of Care Web Portal</a:t>
            </a:r>
          </a:p>
        </p:txBody>
      </p:sp>
      <p:pic>
        <p:nvPicPr>
          <p:cNvPr id="10" name="Picture 6"/>
          <p:cNvPicPr>
            <a:picLocks noChangeAspect="1" noChangeArrowheads="1"/>
          </p:cNvPicPr>
          <p:nvPr/>
        </p:nvPicPr>
        <p:blipFill>
          <a:blip r:embed="rId5" cstate="print">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228600" y="234584"/>
            <a:ext cx="654804" cy="623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14"/>
          <p:cNvSpPr>
            <a:spLocks noGrp="1"/>
          </p:cNvSpPr>
          <p:nvPr>
            <p:ph type="sldNum" sz="quarter" idx="10"/>
          </p:nvPr>
        </p:nvSpPr>
        <p:spPr>
          <a:xfrm>
            <a:off x="8305800" y="6342212"/>
            <a:ext cx="381000" cy="244475"/>
          </a:xfrm>
        </p:spPr>
        <p:txBody>
          <a:bodyPr/>
          <a:lstStyle/>
          <a:p>
            <a:fld id="{485C39CC-EE39-D443-B36F-C90C146C8057}" type="slidenum">
              <a:rPr lang="en-US" smtClean="0"/>
              <a:pPr/>
              <a:t>54</a:t>
            </a:fld>
            <a:endParaRPr lang="en-US" dirty="0"/>
          </a:p>
        </p:txBody>
      </p:sp>
    </p:spTree>
    <p:extLst>
      <p:ext uri="{BB962C8B-B14F-4D97-AF65-F5344CB8AC3E}">
        <p14:creationId xmlns:p14="http://schemas.microsoft.com/office/powerpoint/2010/main" val="391286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hetiffanywindow.files.wordpress.com/2010/09/trees-close-u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56"/>
          <a:stretch/>
        </p:blipFill>
        <p:spPr bwMode="auto">
          <a:xfrm>
            <a:off x="0" y="-42334"/>
            <a:ext cx="9144000" cy="69003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p:cNvPicPr>
          <p:nvPr/>
        </p:nvPicPr>
        <p:blipFill rotWithShape="1">
          <a:blip r:embed="rId4" cstate="print">
            <a:extLst>
              <a:ext uri="{28A0092B-C50C-407E-A947-70E740481C1C}">
                <a14:useLocalDpi xmlns:a14="http://schemas.microsoft.com/office/drawing/2010/main" val="0"/>
              </a:ext>
            </a:extLst>
          </a:blip>
          <a:srcRect r="38429"/>
          <a:stretch/>
        </p:blipFill>
        <p:spPr bwMode="auto">
          <a:xfrm>
            <a:off x="5479845" y="-100612"/>
            <a:ext cx="3733800" cy="710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842000" y="2118818"/>
            <a:ext cx="3175000" cy="1600438"/>
          </a:xfrm>
          <a:prstGeom prst="rect">
            <a:avLst/>
          </a:prstGeom>
          <a:noFill/>
        </p:spPr>
        <p:txBody>
          <a:bodyPr wrap="square" rtlCol="0">
            <a:spAutoFit/>
          </a:bodyPr>
          <a:lstStyle/>
          <a:p>
            <a:pPr defTabSz="457200"/>
            <a:r>
              <a:rPr lang="en-US" sz="2400" b="1" dirty="0">
                <a:solidFill>
                  <a:srgbClr val="FFFFFF"/>
                </a:solidFill>
                <a:latin typeface="FS Humana"/>
              </a:rPr>
              <a:t>Introducing</a:t>
            </a:r>
          </a:p>
          <a:p>
            <a:pPr defTabSz="457200"/>
            <a:r>
              <a:rPr lang="en-US" sz="3600" dirty="0">
                <a:solidFill>
                  <a:srgbClr val="FFFFFF"/>
                </a:solidFill>
                <a:latin typeface="FS Humana"/>
              </a:rPr>
              <a:t>Humana 2020</a:t>
            </a:r>
          </a:p>
          <a:p>
            <a:pPr defTabSz="457200">
              <a:spcBef>
                <a:spcPts val="2400"/>
              </a:spcBef>
            </a:pPr>
            <a:r>
              <a:rPr lang="en-US" b="1" dirty="0">
                <a:solidFill>
                  <a:srgbClr val="1D5B2D"/>
                </a:solidFill>
              </a:rPr>
              <a:t>20% HEALTHIER BY 2020</a:t>
            </a:r>
          </a:p>
        </p:txBody>
      </p:sp>
      <p:sp>
        <p:nvSpPr>
          <p:cNvPr id="6" name="TextBox 5"/>
          <p:cNvSpPr txBox="1"/>
          <p:nvPr/>
        </p:nvSpPr>
        <p:spPr>
          <a:xfrm>
            <a:off x="1460500" y="6488668"/>
            <a:ext cx="6223000" cy="369332"/>
          </a:xfrm>
          <a:prstGeom prst="rect">
            <a:avLst/>
          </a:prstGeom>
          <a:noFill/>
        </p:spPr>
        <p:txBody>
          <a:bodyPr wrap="square" rtlCol="0">
            <a:spAutoFit/>
          </a:bodyPr>
          <a:lstStyle/>
          <a:p>
            <a:pPr defTabSz="457200"/>
            <a:r>
              <a:rPr lang="en-US" dirty="0">
                <a:solidFill>
                  <a:srgbClr val="FFFFFF"/>
                </a:solidFill>
              </a:rPr>
              <a:t>For more information, visit </a:t>
            </a:r>
            <a:r>
              <a:rPr lang="en-US" dirty="0">
                <a:solidFill>
                  <a:srgbClr val="1A1812"/>
                </a:solidFill>
                <a:hlinkClick r:id="rId5"/>
              </a:rPr>
              <a:t>www.CloseTheGap.Humana.com</a:t>
            </a:r>
            <a:endParaRPr lang="en-US" dirty="0">
              <a:solidFill>
                <a:srgbClr val="1A1812"/>
              </a:solidFill>
            </a:endParaRPr>
          </a:p>
        </p:txBody>
      </p:sp>
    </p:spTree>
    <p:extLst>
      <p:ext uri="{BB962C8B-B14F-4D97-AF65-F5344CB8AC3E}">
        <p14:creationId xmlns:p14="http://schemas.microsoft.com/office/powerpoint/2010/main" val="28574735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28600"/>
            <a:ext cx="7873999" cy="1003115"/>
          </a:xfrm>
        </p:spPr>
        <p:txBody>
          <a:bodyPr>
            <a:normAutofit/>
          </a:bodyPr>
          <a:lstStyle/>
          <a:p>
            <a:r>
              <a:rPr lang="en-US" sz="3200" dirty="0" smtClean="0">
                <a:solidFill>
                  <a:schemeClr val="bg1"/>
                </a:solidFill>
              </a:rPr>
              <a:t>Our Bold Goal – 20% healthier by 2020</a:t>
            </a:r>
            <a:endParaRPr lang="en-US" sz="3200" dirty="0">
              <a:solidFill>
                <a:schemeClr val="bg1"/>
              </a:solidFill>
            </a:endParaRPr>
          </a:p>
        </p:txBody>
      </p:sp>
      <p:sp>
        <p:nvSpPr>
          <p:cNvPr id="6" name="TextBox 5"/>
          <p:cNvSpPr txBox="1"/>
          <p:nvPr/>
        </p:nvSpPr>
        <p:spPr>
          <a:xfrm>
            <a:off x="381000" y="1447800"/>
            <a:ext cx="8305800" cy="4985980"/>
          </a:xfrm>
          <a:prstGeom prst="rect">
            <a:avLst/>
          </a:prstGeom>
          <a:noFill/>
        </p:spPr>
        <p:txBody>
          <a:bodyPr wrap="square" rtlCol="0">
            <a:spAutoFit/>
          </a:bodyPr>
          <a:lstStyle/>
          <a:p>
            <a:r>
              <a:rPr lang="en-US" sz="1500" b="1" dirty="0" smtClean="0"/>
              <a:t>What is it?</a:t>
            </a:r>
            <a:endParaRPr lang="en-US" sz="1500" dirty="0"/>
          </a:p>
          <a:p>
            <a:r>
              <a:rPr lang="en-US" sz="1200" dirty="0" smtClean="0"/>
              <a:t>Humana’s Bold Goal is our enterprise-wide goal that the communities we serve will be 20 percent healthier by 2020 because we help make it easy for people to achieve their best health. We will reach our goal because we are focused on addressing social determinants of health (barriers) like food insecurity and loneliness/social isolation, and using a collective impact model to co-create solutions and design pilots and programs that measure Healthy Days with community stakeholders. </a:t>
            </a:r>
          </a:p>
          <a:p>
            <a:r>
              <a:rPr lang="en-US" sz="1500" b="1" dirty="0" smtClean="0"/>
              <a:t>What is a Healthy Day and why </a:t>
            </a:r>
            <a:r>
              <a:rPr lang="en-US" sz="1500" b="1" dirty="0"/>
              <a:t>s</a:t>
            </a:r>
            <a:r>
              <a:rPr lang="en-US" sz="1500" b="1" dirty="0" smtClean="0"/>
              <a:t>hould </a:t>
            </a:r>
            <a:r>
              <a:rPr lang="en-US" sz="1500" b="1" dirty="0"/>
              <a:t>w</a:t>
            </a:r>
            <a:r>
              <a:rPr lang="en-US" sz="1500" b="1" dirty="0" smtClean="0"/>
              <a:t>e </a:t>
            </a:r>
            <a:r>
              <a:rPr lang="en-US" sz="1500" b="1" dirty="0"/>
              <a:t>c</a:t>
            </a:r>
            <a:r>
              <a:rPr lang="en-US" sz="1500" b="1" dirty="0" smtClean="0"/>
              <a:t>are?</a:t>
            </a:r>
          </a:p>
          <a:p>
            <a:r>
              <a:rPr lang="en-US" sz="1200" dirty="0" smtClean="0"/>
              <a:t>Healthy Days is a U.S. Centers for Disease Control and Prevention (CDC) tool that measures individual mental and physical Unhealthy </a:t>
            </a:r>
            <a:r>
              <a:rPr lang="en-US" sz="1200" dirty="0"/>
              <a:t>D</a:t>
            </a:r>
            <a:r>
              <a:rPr lang="en-US" sz="1200" dirty="0" smtClean="0"/>
              <a:t>ays in a given month. We like the Healthy Days tool because it takes into account the whole person and it’s easy to use and talk about. We want our associates and our members to have a Healthy Day, every day.   </a:t>
            </a:r>
            <a:endParaRPr lang="en-US" sz="1200" dirty="0"/>
          </a:p>
          <a:p>
            <a:r>
              <a:rPr lang="en-US" sz="1500" b="1" dirty="0" smtClean="0"/>
              <a:t>Where are our Bold Goal communities?</a:t>
            </a:r>
            <a:endParaRPr lang="en-US" sz="1500" dirty="0"/>
          </a:p>
          <a:p>
            <a:r>
              <a:rPr lang="en-US" sz="1200" dirty="0" smtClean="0"/>
              <a:t>We are in seven Bold Goal communities of learning: San Antonio, New Orleans, Baton Rouge, Tampa Bay, Broward County, Louisville and Knoxville and we continue to expand to communities like Jacksonville, Kansas City and Richmond.</a:t>
            </a:r>
          </a:p>
          <a:p>
            <a:r>
              <a:rPr lang="en-US" sz="1500" b="1" dirty="0"/>
              <a:t>Where </a:t>
            </a:r>
            <a:r>
              <a:rPr lang="en-US" sz="1500" b="1" dirty="0" smtClean="0"/>
              <a:t>can we find more information?</a:t>
            </a:r>
          </a:p>
          <a:p>
            <a:r>
              <a:rPr lang="en-US" sz="1200" dirty="0" smtClean="0"/>
              <a:t>If you are a Humana employee you can access information internally at go/</a:t>
            </a:r>
            <a:r>
              <a:rPr lang="en-US" sz="1200" dirty="0" err="1" smtClean="0"/>
              <a:t>BoldGoal</a:t>
            </a:r>
            <a:r>
              <a:rPr lang="en-US" sz="1200" dirty="0" smtClean="0"/>
              <a:t>. For more in-depth information about our communities and Healthy Days visit Humana.com/</a:t>
            </a:r>
            <a:r>
              <a:rPr lang="en-US" sz="1200" dirty="0" err="1" smtClean="0"/>
              <a:t>BoldGoal</a:t>
            </a:r>
            <a:r>
              <a:rPr lang="en-US" sz="1200" dirty="0" smtClean="0"/>
              <a:t>. You can also join our Bold Goal Buzz group and stay connected throughout the year!</a:t>
            </a:r>
          </a:p>
          <a:p>
            <a:r>
              <a:rPr lang="en-US" sz="1500" b="1" dirty="0" smtClean="0"/>
              <a:t>We have an Associate Bold Goal: 20% by 2017</a:t>
            </a:r>
          </a:p>
          <a:p>
            <a:r>
              <a:rPr lang="en-US" sz="1200" dirty="0" smtClean="0"/>
              <a:t>When we first initiated our Bold Goal, leadership wanted associates to walk the walk and reach 20 percent better health before our communities in order to show our members and those we serve that we are dedicated to making health easier and improving clinical outcomes. </a:t>
            </a:r>
          </a:p>
          <a:p>
            <a:r>
              <a:rPr lang="en-US" sz="1500" b="1" dirty="0" smtClean="0"/>
              <a:t>How can you communicate the Bold Goal and Healthy Days</a:t>
            </a:r>
          </a:p>
          <a:p>
            <a:r>
              <a:rPr lang="en-US" sz="1200" dirty="0" smtClean="0"/>
              <a:t>Feel free to use ‘Have a Healthy Day’ when you are talking to members or in your email signature. We want good health to spread, one person and one community at a time. </a:t>
            </a:r>
          </a:p>
          <a:p>
            <a:endParaRPr lang="en-US" sz="1200" dirty="0"/>
          </a:p>
          <a:p>
            <a:endParaRPr lang="en-US" sz="1200" dirty="0"/>
          </a:p>
        </p:txBody>
      </p:sp>
    </p:spTree>
    <p:extLst>
      <p:ext uri="{BB962C8B-B14F-4D97-AF65-F5344CB8AC3E}">
        <p14:creationId xmlns:p14="http://schemas.microsoft.com/office/powerpoint/2010/main" val="35852731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63" name="Object 1" hidden="1"/>
          <p:cNvGraphicFramePr>
            <a:graphicFrameLocks noChangeAspect="1"/>
          </p:cNvGraphicFramePr>
          <p:nvPr>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82" name="think-cell Slide" r:id="rId5" imgW="360" imgH="360" progId="TCLayout.ActiveDocument.1">
                  <p:embed/>
                </p:oleObj>
              </mc:Choice>
              <mc:Fallback>
                <p:oleObj name="think-cell Slide" r:id="rId5" imgW="360" imgH="360" progId="TCLayout.ActiveDocument.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3364" name="Rectangle 45"/>
          <p:cNvSpPr>
            <a:spLocks noChangeArrowheads="1"/>
          </p:cNvSpPr>
          <p:nvPr/>
        </p:nvSpPr>
        <p:spPr bwMode="auto">
          <a:xfrm>
            <a:off x="1263650" y="4221163"/>
            <a:ext cx="187801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lnSpc>
                <a:spcPct val="106000"/>
              </a:lnSpc>
              <a:spcBef>
                <a:spcPct val="0"/>
              </a:spcBef>
              <a:spcAft>
                <a:spcPct val="0"/>
              </a:spcAft>
              <a:buFont typeface="Wingdings 2" pitchFamily="18" charset="2"/>
              <a:buNone/>
            </a:pPr>
            <a:endParaRPr lang="en-US" sz="2000" b="1" dirty="0">
              <a:solidFill>
                <a:srgbClr val="FFFFFF"/>
              </a:solidFill>
              <a:ea typeface="MS PGothic" pitchFamily="34" charset="-128"/>
            </a:endParaRPr>
          </a:p>
        </p:txBody>
      </p:sp>
      <p:sp>
        <p:nvSpPr>
          <p:cNvPr id="143365" name="TextBox 32"/>
          <p:cNvSpPr txBox="1">
            <a:spLocks noChangeArrowheads="1"/>
          </p:cNvSpPr>
          <p:nvPr/>
        </p:nvSpPr>
        <p:spPr bwMode="auto">
          <a:xfrm>
            <a:off x="152401" y="1128078"/>
            <a:ext cx="460248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720" rIns="45720">
            <a:spAutoFit/>
          </a:bodyPr>
          <a:lstStyle>
            <a:lvl1pPr marL="342900" indent="-342900" defTabSz="457200" eaLnBrk="0" hangingPunct="0">
              <a:defRPr>
                <a:solidFill>
                  <a:schemeClr val="tx1"/>
                </a:solidFill>
                <a:latin typeface="Calibri" pitchFamily="34" charset="0"/>
                <a:ea typeface="MS PGothic" pitchFamily="34" charset="-128"/>
              </a:defRPr>
            </a:lvl1pPr>
            <a:lvl2pPr marL="342900" indent="-228600" defTabSz="457200" eaLnBrk="0" hangingPunct="0">
              <a:defRPr>
                <a:solidFill>
                  <a:schemeClr val="tx1"/>
                </a:solidFill>
                <a:latin typeface="Calibri" pitchFamily="34" charset="0"/>
                <a:ea typeface="MS PGothic" pitchFamily="34" charset="-128"/>
              </a:defRPr>
            </a:lvl2pPr>
            <a:lvl3pPr marL="1143000" indent="-228600" defTabSz="457200" eaLnBrk="0" hangingPunct="0">
              <a:defRPr>
                <a:solidFill>
                  <a:schemeClr val="tx1"/>
                </a:solidFill>
                <a:latin typeface="Calibri" pitchFamily="34" charset="0"/>
                <a:ea typeface="MS PGothic" pitchFamily="34" charset="-128"/>
              </a:defRPr>
            </a:lvl3pPr>
            <a:lvl4pPr marL="1600200" indent="-228600" defTabSz="457200" eaLnBrk="0" hangingPunct="0">
              <a:defRPr>
                <a:solidFill>
                  <a:schemeClr val="tx1"/>
                </a:solidFill>
                <a:latin typeface="Calibri" pitchFamily="34" charset="0"/>
                <a:ea typeface="MS PGothic" pitchFamily="34" charset="-128"/>
              </a:defRPr>
            </a:lvl4pPr>
            <a:lvl5pPr marL="2057400" indent="-228600" defTabSz="4572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lvl="1" eaLnBrk="1" fontAlgn="base" hangingPunct="1">
              <a:spcBef>
                <a:spcPts val="400"/>
              </a:spcBef>
              <a:spcAft>
                <a:spcPts val="600"/>
              </a:spcAft>
              <a:buClr>
                <a:srgbClr val="AA005F"/>
              </a:buClr>
              <a:buSzPct val="100000"/>
              <a:buFont typeface="Arial" pitchFamily="34" charset="0"/>
              <a:buChar char="•"/>
            </a:pPr>
            <a:r>
              <a:rPr lang="en-US" sz="2000" b="1" dirty="0">
                <a:solidFill>
                  <a:srgbClr val="353535"/>
                </a:solidFill>
                <a:cs typeface="Calibri" pitchFamily="34" charset="0"/>
              </a:rPr>
              <a:t>Communities we serve</a:t>
            </a:r>
            <a:r>
              <a:rPr lang="en-US" sz="2000" dirty="0">
                <a:solidFill>
                  <a:srgbClr val="353535"/>
                </a:solidFill>
                <a:cs typeface="Calibri" pitchFamily="34" charset="0"/>
              </a:rPr>
              <a:t> are the populations of members and associates whose health Humana impacts</a:t>
            </a:r>
          </a:p>
          <a:p>
            <a:pPr lvl="1" eaLnBrk="1" fontAlgn="base" hangingPunct="1">
              <a:spcBef>
                <a:spcPts val="400"/>
              </a:spcBef>
              <a:spcAft>
                <a:spcPts val="600"/>
              </a:spcAft>
              <a:buClr>
                <a:srgbClr val="AA005F"/>
              </a:buClr>
              <a:buSzPct val="100000"/>
              <a:buFont typeface="Arial" pitchFamily="34" charset="0"/>
              <a:buChar char="•"/>
            </a:pPr>
            <a:r>
              <a:rPr lang="en-US" sz="2000" b="1" dirty="0">
                <a:solidFill>
                  <a:srgbClr val="353535"/>
                </a:solidFill>
                <a:cs typeface="Calibri" pitchFamily="34" charset="0"/>
              </a:rPr>
              <a:t>20% healthier </a:t>
            </a:r>
            <a:r>
              <a:rPr lang="en-US" sz="2000" dirty="0">
                <a:solidFill>
                  <a:srgbClr val="353535"/>
                </a:solidFill>
                <a:cs typeface="Calibri" pitchFamily="34" charset="0"/>
              </a:rPr>
              <a:t>refers to the overall health – physical &amp; mental – of our </a:t>
            </a:r>
            <a:r>
              <a:rPr lang="en-US" sz="2000" dirty="0" smtClean="0">
                <a:solidFill>
                  <a:srgbClr val="353535"/>
                </a:solidFill>
                <a:cs typeface="Calibri" pitchFamily="34" charset="0"/>
              </a:rPr>
              <a:t>Humana associates </a:t>
            </a:r>
            <a:r>
              <a:rPr lang="en-US" sz="2000" dirty="0">
                <a:solidFill>
                  <a:srgbClr val="353535"/>
                </a:solidFill>
                <a:cs typeface="Calibri" pitchFamily="34" charset="0"/>
              </a:rPr>
              <a:t>and members</a:t>
            </a:r>
          </a:p>
          <a:p>
            <a:pPr lvl="1" eaLnBrk="1" fontAlgn="base" hangingPunct="1">
              <a:spcBef>
                <a:spcPts val="400"/>
              </a:spcBef>
              <a:spcAft>
                <a:spcPts val="600"/>
              </a:spcAft>
              <a:buClr>
                <a:srgbClr val="AA005F"/>
              </a:buClr>
              <a:buSzPct val="100000"/>
              <a:buFont typeface="Arial" pitchFamily="34" charset="0"/>
              <a:buChar char="•"/>
            </a:pPr>
            <a:r>
              <a:rPr lang="en-US" sz="2000" b="1" dirty="0">
                <a:solidFill>
                  <a:srgbClr val="353535"/>
                </a:solidFill>
                <a:cs typeface="Calibri" pitchFamily="34" charset="0"/>
              </a:rPr>
              <a:t>We make it easy </a:t>
            </a:r>
            <a:r>
              <a:rPr lang="en-US" sz="2000" dirty="0" smtClean="0">
                <a:solidFill>
                  <a:srgbClr val="353535"/>
                </a:solidFill>
                <a:cs typeface="Calibri" pitchFamily="34" charset="0"/>
              </a:rPr>
              <a:t>acknowledges </a:t>
            </a:r>
            <a:r>
              <a:rPr lang="en-US" sz="2000" dirty="0">
                <a:solidFill>
                  <a:srgbClr val="353535"/>
                </a:solidFill>
                <a:cs typeface="Calibri" pitchFamily="34" charset="0"/>
              </a:rPr>
              <a:t>that health is hard and at Humana we have to simplify everything  </a:t>
            </a:r>
            <a:endParaRPr lang="en-US" sz="2000" b="1" dirty="0">
              <a:solidFill>
                <a:srgbClr val="353535"/>
              </a:solidFill>
              <a:cs typeface="Calibri" pitchFamily="34" charset="0"/>
            </a:endParaRPr>
          </a:p>
          <a:p>
            <a:pPr lvl="1" eaLnBrk="1" fontAlgn="base" hangingPunct="1">
              <a:spcBef>
                <a:spcPts val="400"/>
              </a:spcBef>
              <a:spcAft>
                <a:spcPts val="600"/>
              </a:spcAft>
              <a:buClr>
                <a:srgbClr val="AA005F"/>
              </a:buClr>
              <a:buSzPct val="100000"/>
              <a:buFont typeface="Arial" pitchFamily="34" charset="0"/>
              <a:buChar char="•"/>
            </a:pPr>
            <a:r>
              <a:rPr lang="en-US" sz="2000" b="1" dirty="0">
                <a:solidFill>
                  <a:srgbClr val="353535"/>
                </a:solidFill>
                <a:cs typeface="Calibri" pitchFamily="34" charset="0"/>
              </a:rPr>
              <a:t>Achieving best health </a:t>
            </a:r>
            <a:r>
              <a:rPr lang="en-US" sz="2000" dirty="0">
                <a:solidFill>
                  <a:srgbClr val="353535"/>
                </a:solidFill>
                <a:cs typeface="Calibri" pitchFamily="34" charset="0"/>
              </a:rPr>
              <a:t>acknowledges that </a:t>
            </a:r>
            <a:r>
              <a:rPr lang="en-US" altLang="en-US" sz="2000" dirty="0">
                <a:solidFill>
                  <a:srgbClr val="353535"/>
                </a:solidFill>
                <a:cs typeface="Calibri" pitchFamily="34" charset="0"/>
              </a:rPr>
              <a:t>“</a:t>
            </a:r>
            <a:r>
              <a:rPr lang="en-US" sz="2000" dirty="0">
                <a:solidFill>
                  <a:srgbClr val="353535"/>
                </a:solidFill>
                <a:cs typeface="Calibri" pitchFamily="34" charset="0"/>
              </a:rPr>
              <a:t>health</a:t>
            </a:r>
            <a:r>
              <a:rPr lang="en-US" altLang="en-US" sz="2000" dirty="0">
                <a:solidFill>
                  <a:srgbClr val="353535"/>
                </a:solidFill>
                <a:cs typeface="Calibri" pitchFamily="34" charset="0"/>
              </a:rPr>
              <a:t>”</a:t>
            </a:r>
            <a:r>
              <a:rPr lang="en-US" sz="2000" dirty="0">
                <a:solidFill>
                  <a:srgbClr val="353535"/>
                </a:solidFill>
                <a:cs typeface="Calibri" pitchFamily="34" charset="0"/>
              </a:rPr>
              <a:t> is personally defined and different for different people</a:t>
            </a:r>
            <a:endParaRPr lang="en-US" sz="1600" dirty="0">
              <a:solidFill>
                <a:srgbClr val="353535"/>
              </a:solidFill>
              <a:cs typeface="Calibri" pitchFamily="34" charset="0"/>
            </a:endParaRPr>
          </a:p>
          <a:p>
            <a:pPr lvl="1" eaLnBrk="1" fontAlgn="base" hangingPunct="1">
              <a:spcBef>
                <a:spcPct val="0"/>
              </a:spcBef>
              <a:spcAft>
                <a:spcPct val="0"/>
              </a:spcAft>
              <a:buClr>
                <a:srgbClr val="5C9A1B"/>
              </a:buClr>
              <a:buSzPct val="100000"/>
              <a:buFont typeface="Arial" pitchFamily="34" charset="0"/>
              <a:buChar char="•"/>
            </a:pPr>
            <a:endParaRPr lang="en-US" sz="1600" dirty="0">
              <a:solidFill>
                <a:srgbClr val="353535"/>
              </a:solidFill>
              <a:cs typeface="Calibri" pitchFamily="34" charset="0"/>
            </a:endParaRPr>
          </a:p>
        </p:txBody>
      </p:sp>
      <p:sp>
        <p:nvSpPr>
          <p:cNvPr id="143366" name="Title 1"/>
          <p:cNvSpPr txBox="1">
            <a:spLocks/>
          </p:cNvSpPr>
          <p:nvPr/>
        </p:nvSpPr>
        <p:spPr bwMode="auto">
          <a:xfrm>
            <a:off x="304800" y="288925"/>
            <a:ext cx="830580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fontAlgn="base" hangingPunct="1">
              <a:spcBef>
                <a:spcPct val="0"/>
              </a:spcBef>
              <a:spcAft>
                <a:spcPct val="0"/>
              </a:spcAft>
            </a:pPr>
            <a:r>
              <a:rPr lang="en-US" sz="2800" dirty="0" smtClean="0">
                <a:solidFill>
                  <a:srgbClr val="5C9A1B"/>
                </a:solidFill>
              </a:rPr>
              <a:t>How we </a:t>
            </a:r>
            <a:r>
              <a:rPr lang="en-US" sz="2800" b="1" dirty="0" smtClean="0">
                <a:solidFill>
                  <a:srgbClr val="5C9A1B"/>
                </a:solidFill>
              </a:rPr>
              <a:t>approach</a:t>
            </a:r>
            <a:r>
              <a:rPr lang="en-US" sz="2800" dirty="0" smtClean="0">
                <a:solidFill>
                  <a:srgbClr val="5C9A1B"/>
                </a:solidFill>
              </a:rPr>
              <a:t> our goal</a:t>
            </a:r>
            <a:endParaRPr lang="en-US" sz="2800" dirty="0">
              <a:solidFill>
                <a:srgbClr val="5C9A1B"/>
              </a:solidFill>
            </a:endParaRPr>
          </a:p>
        </p:txBody>
      </p:sp>
      <p:sp>
        <p:nvSpPr>
          <p:cNvPr id="9" name="Slide Number Placeholder 6"/>
          <p:cNvSpPr txBox="1">
            <a:spLocks/>
          </p:cNvSpPr>
          <p:nvPr/>
        </p:nvSpPr>
        <p:spPr bwMode="auto">
          <a:xfrm>
            <a:off x="8621713" y="6473825"/>
            <a:ext cx="3810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0" bIns="45720" numCol="1" anchor="ctr" anchorCtr="0" compatLnSpc="1">
            <a:prstTxWarp prst="textNoShape">
              <a:avLst/>
            </a:prstTxWarp>
          </a:bodyPr>
          <a:lstStyle>
            <a:defPPr>
              <a:defRPr lang="en-US"/>
            </a:defPPr>
            <a:lvl1pPr algn="r" defTabSz="457200" rtl="0" eaLnBrk="0" fontAlgn="base" hangingPunct="0">
              <a:spcBef>
                <a:spcPct val="0"/>
              </a:spcBef>
              <a:spcAft>
                <a:spcPct val="0"/>
              </a:spcAft>
              <a:defRPr sz="1000" kern="1200">
                <a:solidFill>
                  <a:schemeClr val="tx1"/>
                </a:solidFill>
                <a:latin typeface="Calibri" pitchFamily="34" charset="0"/>
                <a:ea typeface="MS PGothic" pitchFamily="34" charset="-128"/>
                <a:cs typeface="+mn-cs"/>
              </a:defRPr>
            </a:lvl1pPr>
            <a:lvl2pPr marL="742950" indent="-28575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2pPr>
            <a:lvl3pPr marL="1143000" indent="-228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3pPr>
            <a:lvl4pPr marL="1600200" indent="-228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4pPr>
            <a:lvl5pPr marL="2057400" indent="-228600" algn="l" rtl="0" eaLnBrk="0" fontAlgn="base" hangingPunct="0">
              <a:spcBef>
                <a:spcPct val="0"/>
              </a:spcBef>
              <a:spcAft>
                <a:spcPct val="0"/>
              </a:spcAft>
              <a:defRPr kern="1200">
                <a:solidFill>
                  <a:schemeClr val="tx1"/>
                </a:solidFill>
                <a:latin typeface="Calibri" pitchFamily="34" charset="0"/>
                <a:ea typeface="MS PGothic"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Calibri" pitchFamily="34" charset="0"/>
                <a:ea typeface="MS PGothic"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Calibri" pitchFamily="34" charset="0"/>
                <a:ea typeface="MS PGothic"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Calibri" pitchFamily="34" charset="0"/>
                <a:ea typeface="MS PGothic"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Calibri" pitchFamily="34" charset="0"/>
                <a:ea typeface="MS PGothic" pitchFamily="34" charset="-128"/>
                <a:cs typeface="+mn-cs"/>
              </a:defRPr>
            </a:lvl9pPr>
          </a:lstStyle>
          <a:p>
            <a:pPr defTabSz="914400" eaLnBrk="1" hangingPunct="1"/>
            <a:fld id="{96586149-F3E4-4EF6-96DB-6B1F4FA32966}" type="slidenum">
              <a:rPr lang="en-US" smtClean="0">
                <a:solidFill>
                  <a:srgbClr val="6D6D66"/>
                </a:solidFill>
              </a:rPr>
              <a:pPr defTabSz="914400" eaLnBrk="1" hangingPunct="1"/>
              <a:t>57</a:t>
            </a:fld>
            <a:endParaRPr lang="en-US" dirty="0">
              <a:solidFill>
                <a:srgbClr val="6D6D66"/>
              </a:solidFill>
            </a:endParaRPr>
          </a:p>
        </p:txBody>
      </p:sp>
      <p:pic>
        <p:nvPicPr>
          <p:cNvPr id="408603" name="Picture 27" descr="C:\Users\bxw3518\AppData\Local\Microsoft\Windows\Temporary Internet Files\Content.Outlook\ERD0YKDW\Enterprise-Goal-Graphics-The-communitie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3517" y="922338"/>
            <a:ext cx="3458696" cy="45262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6848475" y="3999706"/>
            <a:ext cx="981075" cy="41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fontAlgn="base" hangingPunct="1">
              <a:spcBef>
                <a:spcPct val="0"/>
              </a:spcBef>
              <a:spcAft>
                <a:spcPct val="0"/>
              </a:spcAft>
            </a:pPr>
            <a:r>
              <a:rPr lang="en-US" sz="2000" dirty="0" smtClean="0">
                <a:solidFill>
                  <a:schemeClr val="bg1"/>
                </a:solidFill>
              </a:rPr>
              <a:t>help</a:t>
            </a:r>
            <a:endParaRPr lang="en-US" sz="2000" dirty="0">
              <a:solidFill>
                <a:schemeClr val="bg1"/>
              </a:solidFill>
            </a:endParaRPr>
          </a:p>
        </p:txBody>
      </p:sp>
    </p:spTree>
    <p:extLst>
      <p:ext uri="{BB962C8B-B14F-4D97-AF65-F5344CB8AC3E}">
        <p14:creationId xmlns:p14="http://schemas.microsoft.com/office/powerpoint/2010/main" val="32973971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7619"/>
          <a:stretch/>
        </p:blipFill>
        <p:spPr bwMode="auto">
          <a:xfrm>
            <a:off x="-152400" y="0"/>
            <a:ext cx="9503229" cy="6859347"/>
          </a:xfrm>
          <a:prstGeom prst="rect">
            <a:avLst/>
          </a:prstGeom>
          <a:noFill/>
          <a:ln>
            <a:noFill/>
          </a:ln>
          <a:effectLst/>
          <a:scene3d>
            <a:camera prst="orthographicFront">
              <a:rot lat="0" lon="108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0"/>
            <a:ext cx="9601200" cy="6858000"/>
          </a:xfrm>
          <a:prstGeom prst="rect">
            <a:avLst/>
          </a:prstGeom>
          <a:solidFill>
            <a:schemeClr val="bg1">
              <a:alpha val="66000"/>
            </a:schemeClr>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aphicFrame>
        <p:nvGraphicFramePr>
          <p:cNvPr id="42" name="Object 41" hidden="1"/>
          <p:cNvGraphicFramePr>
            <a:graphicFrameLocks noChangeAspect="1"/>
          </p:cNvGraphicFramePr>
          <p:nvPr>
            <p:custDataLst>
              <p:tags r:id="rId2"/>
            </p:custDataLst>
            <p:extLst>
              <p:ext uri="{D42A27DB-BD31-4B8C-83A1-F6EECF244321}">
                <p14:modId xmlns:p14="http://schemas.microsoft.com/office/powerpoint/2010/main" val="13918066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58" name="think-cell Slide" r:id="rId6" imgW="270" imgH="270" progId="TCLayout.ActiveDocument.1">
                  <p:embed/>
                </p:oleObj>
              </mc:Choice>
              <mc:Fallback>
                <p:oleObj name="think-cell Slide" r:id="rId6" imgW="270" imgH="270" progId="TCLayout.ActiveDocument.1">
                  <p:embed/>
                  <p:pic>
                    <p:nvPicPr>
                      <p:cNvPr id="0" name=""/>
                      <p:cNvPicPr/>
                      <p:nvPr/>
                    </p:nvPicPr>
                    <p:blipFill>
                      <a:blip r:embed="rId7"/>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a:xfrm>
            <a:off x="1069644" y="381000"/>
            <a:ext cx="7388556" cy="430887"/>
          </a:xfrm>
        </p:spPr>
        <p:txBody>
          <a:bodyPr/>
          <a:lstStyle/>
          <a:p>
            <a:r>
              <a:rPr lang="en-US" sz="2800" dirty="0" smtClean="0">
                <a:solidFill>
                  <a:schemeClr val="tx1"/>
                </a:solidFill>
                <a:latin typeface="Calibri Light" panose="020F0302020204030204" pitchFamily="34" charset="0"/>
              </a:rPr>
              <a:t>Start with Healthy: </a:t>
            </a:r>
            <a:r>
              <a:rPr lang="en-US" sz="2800" i="1" dirty="0" smtClean="0">
                <a:solidFill>
                  <a:schemeClr val="tx1"/>
                </a:solidFill>
                <a:latin typeface="Calibri Light" panose="020F0302020204030204" pitchFamily="34" charset="0"/>
              </a:rPr>
              <a:t>Closing the Gap in 2015</a:t>
            </a:r>
            <a:endParaRPr lang="en-US" sz="2800" i="1" dirty="0">
              <a:solidFill>
                <a:schemeClr val="tx1"/>
              </a:solidFill>
              <a:latin typeface="Calibri Light" panose="020F0302020204030204" pitchFamily="34" charset="0"/>
            </a:endParaRPr>
          </a:p>
        </p:txBody>
      </p:sp>
      <p:sp>
        <p:nvSpPr>
          <p:cNvPr id="65" name="Text Placeholder 9"/>
          <p:cNvSpPr txBox="1">
            <a:spLocks/>
          </p:cNvSpPr>
          <p:nvPr/>
        </p:nvSpPr>
        <p:spPr>
          <a:xfrm>
            <a:off x="3175" y="5390124"/>
            <a:ext cx="2377440" cy="153888"/>
          </a:xfrm>
          <a:prstGeom prst="rect">
            <a:avLst/>
          </a:prstGeom>
        </p:spPr>
        <p:txBody>
          <a:bodyPr anchor="b"/>
          <a:lstStyle>
            <a:lvl1pPr marL="0" indent="0" algn="l" defTabSz="913526" rtl="0" eaLnBrk="1" fontAlgn="base" hangingPunct="1">
              <a:spcBef>
                <a:spcPct val="0"/>
              </a:spcBef>
              <a:spcAft>
                <a:spcPct val="0"/>
              </a:spcAft>
              <a:buClr>
                <a:schemeClr val="tx2"/>
              </a:buClr>
              <a:defRPr sz="1600"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00"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00"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00" baseline="0">
                <a:solidFill>
                  <a:schemeClr val="tx1"/>
                </a:solidFill>
                <a:latin typeface="+mn-lt"/>
              </a:defRPr>
            </a:lvl9pPr>
          </a:lstStyle>
          <a:p>
            <a:pPr>
              <a:buClr>
                <a:srgbClr val="5C9A1B"/>
              </a:buClr>
            </a:pPr>
            <a:endParaRPr lang="en-US" sz="1000" i="1" dirty="0">
              <a:solidFill>
                <a:srgbClr val="000000"/>
              </a:solidFill>
            </a:endParaRPr>
          </a:p>
        </p:txBody>
      </p:sp>
      <p:grpSp>
        <p:nvGrpSpPr>
          <p:cNvPr id="31" name="Group 30"/>
          <p:cNvGrpSpPr/>
          <p:nvPr/>
        </p:nvGrpSpPr>
        <p:grpSpPr>
          <a:xfrm>
            <a:off x="903865" y="4391025"/>
            <a:ext cx="7450570" cy="533400"/>
            <a:chOff x="4874168" y="4579618"/>
            <a:chExt cx="7450570" cy="533400"/>
          </a:xfrm>
        </p:grpSpPr>
        <p:sp>
          <p:nvSpPr>
            <p:cNvPr id="13" name="Rectangle 12"/>
            <p:cNvSpPr/>
            <p:nvPr/>
          </p:nvSpPr>
          <p:spPr>
            <a:xfrm>
              <a:off x="5321702" y="4655818"/>
              <a:ext cx="7003036" cy="4572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noAutofit/>
            </a:bodyPr>
            <a:lstStyle/>
            <a:p>
              <a:pPr fontAlgn="base">
                <a:spcBef>
                  <a:spcPct val="0"/>
                </a:spcBef>
                <a:spcAft>
                  <a:spcPct val="0"/>
                </a:spcAft>
              </a:pPr>
              <a:r>
                <a:rPr lang="en-US" sz="2400" dirty="0">
                  <a:solidFill>
                    <a:srgbClr val="000000"/>
                  </a:solidFill>
                </a:rPr>
                <a:t>Over </a:t>
              </a:r>
              <a:r>
                <a:rPr lang="en-US" sz="2400" dirty="0">
                  <a:solidFill>
                    <a:srgbClr val="AA005F"/>
                  </a:solidFill>
                </a:rPr>
                <a:t>47K</a:t>
              </a:r>
              <a:r>
                <a:rPr lang="en-US" sz="2400" dirty="0">
                  <a:solidFill>
                    <a:srgbClr val="000000"/>
                  </a:solidFill>
                </a:rPr>
                <a:t> members with behavioral health needs engaged by care managers</a:t>
              </a:r>
            </a:p>
          </p:txBody>
        </p:sp>
        <p:grpSp>
          <p:nvGrpSpPr>
            <p:cNvPr id="11" name="Group 10"/>
            <p:cNvGrpSpPr/>
            <p:nvPr/>
          </p:nvGrpSpPr>
          <p:grpSpPr>
            <a:xfrm>
              <a:off x="4874168" y="4579618"/>
              <a:ext cx="457200" cy="457200"/>
              <a:chOff x="4887816" y="4506300"/>
              <a:chExt cx="457200" cy="457200"/>
            </a:xfrm>
          </p:grpSpPr>
          <p:sp>
            <p:nvSpPr>
              <p:cNvPr id="21" name="Oval 20"/>
              <p:cNvSpPr/>
              <p:nvPr/>
            </p:nvSpPr>
            <p:spPr>
              <a:xfrm>
                <a:off x="4887816" y="4506300"/>
                <a:ext cx="457200" cy="457200"/>
              </a:xfrm>
              <a:prstGeom prst="ellipse">
                <a:avLst/>
              </a:prstGeom>
              <a:noFill/>
              <a:ln w="25400" cap="flat" cmpd="sng" algn="ctr">
                <a:solidFill>
                  <a:schemeClr val="accent4"/>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fontAlgn="base">
                  <a:spcBef>
                    <a:spcPct val="0"/>
                  </a:spcBef>
                  <a:spcAft>
                    <a:spcPct val="0"/>
                  </a:spcAft>
                </a:pPr>
                <a:endParaRPr lang="en-US" sz="1600" dirty="0">
                  <a:solidFill>
                    <a:srgbClr val="000000">
                      <a:hueOff val="0"/>
                      <a:satOff val="0"/>
                      <a:lumOff val="0"/>
                      <a:alphaOff val="0"/>
                    </a:srgbClr>
                  </a:solidFill>
                </a:endParaRPr>
              </a:p>
            </p:txBody>
          </p:sp>
          <p:pic>
            <p:nvPicPr>
              <p:cNvPr id="61" name="Picture 60" descr="hum_ii_crutch_rgb_plm.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2179" y="4574880"/>
                <a:ext cx="317233" cy="320040"/>
              </a:xfrm>
              <a:prstGeom prst="rect">
                <a:avLst/>
              </a:prstGeom>
            </p:spPr>
          </p:pic>
        </p:grpSp>
      </p:grpSp>
      <p:grpSp>
        <p:nvGrpSpPr>
          <p:cNvPr id="30" name="Group 29"/>
          <p:cNvGrpSpPr/>
          <p:nvPr/>
        </p:nvGrpSpPr>
        <p:grpSpPr>
          <a:xfrm>
            <a:off x="885120" y="3400425"/>
            <a:ext cx="8103454" cy="457204"/>
            <a:chOff x="4727076" y="3705221"/>
            <a:chExt cx="8103454" cy="457204"/>
          </a:xfrm>
        </p:grpSpPr>
        <p:sp>
          <p:nvSpPr>
            <p:cNvPr id="12" name="Rectangle 11"/>
            <p:cNvSpPr/>
            <p:nvPr/>
          </p:nvSpPr>
          <p:spPr>
            <a:xfrm>
              <a:off x="5213105" y="3705221"/>
              <a:ext cx="7617425" cy="4572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noAutofit/>
            </a:bodyPr>
            <a:lstStyle/>
            <a:p>
              <a:pPr fontAlgn="base">
                <a:spcBef>
                  <a:spcPct val="0"/>
                </a:spcBef>
                <a:spcAft>
                  <a:spcPct val="0"/>
                </a:spcAft>
              </a:pPr>
              <a:r>
                <a:rPr lang="en-US" sz="2400" dirty="0">
                  <a:solidFill>
                    <a:srgbClr val="AA005F"/>
                  </a:solidFill>
                </a:rPr>
                <a:t>314K</a:t>
              </a:r>
              <a:r>
                <a:rPr lang="en-US" sz="2400" dirty="0">
                  <a:solidFill>
                    <a:srgbClr val="000000"/>
                  </a:solidFill>
                </a:rPr>
                <a:t> drug safety alerts resulted in discontinued scripts </a:t>
              </a:r>
            </a:p>
          </p:txBody>
        </p:sp>
        <p:grpSp>
          <p:nvGrpSpPr>
            <p:cNvPr id="26" name="Group 25"/>
            <p:cNvGrpSpPr/>
            <p:nvPr/>
          </p:nvGrpSpPr>
          <p:grpSpPr>
            <a:xfrm>
              <a:off x="4727076" y="3705225"/>
              <a:ext cx="457200" cy="457200"/>
              <a:chOff x="4727076" y="3654866"/>
              <a:chExt cx="457200" cy="457200"/>
            </a:xfrm>
          </p:grpSpPr>
          <p:sp>
            <p:nvSpPr>
              <p:cNvPr id="23" name="Oval 22"/>
              <p:cNvSpPr/>
              <p:nvPr/>
            </p:nvSpPr>
            <p:spPr>
              <a:xfrm>
                <a:off x="4727076" y="3654866"/>
                <a:ext cx="457200" cy="457200"/>
              </a:xfrm>
              <a:prstGeom prst="ellipse">
                <a:avLst/>
              </a:prstGeom>
              <a:noFill/>
              <a:ln w="25400" cap="flat" cmpd="sng" algn="ctr">
                <a:solidFill>
                  <a:schemeClr val="accent4"/>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fontAlgn="base">
                  <a:spcBef>
                    <a:spcPct val="0"/>
                  </a:spcBef>
                  <a:spcAft>
                    <a:spcPct val="0"/>
                  </a:spcAft>
                </a:pPr>
                <a:endParaRPr lang="en-US" sz="1600" dirty="0">
                  <a:solidFill>
                    <a:srgbClr val="000000">
                      <a:hueOff val="0"/>
                      <a:satOff val="0"/>
                      <a:lumOff val="0"/>
                      <a:alphaOff val="0"/>
                    </a:srgbClr>
                  </a:solidFill>
                </a:endParaRPr>
              </a:p>
            </p:txBody>
          </p:sp>
          <p:pic>
            <p:nvPicPr>
              <p:cNvPr id="62" name="Picture 61" descr="hum_ii_capsule_rgb_pl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95656" y="3723446"/>
                <a:ext cx="320040" cy="320040"/>
              </a:xfrm>
              <a:prstGeom prst="rect">
                <a:avLst/>
              </a:prstGeom>
            </p:spPr>
          </p:pic>
        </p:grpSp>
      </p:grpSp>
      <p:grpSp>
        <p:nvGrpSpPr>
          <p:cNvPr id="7" name="Group 6"/>
          <p:cNvGrpSpPr/>
          <p:nvPr/>
        </p:nvGrpSpPr>
        <p:grpSpPr>
          <a:xfrm>
            <a:off x="841044" y="1567897"/>
            <a:ext cx="7624444" cy="502920"/>
            <a:chOff x="3785147" y="1434829"/>
            <a:chExt cx="7624444" cy="502920"/>
          </a:xfrm>
        </p:grpSpPr>
        <p:sp>
          <p:nvSpPr>
            <p:cNvPr id="9" name="Rectangle 8"/>
            <p:cNvSpPr/>
            <p:nvPr/>
          </p:nvSpPr>
          <p:spPr>
            <a:xfrm>
              <a:off x="4242347" y="1480549"/>
              <a:ext cx="7167244" cy="4572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noAutofit/>
            </a:bodyPr>
            <a:lstStyle/>
            <a:p>
              <a:pPr fontAlgn="base">
                <a:spcBef>
                  <a:spcPct val="0"/>
                </a:spcBef>
                <a:spcAft>
                  <a:spcPct val="0"/>
                </a:spcAft>
              </a:pPr>
              <a:r>
                <a:rPr lang="en-US" sz="2400" dirty="0">
                  <a:solidFill>
                    <a:srgbClr val="000000"/>
                  </a:solidFill>
                </a:rPr>
                <a:t>Over </a:t>
              </a:r>
              <a:r>
                <a:rPr lang="en-US" sz="2400" dirty="0">
                  <a:solidFill>
                    <a:srgbClr val="AA005F"/>
                  </a:solidFill>
                </a:rPr>
                <a:t>452K </a:t>
              </a:r>
              <a:r>
                <a:rPr lang="en-US" sz="2400" dirty="0">
                  <a:solidFill>
                    <a:srgbClr val="000000"/>
                  </a:solidFill>
                </a:rPr>
                <a:t>new Medicare Advantage members received a new member assessment</a:t>
              </a:r>
            </a:p>
          </p:txBody>
        </p:sp>
        <p:sp>
          <p:nvSpPr>
            <p:cNvPr id="24" name="Oval 23"/>
            <p:cNvSpPr/>
            <p:nvPr/>
          </p:nvSpPr>
          <p:spPr>
            <a:xfrm>
              <a:off x="3785147" y="1434829"/>
              <a:ext cx="457200" cy="457200"/>
            </a:xfrm>
            <a:prstGeom prst="ellipse">
              <a:avLst/>
            </a:prstGeom>
            <a:noFill/>
            <a:ln w="25400" cap="flat" cmpd="sng" algn="ctr">
              <a:solidFill>
                <a:schemeClr val="accent4"/>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fontAlgn="base">
                <a:spcBef>
                  <a:spcPct val="0"/>
                </a:spcBef>
                <a:spcAft>
                  <a:spcPct val="0"/>
                </a:spcAft>
              </a:pPr>
              <a:endParaRPr lang="en-US" sz="1600" dirty="0">
                <a:solidFill>
                  <a:srgbClr val="000000">
                    <a:hueOff val="0"/>
                    <a:satOff val="0"/>
                    <a:lumOff val="0"/>
                    <a:alphaOff val="0"/>
                  </a:srgbClr>
                </a:solidFill>
              </a:endParaRPr>
            </a:p>
          </p:txBody>
        </p:sp>
        <p:pic>
          <p:nvPicPr>
            <p:cNvPr id="66" name="Picture 65" descr="hum_ii_flourescent light bulb_rgb_plm.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25742" y="1480549"/>
              <a:ext cx="207034" cy="365760"/>
            </a:xfrm>
            <a:prstGeom prst="rect">
              <a:avLst/>
            </a:prstGeom>
          </p:spPr>
        </p:pic>
      </p:grpSp>
      <p:grpSp>
        <p:nvGrpSpPr>
          <p:cNvPr id="18" name="Group 17"/>
          <p:cNvGrpSpPr/>
          <p:nvPr/>
        </p:nvGrpSpPr>
        <p:grpSpPr>
          <a:xfrm>
            <a:off x="885120" y="2440840"/>
            <a:ext cx="4388093" cy="525780"/>
            <a:chOff x="4585357" y="2524306"/>
            <a:chExt cx="4388093" cy="525780"/>
          </a:xfrm>
        </p:grpSpPr>
        <p:sp>
          <p:nvSpPr>
            <p:cNvPr id="10" name="Rectangle 9"/>
            <p:cNvSpPr/>
            <p:nvPr/>
          </p:nvSpPr>
          <p:spPr>
            <a:xfrm>
              <a:off x="5087250" y="2592886"/>
              <a:ext cx="3886200" cy="4572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91440" rtlCol="0" anchor="ctr">
              <a:noAutofit/>
            </a:bodyPr>
            <a:lstStyle/>
            <a:p>
              <a:pPr fontAlgn="base">
                <a:spcBef>
                  <a:spcPct val="0"/>
                </a:spcBef>
                <a:spcAft>
                  <a:spcPct val="0"/>
                </a:spcAft>
              </a:pPr>
              <a:r>
                <a:rPr lang="en-US" sz="2400" dirty="0">
                  <a:solidFill>
                    <a:srgbClr val="AA005F"/>
                  </a:solidFill>
                </a:rPr>
                <a:t>3.9M </a:t>
              </a:r>
              <a:r>
                <a:rPr lang="en-US" sz="2400" dirty="0">
                  <a:solidFill>
                    <a:srgbClr val="000000"/>
                  </a:solidFill>
                </a:rPr>
                <a:t>gaps in care closed</a:t>
              </a:r>
            </a:p>
          </p:txBody>
        </p:sp>
        <p:sp>
          <p:nvSpPr>
            <p:cNvPr id="20" name="Oval 19"/>
            <p:cNvSpPr/>
            <p:nvPr/>
          </p:nvSpPr>
          <p:spPr>
            <a:xfrm>
              <a:off x="4585357" y="2524306"/>
              <a:ext cx="457200" cy="457200"/>
            </a:xfrm>
            <a:prstGeom prst="ellipse">
              <a:avLst/>
            </a:prstGeom>
            <a:noFill/>
            <a:ln w="25400" cap="flat" cmpd="sng" algn="ctr">
              <a:solidFill>
                <a:schemeClr val="accent4"/>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pPr fontAlgn="base">
                <a:spcBef>
                  <a:spcPct val="0"/>
                </a:spcBef>
                <a:spcAft>
                  <a:spcPct val="0"/>
                </a:spcAft>
              </a:pPr>
              <a:endParaRPr lang="en-US" sz="1600" dirty="0">
                <a:solidFill>
                  <a:srgbClr val="000000">
                    <a:hueOff val="0"/>
                    <a:satOff val="0"/>
                    <a:lumOff val="0"/>
                    <a:alphaOff val="0"/>
                  </a:srgbClr>
                </a:solidFill>
              </a:endParaRPr>
            </a:p>
          </p:txBody>
        </p:sp>
        <p:pic>
          <p:nvPicPr>
            <p:cNvPr id="71" name="Picture 70" descr="hum_ii_clist_rgb_plm.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0210" y="2592886"/>
              <a:ext cx="309129" cy="320040"/>
            </a:xfrm>
            <a:prstGeom prst="rect">
              <a:avLst/>
            </a:prstGeom>
          </p:spPr>
        </p:pic>
      </p:grpSp>
      <p:pic>
        <p:nvPicPr>
          <p:cNvPr id="12595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88" y="304800"/>
            <a:ext cx="652463"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55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0"/>
            <a:ext cx="776065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72460" y="304800"/>
            <a:ext cx="1538883" cy="6019800"/>
          </a:xfrm>
          <a:prstGeom prst="rect">
            <a:avLst/>
          </a:prstGeom>
          <a:noFill/>
        </p:spPr>
        <p:txBody>
          <a:bodyPr vert="vert" wrap="square" rtlCol="0">
            <a:spAutoFit/>
          </a:bodyPr>
          <a:lstStyle/>
          <a:p>
            <a:r>
              <a:rPr lang="en-US" sz="8800" b="1" dirty="0" smtClean="0">
                <a:solidFill>
                  <a:srgbClr val="92D050"/>
                </a:solidFill>
              </a:rPr>
              <a:t>Providers</a:t>
            </a:r>
            <a:endParaRPr lang="en-US" sz="8800" b="1" dirty="0">
              <a:solidFill>
                <a:srgbClr val="92D050"/>
              </a:solidFill>
            </a:endParaRPr>
          </a:p>
        </p:txBody>
      </p:sp>
    </p:spTree>
    <p:extLst>
      <p:ext uri="{BB962C8B-B14F-4D97-AF65-F5344CB8AC3E}">
        <p14:creationId xmlns:p14="http://schemas.microsoft.com/office/powerpoint/2010/main" val="1023830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57"/>
            <a:ext cx="776151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975937" y="152400"/>
            <a:ext cx="1015663" cy="6477000"/>
          </a:xfrm>
          <a:prstGeom prst="rect">
            <a:avLst/>
          </a:prstGeom>
          <a:noFill/>
        </p:spPr>
        <p:txBody>
          <a:bodyPr vert="vert" wrap="square" rtlCol="0">
            <a:spAutoFit/>
          </a:bodyPr>
          <a:lstStyle/>
          <a:p>
            <a:r>
              <a:rPr lang="en-US" sz="5400" b="1" dirty="0" smtClean="0">
                <a:solidFill>
                  <a:srgbClr val="92D050"/>
                </a:solidFill>
              </a:rPr>
              <a:t>2018 Product Updates</a:t>
            </a:r>
            <a:endParaRPr lang="en-US" sz="5400" b="1" dirty="0">
              <a:solidFill>
                <a:srgbClr val="92D050"/>
              </a:solidFill>
            </a:endParaRPr>
          </a:p>
        </p:txBody>
      </p:sp>
    </p:spTree>
    <p:extLst>
      <p:ext uri="{BB962C8B-B14F-4D97-AF65-F5344CB8AC3E}">
        <p14:creationId xmlns:p14="http://schemas.microsoft.com/office/powerpoint/2010/main" val="135008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13004800" h="9753600">
                <a:moveTo>
                  <a:pt x="0" y="9753600"/>
                </a:moveTo>
                <a:lnTo>
                  <a:pt x="13004800" y="9753600"/>
                </a:lnTo>
                <a:lnTo>
                  <a:pt x="13004800" y="0"/>
                </a:lnTo>
                <a:lnTo>
                  <a:pt x="0" y="0"/>
                </a:lnTo>
                <a:lnTo>
                  <a:pt x="0" y="9753600"/>
                </a:lnTo>
                <a:close/>
              </a:path>
            </a:pathLst>
          </a:custGeom>
          <a:solidFill>
            <a:srgbClr val="E5E5E5"/>
          </a:solidFill>
        </p:spPr>
        <p:txBody>
          <a:bodyPr wrap="square" lIns="0" tIns="0" rIns="0" bIns="0" rtlCol="0">
            <a:noAutofit/>
          </a:bodyPr>
          <a:lstStyle/>
          <a:p>
            <a:endParaRPr/>
          </a:p>
        </p:txBody>
      </p:sp>
      <p:sp>
        <p:nvSpPr>
          <p:cNvPr id="3" name="object 3"/>
          <p:cNvSpPr/>
          <p:nvPr/>
        </p:nvSpPr>
        <p:spPr>
          <a:xfrm>
            <a:off x="0" y="1482542"/>
            <a:ext cx="8251031" cy="5375457"/>
          </a:xfrm>
          <a:custGeom>
            <a:avLst/>
            <a:gdLst/>
            <a:ahLst/>
            <a:cxnLst/>
            <a:rect l="l" t="t" r="r" b="b"/>
            <a:pathLst>
              <a:path w="11734800" h="7645095">
                <a:moveTo>
                  <a:pt x="0" y="7645095"/>
                </a:moveTo>
                <a:lnTo>
                  <a:pt x="11734800" y="7645095"/>
                </a:lnTo>
                <a:lnTo>
                  <a:pt x="11734800" y="0"/>
                </a:lnTo>
                <a:lnTo>
                  <a:pt x="0" y="0"/>
                </a:lnTo>
                <a:lnTo>
                  <a:pt x="0" y="7645095"/>
                </a:lnTo>
                <a:close/>
              </a:path>
            </a:pathLst>
          </a:custGeom>
          <a:solidFill>
            <a:srgbClr val="FFFFFF"/>
          </a:solidFill>
        </p:spPr>
        <p:txBody>
          <a:bodyPr wrap="square" lIns="0" tIns="0" rIns="0" bIns="0" rtlCol="0">
            <a:noAutofit/>
          </a:bodyPr>
          <a:lstStyle/>
          <a:p>
            <a:endParaRPr dirty="0"/>
          </a:p>
        </p:txBody>
      </p:sp>
      <p:sp>
        <p:nvSpPr>
          <p:cNvPr id="4" name="object 4"/>
          <p:cNvSpPr/>
          <p:nvPr/>
        </p:nvSpPr>
        <p:spPr>
          <a:xfrm>
            <a:off x="8246201" y="1395639"/>
            <a:ext cx="294465" cy="381369"/>
          </a:xfrm>
          <a:custGeom>
            <a:avLst/>
            <a:gdLst/>
            <a:ahLst/>
            <a:cxnLst/>
            <a:rect l="l" t="t" r="r" b="b"/>
            <a:pathLst>
              <a:path w="418795" h="542391">
                <a:moveTo>
                  <a:pt x="0" y="0"/>
                </a:moveTo>
                <a:lnTo>
                  <a:pt x="0" y="542391"/>
                </a:lnTo>
                <a:lnTo>
                  <a:pt x="418795" y="123596"/>
                </a:lnTo>
                <a:lnTo>
                  <a:pt x="0" y="0"/>
                </a:lnTo>
                <a:close/>
              </a:path>
            </a:pathLst>
          </a:custGeom>
          <a:solidFill>
            <a:srgbClr val="1D5B2C"/>
          </a:solidFill>
        </p:spPr>
        <p:txBody>
          <a:bodyPr wrap="square" lIns="0" tIns="0" rIns="0" bIns="0" rtlCol="0">
            <a:noAutofit/>
          </a:bodyPr>
          <a:lstStyle/>
          <a:p>
            <a:endParaRPr/>
          </a:p>
        </p:txBody>
      </p:sp>
      <p:sp>
        <p:nvSpPr>
          <p:cNvPr id="5" name="object 5"/>
          <p:cNvSpPr/>
          <p:nvPr/>
        </p:nvSpPr>
        <p:spPr>
          <a:xfrm>
            <a:off x="0" y="232172"/>
            <a:ext cx="8540665" cy="1250370"/>
          </a:xfrm>
          <a:custGeom>
            <a:avLst/>
            <a:gdLst/>
            <a:ahLst/>
            <a:cxnLst/>
            <a:rect l="l" t="t" r="r" b="b"/>
            <a:pathLst>
              <a:path w="12146724" h="1778304">
                <a:moveTo>
                  <a:pt x="0" y="1778304"/>
                </a:moveTo>
                <a:lnTo>
                  <a:pt x="12146724" y="1778304"/>
                </a:lnTo>
                <a:lnTo>
                  <a:pt x="12146724" y="0"/>
                </a:lnTo>
                <a:lnTo>
                  <a:pt x="0" y="0"/>
                </a:lnTo>
                <a:lnTo>
                  <a:pt x="0" y="1778304"/>
                </a:lnTo>
                <a:close/>
              </a:path>
            </a:pathLst>
          </a:custGeom>
          <a:solidFill>
            <a:srgbClr val="5C9A1B"/>
          </a:solidFill>
        </p:spPr>
        <p:txBody>
          <a:bodyPr wrap="square" lIns="0" tIns="0" rIns="0" bIns="0" rtlCol="0">
            <a:noAutofit/>
          </a:bodyPr>
          <a:lstStyle/>
          <a:p>
            <a:endParaRPr/>
          </a:p>
        </p:txBody>
      </p:sp>
      <p:sp>
        <p:nvSpPr>
          <p:cNvPr id="6" name="object 6"/>
          <p:cNvSpPr txBox="1"/>
          <p:nvPr/>
        </p:nvSpPr>
        <p:spPr>
          <a:xfrm>
            <a:off x="594405" y="299251"/>
            <a:ext cx="7656627" cy="1013520"/>
          </a:xfrm>
          <a:prstGeom prst="rect">
            <a:avLst/>
          </a:prstGeom>
        </p:spPr>
        <p:txBody>
          <a:bodyPr vert="horz" wrap="square" lIns="0" tIns="0" rIns="0" bIns="0" rtlCol="0">
            <a:noAutofit/>
          </a:bodyPr>
          <a:lstStyle/>
          <a:p>
            <a:pPr marL="8929">
              <a:tabLst>
                <a:tab pos="4159301" algn="l"/>
              </a:tabLst>
            </a:pPr>
            <a:r>
              <a:rPr lang="en-US" sz="3100" dirty="0">
                <a:solidFill>
                  <a:schemeClr val="bg1"/>
                </a:solidFill>
                <a:latin typeface="+mj-lt"/>
                <a:cs typeface="Calibri-Light"/>
              </a:rPr>
              <a:t>Humana Joint Ventures and Owned Entities</a:t>
            </a:r>
            <a:endParaRPr sz="3100" dirty="0">
              <a:solidFill>
                <a:schemeClr val="bg1"/>
              </a:solidFill>
              <a:latin typeface="+mj-lt"/>
              <a:cs typeface="Calibri-Light"/>
            </a:endParaRPr>
          </a:p>
        </p:txBody>
      </p:sp>
      <p:sp>
        <p:nvSpPr>
          <p:cNvPr id="7" name="object 7"/>
          <p:cNvSpPr txBox="1"/>
          <p:nvPr/>
        </p:nvSpPr>
        <p:spPr>
          <a:xfrm>
            <a:off x="3219733" y="2022574"/>
            <a:ext cx="4834846" cy="1031379"/>
          </a:xfrm>
          <a:prstGeom prst="rect">
            <a:avLst/>
          </a:prstGeom>
        </p:spPr>
        <p:txBody>
          <a:bodyPr vert="horz" wrap="square" lIns="0" tIns="0" rIns="0" bIns="0" rtlCol="0">
            <a:noAutofit/>
          </a:bodyPr>
          <a:lstStyle/>
          <a:p>
            <a:pPr marL="263416" indent="-254934">
              <a:buClr>
                <a:srgbClr val="BA337E"/>
              </a:buClr>
              <a:buFont typeface="Calibri-Light"/>
              <a:buChar char="•"/>
              <a:tabLst>
                <a:tab pos="263416" algn="l"/>
              </a:tabLst>
            </a:pPr>
            <a:r>
              <a:rPr lang="en-US" sz="1700" dirty="0"/>
              <a:t>20 Humana-owned multispecialty medical centers.</a:t>
            </a:r>
          </a:p>
          <a:p>
            <a:pPr>
              <a:lnSpc>
                <a:spcPts val="492"/>
              </a:lnSpc>
              <a:buClr>
                <a:srgbClr val="BA337E"/>
              </a:buClr>
              <a:buFont typeface="Calibri-Light"/>
              <a:buChar char="•"/>
            </a:pPr>
            <a:endParaRPr sz="1700" dirty="0"/>
          </a:p>
          <a:p>
            <a:pPr>
              <a:lnSpc>
                <a:spcPts val="703"/>
              </a:lnSpc>
              <a:buClr>
                <a:srgbClr val="BA337E"/>
              </a:buClr>
              <a:buFont typeface="Calibri-Light"/>
              <a:buChar char="•"/>
            </a:pPr>
            <a:endParaRPr sz="1700" dirty="0"/>
          </a:p>
          <a:p>
            <a:pPr marL="263416" indent="-254934">
              <a:buClr>
                <a:srgbClr val="BA337E"/>
              </a:buClr>
              <a:buFont typeface="Calibri-Light"/>
              <a:buChar char="•"/>
              <a:tabLst>
                <a:tab pos="263416" algn="l"/>
              </a:tabLst>
            </a:pPr>
            <a:r>
              <a:rPr lang="en-US" sz="1700" dirty="0">
                <a:solidFill>
                  <a:srgbClr val="302F29"/>
                </a:solidFill>
                <a:cs typeface="Calibri-Light"/>
              </a:rPr>
              <a:t>Receive all necessary preventative care under one roof!</a:t>
            </a:r>
            <a:endParaRPr sz="1700" dirty="0">
              <a:cs typeface="Calibri-Light"/>
            </a:endParaRPr>
          </a:p>
          <a:p>
            <a:pPr>
              <a:lnSpc>
                <a:spcPts val="492"/>
              </a:lnSpc>
              <a:buClr>
                <a:srgbClr val="BA337E"/>
              </a:buClr>
              <a:buFont typeface="Calibri-Light"/>
              <a:buChar char="•"/>
            </a:pPr>
            <a:endParaRPr sz="1700" dirty="0"/>
          </a:p>
          <a:p>
            <a:pPr>
              <a:lnSpc>
                <a:spcPts val="703"/>
              </a:lnSpc>
              <a:buClr>
                <a:srgbClr val="BA337E"/>
              </a:buClr>
              <a:buFont typeface="Calibri-Light"/>
              <a:buChar char="•"/>
            </a:pPr>
            <a:endParaRPr sz="1700" dirty="0"/>
          </a:p>
          <a:p>
            <a:pPr marL="329940" indent="-321457">
              <a:buClr>
                <a:srgbClr val="BA337E"/>
              </a:buClr>
              <a:buFont typeface="Wingdings" panose="05000000000000000000" pitchFamily="2" charset="2"/>
              <a:buChar char="Ø"/>
              <a:tabLst>
                <a:tab pos="263416" algn="l"/>
              </a:tabLst>
            </a:pPr>
            <a:endParaRPr sz="1700" dirty="0">
              <a:latin typeface="Calibri-Light"/>
              <a:cs typeface="Calibri-Light"/>
            </a:endParaRPr>
          </a:p>
        </p:txBody>
      </p:sp>
      <p:sp>
        <p:nvSpPr>
          <p:cNvPr id="8" name="object 8"/>
          <p:cNvSpPr/>
          <p:nvPr/>
        </p:nvSpPr>
        <p:spPr>
          <a:xfrm>
            <a:off x="609146" y="6367308"/>
            <a:ext cx="880673" cy="171015"/>
          </a:xfrm>
          <a:custGeom>
            <a:avLst/>
            <a:gdLst/>
            <a:ahLst/>
            <a:cxnLst/>
            <a:rect l="l" t="t" r="r" b="b"/>
            <a:pathLst>
              <a:path w="1252512" h="243222">
                <a:moveTo>
                  <a:pt x="479949" y="54847"/>
                </a:moveTo>
                <a:lnTo>
                  <a:pt x="441487" y="57195"/>
                </a:lnTo>
                <a:lnTo>
                  <a:pt x="402767" y="66335"/>
                </a:lnTo>
                <a:lnTo>
                  <a:pt x="402323" y="241185"/>
                </a:lnTo>
                <a:lnTo>
                  <a:pt x="442290" y="241185"/>
                </a:lnTo>
                <a:lnTo>
                  <a:pt x="445173" y="238264"/>
                </a:lnTo>
                <a:lnTo>
                  <a:pt x="445173" y="93967"/>
                </a:lnTo>
                <a:lnTo>
                  <a:pt x="452869" y="91820"/>
                </a:lnTo>
                <a:lnTo>
                  <a:pt x="459905" y="90804"/>
                </a:lnTo>
                <a:lnTo>
                  <a:pt x="631230" y="90804"/>
                </a:lnTo>
                <a:lnTo>
                  <a:pt x="629394" y="85134"/>
                </a:lnTo>
                <a:lnTo>
                  <a:pt x="622000" y="73738"/>
                </a:lnTo>
                <a:lnTo>
                  <a:pt x="612266" y="65212"/>
                </a:lnTo>
                <a:lnTo>
                  <a:pt x="609570" y="63856"/>
                </a:lnTo>
                <a:lnTo>
                  <a:pt x="529578" y="63856"/>
                </a:lnTo>
                <a:lnTo>
                  <a:pt x="516913" y="60777"/>
                </a:lnTo>
                <a:lnTo>
                  <a:pt x="504677" y="58151"/>
                </a:lnTo>
                <a:lnTo>
                  <a:pt x="492485" y="56126"/>
                </a:lnTo>
                <a:lnTo>
                  <a:pt x="479949" y="54847"/>
                </a:lnTo>
                <a:close/>
              </a:path>
              <a:path w="1252512" h="243222">
                <a:moveTo>
                  <a:pt x="631230" y="90804"/>
                </a:moveTo>
                <a:lnTo>
                  <a:pt x="466280" y="90804"/>
                </a:lnTo>
                <a:lnTo>
                  <a:pt x="482765" y="93114"/>
                </a:lnTo>
                <a:lnTo>
                  <a:pt x="492430" y="100419"/>
                </a:lnTo>
                <a:lnTo>
                  <a:pt x="496808" y="113280"/>
                </a:lnTo>
                <a:lnTo>
                  <a:pt x="497547" y="234340"/>
                </a:lnTo>
                <a:lnTo>
                  <a:pt x="497547" y="237515"/>
                </a:lnTo>
                <a:lnTo>
                  <a:pt x="500062" y="241185"/>
                </a:lnTo>
                <a:lnTo>
                  <a:pt x="538124" y="241185"/>
                </a:lnTo>
                <a:lnTo>
                  <a:pt x="540550" y="238010"/>
                </a:lnTo>
                <a:lnTo>
                  <a:pt x="540550" y="99402"/>
                </a:lnTo>
                <a:lnTo>
                  <a:pt x="551747" y="93106"/>
                </a:lnTo>
                <a:lnTo>
                  <a:pt x="564512" y="90819"/>
                </a:lnTo>
                <a:lnTo>
                  <a:pt x="631235" y="90819"/>
                </a:lnTo>
                <a:close/>
              </a:path>
              <a:path w="1252512" h="243222">
                <a:moveTo>
                  <a:pt x="631235" y="90819"/>
                </a:moveTo>
                <a:lnTo>
                  <a:pt x="564512" y="90819"/>
                </a:lnTo>
                <a:lnTo>
                  <a:pt x="579471" y="93235"/>
                </a:lnTo>
                <a:lnTo>
                  <a:pt x="588592" y="101144"/>
                </a:lnTo>
                <a:lnTo>
                  <a:pt x="592609" y="115502"/>
                </a:lnTo>
                <a:lnTo>
                  <a:pt x="592950" y="234340"/>
                </a:lnTo>
                <a:lnTo>
                  <a:pt x="592950" y="237235"/>
                </a:lnTo>
                <a:lnTo>
                  <a:pt x="595096" y="241185"/>
                </a:lnTo>
                <a:lnTo>
                  <a:pt x="635736" y="241185"/>
                </a:lnTo>
                <a:lnTo>
                  <a:pt x="635736" y="117487"/>
                </a:lnTo>
                <a:lnTo>
                  <a:pt x="634091" y="99638"/>
                </a:lnTo>
                <a:lnTo>
                  <a:pt x="631235" y="90819"/>
                </a:lnTo>
                <a:close/>
              </a:path>
              <a:path w="1252512" h="243222">
                <a:moveTo>
                  <a:pt x="569899" y="54457"/>
                </a:moveTo>
                <a:lnTo>
                  <a:pt x="554781" y="55823"/>
                </a:lnTo>
                <a:lnTo>
                  <a:pt x="541055" y="59264"/>
                </a:lnTo>
                <a:lnTo>
                  <a:pt x="529578" y="63856"/>
                </a:lnTo>
                <a:lnTo>
                  <a:pt x="609570" y="63856"/>
                </a:lnTo>
                <a:lnTo>
                  <a:pt x="600549" y="59319"/>
                </a:lnTo>
                <a:lnTo>
                  <a:pt x="587204" y="55823"/>
                </a:lnTo>
                <a:lnTo>
                  <a:pt x="572588" y="54487"/>
                </a:lnTo>
                <a:lnTo>
                  <a:pt x="569899" y="54457"/>
                </a:lnTo>
                <a:close/>
              </a:path>
              <a:path w="1252512" h="243222">
                <a:moveTo>
                  <a:pt x="42633" y="0"/>
                </a:moveTo>
                <a:lnTo>
                  <a:pt x="0" y="0"/>
                </a:lnTo>
                <a:lnTo>
                  <a:pt x="0" y="241134"/>
                </a:lnTo>
                <a:lnTo>
                  <a:pt x="41363" y="241134"/>
                </a:lnTo>
                <a:lnTo>
                  <a:pt x="44957" y="238353"/>
                </a:lnTo>
                <a:lnTo>
                  <a:pt x="44957" y="133095"/>
                </a:lnTo>
                <a:lnTo>
                  <a:pt x="181444" y="133095"/>
                </a:lnTo>
                <a:lnTo>
                  <a:pt x="181444" y="96621"/>
                </a:lnTo>
                <a:lnTo>
                  <a:pt x="52819" y="96621"/>
                </a:lnTo>
                <a:lnTo>
                  <a:pt x="44957" y="88531"/>
                </a:lnTo>
                <a:lnTo>
                  <a:pt x="44957" y="3759"/>
                </a:lnTo>
                <a:lnTo>
                  <a:pt x="42633" y="0"/>
                </a:lnTo>
                <a:close/>
              </a:path>
              <a:path w="1252512" h="243222">
                <a:moveTo>
                  <a:pt x="181444" y="133095"/>
                </a:moveTo>
                <a:lnTo>
                  <a:pt x="115976" y="133095"/>
                </a:lnTo>
                <a:lnTo>
                  <a:pt x="129512" y="138045"/>
                </a:lnTo>
                <a:lnTo>
                  <a:pt x="136257" y="149534"/>
                </a:lnTo>
                <a:lnTo>
                  <a:pt x="136524" y="234632"/>
                </a:lnTo>
                <a:lnTo>
                  <a:pt x="136524" y="238086"/>
                </a:lnTo>
                <a:lnTo>
                  <a:pt x="139496" y="241134"/>
                </a:lnTo>
                <a:lnTo>
                  <a:pt x="181444" y="241134"/>
                </a:lnTo>
                <a:lnTo>
                  <a:pt x="181444" y="133095"/>
                </a:lnTo>
                <a:close/>
              </a:path>
              <a:path w="1252512" h="243222">
                <a:moveTo>
                  <a:pt x="181444" y="0"/>
                </a:moveTo>
                <a:lnTo>
                  <a:pt x="139674" y="0"/>
                </a:lnTo>
                <a:lnTo>
                  <a:pt x="136524" y="2857"/>
                </a:lnTo>
                <a:lnTo>
                  <a:pt x="136524" y="96621"/>
                </a:lnTo>
                <a:lnTo>
                  <a:pt x="181444" y="96621"/>
                </a:lnTo>
                <a:lnTo>
                  <a:pt x="181444" y="0"/>
                </a:lnTo>
                <a:close/>
              </a:path>
              <a:path w="1252512" h="243222">
                <a:moveTo>
                  <a:pt x="1109586" y="54609"/>
                </a:moveTo>
                <a:lnTo>
                  <a:pt x="1067716" y="63742"/>
                </a:lnTo>
                <a:lnTo>
                  <a:pt x="1041035" y="91699"/>
                </a:lnTo>
                <a:lnTo>
                  <a:pt x="1032459" y="162623"/>
                </a:lnTo>
                <a:lnTo>
                  <a:pt x="1033826" y="182927"/>
                </a:lnTo>
                <a:lnTo>
                  <a:pt x="1051812" y="224452"/>
                </a:lnTo>
                <a:lnTo>
                  <a:pt x="1096435" y="243056"/>
                </a:lnTo>
                <a:lnTo>
                  <a:pt x="1111875" y="240890"/>
                </a:lnTo>
                <a:lnTo>
                  <a:pt x="1125161" y="235496"/>
                </a:lnTo>
                <a:lnTo>
                  <a:pt x="1135293" y="228673"/>
                </a:lnTo>
                <a:lnTo>
                  <a:pt x="1183347" y="228673"/>
                </a:lnTo>
                <a:lnTo>
                  <a:pt x="1183347" y="207137"/>
                </a:lnTo>
                <a:lnTo>
                  <a:pt x="1119598" y="207137"/>
                </a:lnTo>
                <a:lnTo>
                  <a:pt x="1102168" y="205870"/>
                </a:lnTo>
                <a:lnTo>
                  <a:pt x="1075340" y="163541"/>
                </a:lnTo>
                <a:lnTo>
                  <a:pt x="1075334" y="136791"/>
                </a:lnTo>
                <a:lnTo>
                  <a:pt x="1077230" y="116521"/>
                </a:lnTo>
                <a:lnTo>
                  <a:pt x="1082677" y="102893"/>
                </a:lnTo>
                <a:lnTo>
                  <a:pt x="1091317" y="94845"/>
                </a:lnTo>
                <a:lnTo>
                  <a:pt x="1102790" y="91319"/>
                </a:lnTo>
                <a:lnTo>
                  <a:pt x="1183347" y="91319"/>
                </a:lnTo>
                <a:lnTo>
                  <a:pt x="1183347" y="65112"/>
                </a:lnTo>
                <a:lnTo>
                  <a:pt x="1136601" y="54948"/>
                </a:lnTo>
                <a:lnTo>
                  <a:pt x="1124122" y="54643"/>
                </a:lnTo>
                <a:lnTo>
                  <a:pt x="1109586" y="54609"/>
                </a:lnTo>
                <a:close/>
              </a:path>
              <a:path w="1252512" h="243222">
                <a:moveTo>
                  <a:pt x="1183347" y="228673"/>
                </a:moveTo>
                <a:lnTo>
                  <a:pt x="1135293" y="228673"/>
                </a:lnTo>
                <a:lnTo>
                  <a:pt x="1140460" y="234759"/>
                </a:lnTo>
                <a:lnTo>
                  <a:pt x="1140460" y="237655"/>
                </a:lnTo>
                <a:lnTo>
                  <a:pt x="1143050" y="241147"/>
                </a:lnTo>
                <a:lnTo>
                  <a:pt x="1183347" y="241147"/>
                </a:lnTo>
                <a:lnTo>
                  <a:pt x="1183347" y="228673"/>
                </a:lnTo>
                <a:close/>
              </a:path>
              <a:path w="1252512" h="243222">
                <a:moveTo>
                  <a:pt x="1183347" y="91319"/>
                </a:moveTo>
                <a:lnTo>
                  <a:pt x="1102790" y="91319"/>
                </a:lnTo>
                <a:lnTo>
                  <a:pt x="1122778" y="91449"/>
                </a:lnTo>
                <a:lnTo>
                  <a:pt x="1134694" y="92254"/>
                </a:lnTo>
                <a:lnTo>
                  <a:pt x="1140460" y="196583"/>
                </a:lnTo>
                <a:lnTo>
                  <a:pt x="1131377" y="203161"/>
                </a:lnTo>
                <a:lnTo>
                  <a:pt x="1119598" y="207137"/>
                </a:lnTo>
                <a:lnTo>
                  <a:pt x="1183347" y="207137"/>
                </a:lnTo>
                <a:lnTo>
                  <a:pt x="1183347" y="91319"/>
                </a:lnTo>
                <a:close/>
              </a:path>
              <a:path w="1252512" h="243222">
                <a:moveTo>
                  <a:pt x="742543" y="54609"/>
                </a:moveTo>
                <a:lnTo>
                  <a:pt x="700674" y="63743"/>
                </a:lnTo>
                <a:lnTo>
                  <a:pt x="674000" y="91705"/>
                </a:lnTo>
                <a:lnTo>
                  <a:pt x="665429" y="162623"/>
                </a:lnTo>
                <a:lnTo>
                  <a:pt x="666796" y="182930"/>
                </a:lnTo>
                <a:lnTo>
                  <a:pt x="684780" y="224458"/>
                </a:lnTo>
                <a:lnTo>
                  <a:pt x="729396" y="243057"/>
                </a:lnTo>
                <a:lnTo>
                  <a:pt x="744842" y="240889"/>
                </a:lnTo>
                <a:lnTo>
                  <a:pt x="758124" y="235492"/>
                </a:lnTo>
                <a:lnTo>
                  <a:pt x="768248" y="228666"/>
                </a:lnTo>
                <a:lnTo>
                  <a:pt x="816292" y="228666"/>
                </a:lnTo>
                <a:lnTo>
                  <a:pt x="816292" y="207139"/>
                </a:lnTo>
                <a:lnTo>
                  <a:pt x="752543" y="207139"/>
                </a:lnTo>
                <a:lnTo>
                  <a:pt x="735113" y="205871"/>
                </a:lnTo>
                <a:lnTo>
                  <a:pt x="708285" y="163539"/>
                </a:lnTo>
                <a:lnTo>
                  <a:pt x="708279" y="136791"/>
                </a:lnTo>
                <a:lnTo>
                  <a:pt x="710175" y="116523"/>
                </a:lnTo>
                <a:lnTo>
                  <a:pt x="715625" y="102896"/>
                </a:lnTo>
                <a:lnTo>
                  <a:pt x="724267" y="94848"/>
                </a:lnTo>
                <a:lnTo>
                  <a:pt x="735740" y="91319"/>
                </a:lnTo>
                <a:lnTo>
                  <a:pt x="816292" y="91319"/>
                </a:lnTo>
                <a:lnTo>
                  <a:pt x="816292" y="65112"/>
                </a:lnTo>
                <a:lnTo>
                  <a:pt x="769550" y="54947"/>
                </a:lnTo>
                <a:lnTo>
                  <a:pt x="757067" y="54643"/>
                </a:lnTo>
                <a:lnTo>
                  <a:pt x="742543" y="54609"/>
                </a:lnTo>
                <a:close/>
              </a:path>
              <a:path w="1252512" h="243222">
                <a:moveTo>
                  <a:pt x="816292" y="228666"/>
                </a:moveTo>
                <a:lnTo>
                  <a:pt x="768248" y="228666"/>
                </a:lnTo>
                <a:lnTo>
                  <a:pt x="773404" y="234759"/>
                </a:lnTo>
                <a:lnTo>
                  <a:pt x="773404" y="237655"/>
                </a:lnTo>
                <a:lnTo>
                  <a:pt x="776008" y="241147"/>
                </a:lnTo>
                <a:lnTo>
                  <a:pt x="816292" y="241147"/>
                </a:lnTo>
                <a:lnTo>
                  <a:pt x="816292" y="228666"/>
                </a:lnTo>
                <a:close/>
              </a:path>
              <a:path w="1252512" h="243222">
                <a:moveTo>
                  <a:pt x="816292" y="91319"/>
                </a:moveTo>
                <a:lnTo>
                  <a:pt x="735740" y="91319"/>
                </a:lnTo>
                <a:lnTo>
                  <a:pt x="755732" y="91449"/>
                </a:lnTo>
                <a:lnTo>
                  <a:pt x="767644" y="92255"/>
                </a:lnTo>
                <a:lnTo>
                  <a:pt x="773404" y="196583"/>
                </a:lnTo>
                <a:lnTo>
                  <a:pt x="764322" y="203163"/>
                </a:lnTo>
                <a:lnTo>
                  <a:pt x="752543" y="207139"/>
                </a:lnTo>
                <a:lnTo>
                  <a:pt x="816292" y="207139"/>
                </a:lnTo>
                <a:lnTo>
                  <a:pt x="816292" y="91319"/>
                </a:lnTo>
                <a:close/>
              </a:path>
              <a:path w="1252512" h="243222">
                <a:moveTo>
                  <a:pt x="929818" y="54389"/>
                </a:moveTo>
                <a:lnTo>
                  <a:pt x="879015" y="59524"/>
                </a:lnTo>
                <a:lnTo>
                  <a:pt x="852106" y="241172"/>
                </a:lnTo>
                <a:lnTo>
                  <a:pt x="891692" y="241172"/>
                </a:lnTo>
                <a:lnTo>
                  <a:pt x="894981" y="238315"/>
                </a:lnTo>
                <a:lnTo>
                  <a:pt x="894981" y="94386"/>
                </a:lnTo>
                <a:lnTo>
                  <a:pt x="907669" y="92090"/>
                </a:lnTo>
                <a:lnTo>
                  <a:pt x="920188" y="90957"/>
                </a:lnTo>
                <a:lnTo>
                  <a:pt x="996837" y="90957"/>
                </a:lnTo>
                <a:lnTo>
                  <a:pt x="991302" y="79816"/>
                </a:lnTo>
                <a:lnTo>
                  <a:pt x="982977" y="70221"/>
                </a:lnTo>
                <a:lnTo>
                  <a:pt x="972544" y="63093"/>
                </a:lnTo>
                <a:lnTo>
                  <a:pt x="960126" y="58220"/>
                </a:lnTo>
                <a:lnTo>
                  <a:pt x="945843" y="55389"/>
                </a:lnTo>
                <a:lnTo>
                  <a:pt x="929818" y="54389"/>
                </a:lnTo>
                <a:close/>
              </a:path>
              <a:path w="1252512" h="243222">
                <a:moveTo>
                  <a:pt x="996837" y="90957"/>
                </a:moveTo>
                <a:lnTo>
                  <a:pt x="920188" y="90957"/>
                </a:lnTo>
                <a:lnTo>
                  <a:pt x="938660" y="92539"/>
                </a:lnTo>
                <a:lnTo>
                  <a:pt x="950608" y="97963"/>
                </a:lnTo>
                <a:lnTo>
                  <a:pt x="957146" y="107914"/>
                </a:lnTo>
                <a:lnTo>
                  <a:pt x="959387" y="123079"/>
                </a:lnTo>
                <a:lnTo>
                  <a:pt x="959421" y="238798"/>
                </a:lnTo>
                <a:lnTo>
                  <a:pt x="962812" y="241172"/>
                </a:lnTo>
                <a:lnTo>
                  <a:pt x="1002423" y="241172"/>
                </a:lnTo>
                <a:lnTo>
                  <a:pt x="1002423" y="125526"/>
                </a:lnTo>
                <a:lnTo>
                  <a:pt x="1001147" y="107256"/>
                </a:lnTo>
                <a:lnTo>
                  <a:pt x="997400" y="92090"/>
                </a:lnTo>
                <a:lnTo>
                  <a:pt x="996837" y="90957"/>
                </a:lnTo>
                <a:close/>
              </a:path>
              <a:path w="1252512" h="243222">
                <a:moveTo>
                  <a:pt x="255739" y="57683"/>
                </a:moveTo>
                <a:lnTo>
                  <a:pt x="216115" y="57683"/>
                </a:lnTo>
                <a:lnTo>
                  <a:pt x="216115" y="172084"/>
                </a:lnTo>
                <a:lnTo>
                  <a:pt x="227239" y="217795"/>
                </a:lnTo>
                <a:lnTo>
                  <a:pt x="272699" y="242221"/>
                </a:lnTo>
                <a:lnTo>
                  <a:pt x="288721" y="243222"/>
                </a:lnTo>
                <a:lnTo>
                  <a:pt x="307035" y="242482"/>
                </a:lnTo>
                <a:lnTo>
                  <a:pt x="352125" y="235455"/>
                </a:lnTo>
                <a:lnTo>
                  <a:pt x="366113" y="206655"/>
                </a:lnTo>
                <a:lnTo>
                  <a:pt x="298351" y="206655"/>
                </a:lnTo>
                <a:lnTo>
                  <a:pt x="279877" y="205072"/>
                </a:lnTo>
                <a:lnTo>
                  <a:pt x="267928" y="199647"/>
                </a:lnTo>
                <a:lnTo>
                  <a:pt x="261390" y="189696"/>
                </a:lnTo>
                <a:lnTo>
                  <a:pt x="259152" y="174532"/>
                </a:lnTo>
                <a:lnTo>
                  <a:pt x="259118" y="60058"/>
                </a:lnTo>
                <a:lnTo>
                  <a:pt x="255739" y="57683"/>
                </a:lnTo>
                <a:close/>
              </a:path>
              <a:path w="1252512" h="243222">
                <a:moveTo>
                  <a:pt x="366420" y="57683"/>
                </a:moveTo>
                <a:lnTo>
                  <a:pt x="326859" y="57683"/>
                </a:lnTo>
                <a:lnTo>
                  <a:pt x="323557" y="60540"/>
                </a:lnTo>
                <a:lnTo>
                  <a:pt x="323557" y="203212"/>
                </a:lnTo>
                <a:lnTo>
                  <a:pt x="310899" y="205521"/>
                </a:lnTo>
                <a:lnTo>
                  <a:pt x="298351" y="206655"/>
                </a:lnTo>
                <a:lnTo>
                  <a:pt x="366113" y="206655"/>
                </a:lnTo>
                <a:lnTo>
                  <a:pt x="366420" y="57683"/>
                </a:lnTo>
                <a:close/>
              </a:path>
              <a:path w="1252512" h="243222">
                <a:moveTo>
                  <a:pt x="1213789" y="211638"/>
                </a:moveTo>
                <a:lnTo>
                  <a:pt x="1212692" y="213469"/>
                </a:lnTo>
                <a:lnTo>
                  <a:pt x="1211754" y="230916"/>
                </a:lnTo>
                <a:lnTo>
                  <a:pt x="1221086" y="239403"/>
                </a:lnTo>
                <a:lnTo>
                  <a:pt x="1237085" y="242098"/>
                </a:lnTo>
                <a:lnTo>
                  <a:pt x="1241079" y="239280"/>
                </a:lnTo>
                <a:lnTo>
                  <a:pt x="1221206" y="239280"/>
                </a:lnTo>
                <a:lnTo>
                  <a:pt x="1213883" y="231330"/>
                </a:lnTo>
                <a:lnTo>
                  <a:pt x="1213789" y="211638"/>
                </a:lnTo>
                <a:close/>
              </a:path>
              <a:path w="1252512" h="243222">
                <a:moveTo>
                  <a:pt x="1241804" y="202526"/>
                </a:moveTo>
                <a:lnTo>
                  <a:pt x="1240713" y="202526"/>
                </a:lnTo>
                <a:lnTo>
                  <a:pt x="1248083" y="210515"/>
                </a:lnTo>
                <a:lnTo>
                  <a:pt x="1248130" y="231330"/>
                </a:lnTo>
                <a:lnTo>
                  <a:pt x="1240586" y="239280"/>
                </a:lnTo>
                <a:lnTo>
                  <a:pt x="1241079" y="239280"/>
                </a:lnTo>
                <a:lnTo>
                  <a:pt x="1248173" y="234274"/>
                </a:lnTo>
                <a:lnTo>
                  <a:pt x="1252512" y="220891"/>
                </a:lnTo>
                <a:lnTo>
                  <a:pt x="1251290" y="213469"/>
                </a:lnTo>
                <a:lnTo>
                  <a:pt x="1243233" y="202935"/>
                </a:lnTo>
                <a:lnTo>
                  <a:pt x="1241804" y="202526"/>
                </a:lnTo>
                <a:close/>
              </a:path>
              <a:path w="1252512" h="243222">
                <a:moveTo>
                  <a:pt x="1236306" y="208800"/>
                </a:moveTo>
                <a:lnTo>
                  <a:pt x="1222679" y="208800"/>
                </a:lnTo>
                <a:lnTo>
                  <a:pt x="1222798" y="232409"/>
                </a:lnTo>
                <a:lnTo>
                  <a:pt x="1223225" y="232638"/>
                </a:lnTo>
                <a:lnTo>
                  <a:pt x="1226921" y="232638"/>
                </a:lnTo>
                <a:lnTo>
                  <a:pt x="1227279" y="232409"/>
                </a:lnTo>
                <a:lnTo>
                  <a:pt x="1227378" y="223596"/>
                </a:lnTo>
                <a:lnTo>
                  <a:pt x="1235493" y="223596"/>
                </a:lnTo>
                <a:lnTo>
                  <a:pt x="1235214" y="223113"/>
                </a:lnTo>
                <a:lnTo>
                  <a:pt x="1238516" y="221792"/>
                </a:lnTo>
                <a:lnTo>
                  <a:pt x="1239723" y="219875"/>
                </a:lnTo>
                <a:lnTo>
                  <a:pt x="1227378" y="219875"/>
                </a:lnTo>
                <a:lnTo>
                  <a:pt x="1227378" y="212674"/>
                </a:lnTo>
                <a:lnTo>
                  <a:pt x="1240091" y="212674"/>
                </a:lnTo>
                <a:lnTo>
                  <a:pt x="1240091" y="210515"/>
                </a:lnTo>
                <a:lnTo>
                  <a:pt x="1236306" y="208800"/>
                </a:lnTo>
                <a:close/>
              </a:path>
              <a:path w="1252512" h="243222">
                <a:moveTo>
                  <a:pt x="1235493" y="223596"/>
                </a:moveTo>
                <a:lnTo>
                  <a:pt x="1230502" y="223596"/>
                </a:lnTo>
                <a:lnTo>
                  <a:pt x="1232585" y="227202"/>
                </a:lnTo>
                <a:lnTo>
                  <a:pt x="1233500" y="228828"/>
                </a:lnTo>
                <a:lnTo>
                  <a:pt x="1234579" y="230441"/>
                </a:lnTo>
                <a:lnTo>
                  <a:pt x="1235811" y="232067"/>
                </a:lnTo>
                <a:lnTo>
                  <a:pt x="1236052" y="232346"/>
                </a:lnTo>
                <a:lnTo>
                  <a:pt x="1236459" y="232638"/>
                </a:lnTo>
                <a:lnTo>
                  <a:pt x="1240485" y="232638"/>
                </a:lnTo>
                <a:lnTo>
                  <a:pt x="1241247" y="232409"/>
                </a:lnTo>
                <a:lnTo>
                  <a:pt x="1239227" y="229654"/>
                </a:lnTo>
                <a:lnTo>
                  <a:pt x="1237792" y="227583"/>
                </a:lnTo>
                <a:lnTo>
                  <a:pt x="1235493" y="223596"/>
                </a:lnTo>
                <a:close/>
              </a:path>
              <a:path w="1252512" h="243222">
                <a:moveTo>
                  <a:pt x="1240091" y="212674"/>
                </a:moveTo>
                <a:lnTo>
                  <a:pt x="1232776" y="212674"/>
                </a:lnTo>
                <a:lnTo>
                  <a:pt x="1235532" y="213156"/>
                </a:lnTo>
                <a:lnTo>
                  <a:pt x="1235532" y="218262"/>
                </a:lnTo>
                <a:lnTo>
                  <a:pt x="1234198" y="219875"/>
                </a:lnTo>
                <a:lnTo>
                  <a:pt x="1239723" y="219875"/>
                </a:lnTo>
                <a:lnTo>
                  <a:pt x="1240091" y="219290"/>
                </a:lnTo>
                <a:lnTo>
                  <a:pt x="1240091" y="212674"/>
                </a:lnTo>
                <a:close/>
              </a:path>
              <a:path w="1252512" h="243222">
                <a:moveTo>
                  <a:pt x="1215611" y="208634"/>
                </a:moveTo>
                <a:lnTo>
                  <a:pt x="1213837" y="210515"/>
                </a:lnTo>
                <a:lnTo>
                  <a:pt x="1213789" y="211638"/>
                </a:lnTo>
                <a:lnTo>
                  <a:pt x="1215611" y="208634"/>
                </a:lnTo>
                <a:close/>
              </a:path>
              <a:path w="1252512" h="243222">
                <a:moveTo>
                  <a:pt x="1229095" y="198890"/>
                </a:moveTo>
                <a:lnTo>
                  <a:pt x="1219061" y="202944"/>
                </a:lnTo>
                <a:lnTo>
                  <a:pt x="1215611" y="208634"/>
                </a:lnTo>
                <a:lnTo>
                  <a:pt x="1221371" y="202526"/>
                </a:lnTo>
                <a:lnTo>
                  <a:pt x="1241804" y="202526"/>
                </a:lnTo>
                <a:lnTo>
                  <a:pt x="1229095" y="198890"/>
                </a:lnTo>
                <a:close/>
              </a:path>
            </a:pathLst>
          </a:custGeom>
          <a:solidFill>
            <a:srgbClr val="5C9A42"/>
          </a:solidFill>
        </p:spPr>
        <p:txBody>
          <a:bodyPr wrap="square" lIns="0" tIns="0" rIns="0" bIns="0" rtlCol="0">
            <a:noAutofit/>
          </a:bodyPr>
          <a:lstStyle/>
          <a:p>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01" y="1815148"/>
            <a:ext cx="2765493" cy="105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45" y="3419096"/>
            <a:ext cx="2668606" cy="75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bject 7"/>
          <p:cNvSpPr txBox="1"/>
          <p:nvPr/>
        </p:nvSpPr>
        <p:spPr>
          <a:xfrm>
            <a:off x="3188895" y="3362027"/>
            <a:ext cx="4834846" cy="1031379"/>
          </a:xfrm>
          <a:prstGeom prst="rect">
            <a:avLst/>
          </a:prstGeom>
        </p:spPr>
        <p:txBody>
          <a:bodyPr vert="horz" wrap="square" lIns="0" tIns="0" rIns="0" bIns="0" rtlCol="0">
            <a:noAutofit/>
          </a:bodyPr>
          <a:lstStyle/>
          <a:p>
            <a:pPr marL="263416" indent="-254934">
              <a:buClr>
                <a:srgbClr val="BA337E"/>
              </a:buClr>
              <a:buFont typeface="Calibri-Light"/>
              <a:buChar char="•"/>
              <a:tabLst>
                <a:tab pos="263416" algn="l"/>
              </a:tabLst>
            </a:pPr>
            <a:r>
              <a:rPr lang="en-US" sz="1700" dirty="0"/>
              <a:t>Independent practices and 19 Humana-owned medical centers.</a:t>
            </a:r>
          </a:p>
          <a:p>
            <a:pPr>
              <a:lnSpc>
                <a:spcPts val="492"/>
              </a:lnSpc>
              <a:buClr>
                <a:srgbClr val="BA337E"/>
              </a:buClr>
              <a:buFont typeface="Calibri-Light"/>
              <a:buChar char="•"/>
            </a:pPr>
            <a:endParaRPr sz="1700" dirty="0"/>
          </a:p>
          <a:p>
            <a:pPr>
              <a:lnSpc>
                <a:spcPts val="703"/>
              </a:lnSpc>
              <a:buClr>
                <a:srgbClr val="BA337E"/>
              </a:buClr>
              <a:buFont typeface="Calibri-Light"/>
              <a:buChar char="•"/>
            </a:pPr>
            <a:endParaRPr sz="1700" dirty="0"/>
          </a:p>
          <a:p>
            <a:pPr marL="263416" indent="-254934">
              <a:buClr>
                <a:srgbClr val="BA337E"/>
              </a:buClr>
              <a:buFont typeface="Calibri-Light"/>
              <a:buChar char="•"/>
              <a:tabLst>
                <a:tab pos="263416" algn="l"/>
              </a:tabLst>
            </a:pPr>
            <a:r>
              <a:rPr lang="en-US" sz="1700" dirty="0">
                <a:solidFill>
                  <a:srgbClr val="302F29"/>
                </a:solidFill>
                <a:cs typeface="Calibri-Light"/>
              </a:rPr>
              <a:t>Implementing an electronic health records system to operate across all  clinics.</a:t>
            </a:r>
            <a:endParaRPr lang="en-US" sz="1700" dirty="0">
              <a:cs typeface="Calibri-Light"/>
            </a:endParaRPr>
          </a:p>
          <a:p>
            <a:pPr>
              <a:lnSpc>
                <a:spcPts val="492"/>
              </a:lnSpc>
              <a:buClr>
                <a:srgbClr val="BA337E"/>
              </a:buClr>
              <a:buFont typeface="Calibri-Light"/>
              <a:buChar char="•"/>
            </a:pPr>
            <a:endParaRPr sz="1700" dirty="0"/>
          </a:p>
          <a:p>
            <a:pPr>
              <a:lnSpc>
                <a:spcPts val="703"/>
              </a:lnSpc>
              <a:buClr>
                <a:srgbClr val="BA337E"/>
              </a:buClr>
              <a:buFont typeface="Calibri-Light"/>
              <a:buChar char="•"/>
            </a:pPr>
            <a:endParaRPr sz="1700" dirty="0"/>
          </a:p>
          <a:p>
            <a:pPr marL="329940" indent="-321457">
              <a:buClr>
                <a:srgbClr val="BA337E"/>
              </a:buClr>
              <a:buFont typeface="Wingdings" panose="05000000000000000000" pitchFamily="2" charset="2"/>
              <a:buChar char="Ø"/>
              <a:tabLst>
                <a:tab pos="263416" algn="l"/>
              </a:tabLst>
            </a:pPr>
            <a:endParaRPr sz="1700" dirty="0">
              <a:latin typeface="Calibri-Light"/>
              <a:cs typeface="Calibri-Light"/>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45" y="4909096"/>
            <a:ext cx="2848363" cy="964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object 7"/>
          <p:cNvSpPr txBox="1"/>
          <p:nvPr/>
        </p:nvSpPr>
        <p:spPr>
          <a:xfrm>
            <a:off x="3188895" y="4929187"/>
            <a:ext cx="4834846" cy="1031379"/>
          </a:xfrm>
          <a:prstGeom prst="rect">
            <a:avLst/>
          </a:prstGeom>
        </p:spPr>
        <p:txBody>
          <a:bodyPr vert="horz" wrap="square" lIns="0" tIns="0" rIns="0" bIns="0" rtlCol="0">
            <a:noAutofit/>
          </a:bodyPr>
          <a:lstStyle/>
          <a:p>
            <a:pPr marL="263416" indent="-254934">
              <a:buClr>
                <a:srgbClr val="BA337E"/>
              </a:buClr>
              <a:buFont typeface="Calibri-Light"/>
              <a:buChar char="•"/>
              <a:tabLst>
                <a:tab pos="263416" algn="l"/>
              </a:tabLst>
            </a:pPr>
            <a:r>
              <a:rPr lang="en-US" sz="1700" dirty="0"/>
              <a:t>A joint venture.  Multispecialty medical centers operate in six major U.S. markets .</a:t>
            </a:r>
            <a:endParaRPr sz="1700" dirty="0"/>
          </a:p>
          <a:p>
            <a:pPr>
              <a:lnSpc>
                <a:spcPts val="703"/>
              </a:lnSpc>
              <a:buClr>
                <a:srgbClr val="BA337E"/>
              </a:buClr>
              <a:buFont typeface="Calibri-Light"/>
              <a:buChar char="•"/>
            </a:pPr>
            <a:endParaRPr sz="1700" dirty="0"/>
          </a:p>
          <a:p>
            <a:pPr marL="263416" indent="-254934">
              <a:buClr>
                <a:srgbClr val="BA337E"/>
              </a:buClr>
              <a:buFont typeface="Calibri-Light"/>
              <a:buChar char="•"/>
              <a:tabLst>
                <a:tab pos="263416" algn="l"/>
              </a:tabLst>
            </a:pPr>
            <a:r>
              <a:rPr lang="en-US" sz="1700" dirty="0">
                <a:solidFill>
                  <a:srgbClr val="302F29"/>
                </a:solidFill>
                <a:cs typeface="Calibri-Light"/>
              </a:rPr>
              <a:t>Serving Medicare and private-pay patients in medically underserved areas.</a:t>
            </a:r>
            <a:endParaRPr sz="1700" dirty="0"/>
          </a:p>
          <a:p>
            <a:pPr>
              <a:lnSpc>
                <a:spcPts val="703"/>
              </a:lnSpc>
              <a:buClr>
                <a:srgbClr val="BA337E"/>
              </a:buClr>
              <a:buFont typeface="Calibri-Light"/>
              <a:buChar char="•"/>
            </a:pPr>
            <a:endParaRPr sz="1700" dirty="0"/>
          </a:p>
          <a:p>
            <a:pPr marL="329940" indent="-321457">
              <a:buClr>
                <a:srgbClr val="BA337E"/>
              </a:buClr>
              <a:buFont typeface="Wingdings" panose="05000000000000000000" pitchFamily="2" charset="2"/>
              <a:buChar char="Ø"/>
              <a:tabLst>
                <a:tab pos="263416" algn="l"/>
              </a:tabLst>
            </a:pPr>
            <a:endParaRPr sz="1700" dirty="0">
              <a:latin typeface="Calibri-Light"/>
              <a:cs typeface="Calibri-Light"/>
            </a:endParaRPr>
          </a:p>
        </p:txBody>
      </p:sp>
    </p:spTree>
    <p:extLst>
      <p:ext uri="{BB962C8B-B14F-4D97-AF65-F5344CB8AC3E}">
        <p14:creationId xmlns:p14="http://schemas.microsoft.com/office/powerpoint/2010/main" val="27692923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13004800" h="9753600">
                <a:moveTo>
                  <a:pt x="0" y="9753600"/>
                </a:moveTo>
                <a:lnTo>
                  <a:pt x="13004800" y="9753600"/>
                </a:lnTo>
                <a:lnTo>
                  <a:pt x="13004800" y="0"/>
                </a:lnTo>
                <a:lnTo>
                  <a:pt x="0" y="0"/>
                </a:lnTo>
                <a:lnTo>
                  <a:pt x="0" y="9753600"/>
                </a:lnTo>
                <a:close/>
              </a:path>
            </a:pathLst>
          </a:custGeom>
          <a:solidFill>
            <a:srgbClr val="E5E5E5"/>
          </a:solidFill>
        </p:spPr>
        <p:txBody>
          <a:bodyPr wrap="square" lIns="0" tIns="0" rIns="0" bIns="0" rtlCol="0">
            <a:noAutofit/>
          </a:bodyPr>
          <a:lstStyle/>
          <a:p>
            <a:endParaRPr/>
          </a:p>
        </p:txBody>
      </p:sp>
      <p:sp>
        <p:nvSpPr>
          <p:cNvPr id="3" name="object 3"/>
          <p:cNvSpPr/>
          <p:nvPr/>
        </p:nvSpPr>
        <p:spPr>
          <a:xfrm>
            <a:off x="0" y="1536121"/>
            <a:ext cx="8251031" cy="5375457"/>
          </a:xfrm>
          <a:custGeom>
            <a:avLst/>
            <a:gdLst/>
            <a:ahLst/>
            <a:cxnLst/>
            <a:rect l="l" t="t" r="r" b="b"/>
            <a:pathLst>
              <a:path w="11734800" h="7645095">
                <a:moveTo>
                  <a:pt x="0" y="7645095"/>
                </a:moveTo>
                <a:lnTo>
                  <a:pt x="11734800" y="7645095"/>
                </a:lnTo>
                <a:lnTo>
                  <a:pt x="11734800" y="0"/>
                </a:lnTo>
                <a:lnTo>
                  <a:pt x="0" y="0"/>
                </a:lnTo>
                <a:lnTo>
                  <a:pt x="0" y="7645095"/>
                </a:lnTo>
                <a:close/>
              </a:path>
            </a:pathLst>
          </a:custGeom>
          <a:solidFill>
            <a:srgbClr val="FFFFFF"/>
          </a:solidFill>
        </p:spPr>
        <p:txBody>
          <a:bodyPr wrap="square" lIns="0" tIns="0" rIns="0" bIns="0" rtlCol="0">
            <a:noAutofit/>
          </a:bodyPr>
          <a:lstStyle/>
          <a:p>
            <a:endParaRPr dirty="0"/>
          </a:p>
        </p:txBody>
      </p:sp>
      <p:sp>
        <p:nvSpPr>
          <p:cNvPr id="4" name="object 4"/>
          <p:cNvSpPr/>
          <p:nvPr/>
        </p:nvSpPr>
        <p:spPr>
          <a:xfrm>
            <a:off x="8246201" y="1395639"/>
            <a:ext cx="294465" cy="381369"/>
          </a:xfrm>
          <a:custGeom>
            <a:avLst/>
            <a:gdLst/>
            <a:ahLst/>
            <a:cxnLst/>
            <a:rect l="l" t="t" r="r" b="b"/>
            <a:pathLst>
              <a:path w="418795" h="542391">
                <a:moveTo>
                  <a:pt x="0" y="0"/>
                </a:moveTo>
                <a:lnTo>
                  <a:pt x="0" y="542391"/>
                </a:lnTo>
                <a:lnTo>
                  <a:pt x="418795" y="123596"/>
                </a:lnTo>
                <a:lnTo>
                  <a:pt x="0" y="0"/>
                </a:lnTo>
                <a:close/>
              </a:path>
            </a:pathLst>
          </a:custGeom>
          <a:solidFill>
            <a:srgbClr val="1D5B2C"/>
          </a:solidFill>
        </p:spPr>
        <p:txBody>
          <a:bodyPr wrap="square" lIns="0" tIns="0" rIns="0" bIns="0" rtlCol="0">
            <a:noAutofit/>
          </a:bodyPr>
          <a:lstStyle/>
          <a:p>
            <a:endParaRPr/>
          </a:p>
        </p:txBody>
      </p:sp>
      <p:sp>
        <p:nvSpPr>
          <p:cNvPr id="5" name="object 5"/>
          <p:cNvSpPr/>
          <p:nvPr/>
        </p:nvSpPr>
        <p:spPr>
          <a:xfrm>
            <a:off x="0" y="232172"/>
            <a:ext cx="8540665" cy="1250370"/>
          </a:xfrm>
          <a:custGeom>
            <a:avLst/>
            <a:gdLst/>
            <a:ahLst/>
            <a:cxnLst/>
            <a:rect l="l" t="t" r="r" b="b"/>
            <a:pathLst>
              <a:path w="12146724" h="1778304">
                <a:moveTo>
                  <a:pt x="0" y="1778304"/>
                </a:moveTo>
                <a:lnTo>
                  <a:pt x="12146724" y="1778304"/>
                </a:lnTo>
                <a:lnTo>
                  <a:pt x="12146724" y="0"/>
                </a:lnTo>
                <a:lnTo>
                  <a:pt x="0" y="0"/>
                </a:lnTo>
                <a:lnTo>
                  <a:pt x="0" y="1778304"/>
                </a:lnTo>
                <a:close/>
              </a:path>
            </a:pathLst>
          </a:custGeom>
          <a:solidFill>
            <a:srgbClr val="5C9A1B"/>
          </a:solidFill>
        </p:spPr>
        <p:txBody>
          <a:bodyPr wrap="square" lIns="0" tIns="0" rIns="0" bIns="0" rtlCol="0">
            <a:noAutofit/>
          </a:bodyPr>
          <a:lstStyle/>
          <a:p>
            <a:endParaRPr/>
          </a:p>
        </p:txBody>
      </p:sp>
      <p:sp>
        <p:nvSpPr>
          <p:cNvPr id="6" name="object 6"/>
          <p:cNvSpPr txBox="1"/>
          <p:nvPr/>
        </p:nvSpPr>
        <p:spPr>
          <a:xfrm>
            <a:off x="594405" y="299251"/>
            <a:ext cx="7656627" cy="1013520"/>
          </a:xfrm>
          <a:prstGeom prst="rect">
            <a:avLst/>
          </a:prstGeom>
        </p:spPr>
        <p:txBody>
          <a:bodyPr vert="horz" wrap="square" lIns="0" tIns="0" rIns="0" bIns="0" rtlCol="0">
            <a:noAutofit/>
          </a:bodyPr>
          <a:lstStyle/>
          <a:p>
            <a:pPr marL="8929">
              <a:tabLst>
                <a:tab pos="4159301" algn="l"/>
              </a:tabLst>
            </a:pPr>
            <a:r>
              <a:rPr lang="en-US" sz="3100" dirty="0">
                <a:solidFill>
                  <a:schemeClr val="bg1"/>
                </a:solidFill>
                <a:latin typeface="+mj-lt"/>
                <a:cs typeface="Calibri-Light"/>
              </a:rPr>
              <a:t>Humana Joint Ventures and Owned Entities</a:t>
            </a:r>
            <a:endParaRPr sz="3100" dirty="0">
              <a:solidFill>
                <a:schemeClr val="bg1"/>
              </a:solidFill>
              <a:latin typeface="+mj-lt"/>
              <a:cs typeface="Calibri-Light"/>
            </a:endParaRPr>
          </a:p>
        </p:txBody>
      </p:sp>
      <p:sp>
        <p:nvSpPr>
          <p:cNvPr id="7" name="object 7"/>
          <p:cNvSpPr txBox="1"/>
          <p:nvPr/>
        </p:nvSpPr>
        <p:spPr>
          <a:xfrm>
            <a:off x="3164608" y="2022574"/>
            <a:ext cx="4834846" cy="1031379"/>
          </a:xfrm>
          <a:prstGeom prst="rect">
            <a:avLst/>
          </a:prstGeom>
        </p:spPr>
        <p:txBody>
          <a:bodyPr vert="horz" wrap="square" lIns="0" tIns="0" rIns="0" bIns="0" rtlCol="0">
            <a:noAutofit/>
          </a:bodyPr>
          <a:lstStyle/>
          <a:p>
            <a:pPr marL="263416" indent="-254934">
              <a:buClr>
                <a:srgbClr val="BA337E"/>
              </a:buClr>
              <a:buFont typeface="Calibri-Light"/>
              <a:buChar char="•"/>
              <a:tabLst>
                <a:tab pos="263416" algn="l"/>
              </a:tabLst>
            </a:pPr>
            <a:r>
              <a:rPr lang="en-US" sz="1700" dirty="0"/>
              <a:t>A medical group founded by physicians.</a:t>
            </a:r>
          </a:p>
          <a:p>
            <a:pPr>
              <a:lnSpc>
                <a:spcPts val="492"/>
              </a:lnSpc>
              <a:buClr>
                <a:srgbClr val="BA337E"/>
              </a:buClr>
              <a:buFont typeface="Calibri-Light"/>
              <a:buChar char="•"/>
            </a:pPr>
            <a:endParaRPr sz="1700" dirty="0"/>
          </a:p>
          <a:p>
            <a:pPr>
              <a:lnSpc>
                <a:spcPts val="703"/>
              </a:lnSpc>
              <a:buClr>
                <a:srgbClr val="BA337E"/>
              </a:buClr>
              <a:buFont typeface="Calibri-Light"/>
              <a:buChar char="•"/>
            </a:pPr>
            <a:endParaRPr sz="1700" dirty="0"/>
          </a:p>
          <a:p>
            <a:pPr marL="263416" indent="-254934">
              <a:buClr>
                <a:srgbClr val="BA337E"/>
              </a:buClr>
              <a:buFont typeface="Calibri-Light"/>
              <a:buChar char="•"/>
              <a:tabLst>
                <a:tab pos="263416" algn="l"/>
              </a:tabLst>
            </a:pPr>
            <a:r>
              <a:rPr lang="en-US" sz="1700" dirty="0">
                <a:solidFill>
                  <a:srgbClr val="302F29"/>
                </a:solidFill>
                <a:cs typeface="Calibri-Light"/>
              </a:rPr>
              <a:t>Operates in Humana-owned medical centers and  independent offices.</a:t>
            </a:r>
            <a:endParaRPr sz="1700" dirty="0">
              <a:cs typeface="Calibri-Light"/>
            </a:endParaRPr>
          </a:p>
          <a:p>
            <a:pPr>
              <a:lnSpc>
                <a:spcPts val="492"/>
              </a:lnSpc>
              <a:buClr>
                <a:srgbClr val="BA337E"/>
              </a:buClr>
              <a:buFont typeface="Calibri-Light"/>
              <a:buChar char="•"/>
            </a:pPr>
            <a:endParaRPr sz="1700" dirty="0"/>
          </a:p>
          <a:p>
            <a:pPr>
              <a:lnSpc>
                <a:spcPts val="703"/>
              </a:lnSpc>
              <a:buClr>
                <a:srgbClr val="BA337E"/>
              </a:buClr>
              <a:buFont typeface="Calibri-Light"/>
              <a:buChar char="•"/>
            </a:pPr>
            <a:endParaRPr sz="1700" dirty="0"/>
          </a:p>
          <a:p>
            <a:pPr marL="329940" indent="-321457">
              <a:buClr>
                <a:srgbClr val="BA337E"/>
              </a:buClr>
              <a:buFont typeface="Wingdings" panose="05000000000000000000" pitchFamily="2" charset="2"/>
              <a:buChar char="Ø"/>
              <a:tabLst>
                <a:tab pos="263416" algn="l"/>
              </a:tabLst>
            </a:pPr>
            <a:endParaRPr sz="1700" dirty="0">
              <a:latin typeface="Calibri-Light"/>
              <a:cs typeface="Calibri-Light"/>
            </a:endParaRPr>
          </a:p>
        </p:txBody>
      </p:sp>
      <p:sp>
        <p:nvSpPr>
          <p:cNvPr id="8" name="object 8"/>
          <p:cNvSpPr/>
          <p:nvPr/>
        </p:nvSpPr>
        <p:spPr>
          <a:xfrm>
            <a:off x="609146" y="6367308"/>
            <a:ext cx="880673" cy="171015"/>
          </a:xfrm>
          <a:custGeom>
            <a:avLst/>
            <a:gdLst/>
            <a:ahLst/>
            <a:cxnLst/>
            <a:rect l="l" t="t" r="r" b="b"/>
            <a:pathLst>
              <a:path w="1252512" h="243222">
                <a:moveTo>
                  <a:pt x="479949" y="54847"/>
                </a:moveTo>
                <a:lnTo>
                  <a:pt x="441487" y="57195"/>
                </a:lnTo>
                <a:lnTo>
                  <a:pt x="402767" y="66335"/>
                </a:lnTo>
                <a:lnTo>
                  <a:pt x="402323" y="241185"/>
                </a:lnTo>
                <a:lnTo>
                  <a:pt x="442290" y="241185"/>
                </a:lnTo>
                <a:lnTo>
                  <a:pt x="445173" y="238264"/>
                </a:lnTo>
                <a:lnTo>
                  <a:pt x="445173" y="93967"/>
                </a:lnTo>
                <a:lnTo>
                  <a:pt x="452869" y="91820"/>
                </a:lnTo>
                <a:lnTo>
                  <a:pt x="459905" y="90804"/>
                </a:lnTo>
                <a:lnTo>
                  <a:pt x="631230" y="90804"/>
                </a:lnTo>
                <a:lnTo>
                  <a:pt x="629394" y="85134"/>
                </a:lnTo>
                <a:lnTo>
                  <a:pt x="622000" y="73738"/>
                </a:lnTo>
                <a:lnTo>
                  <a:pt x="612266" y="65212"/>
                </a:lnTo>
                <a:lnTo>
                  <a:pt x="609570" y="63856"/>
                </a:lnTo>
                <a:lnTo>
                  <a:pt x="529578" y="63856"/>
                </a:lnTo>
                <a:lnTo>
                  <a:pt x="516913" y="60777"/>
                </a:lnTo>
                <a:lnTo>
                  <a:pt x="504677" y="58151"/>
                </a:lnTo>
                <a:lnTo>
                  <a:pt x="492485" y="56126"/>
                </a:lnTo>
                <a:lnTo>
                  <a:pt x="479949" y="54847"/>
                </a:lnTo>
                <a:close/>
              </a:path>
              <a:path w="1252512" h="243222">
                <a:moveTo>
                  <a:pt x="631230" y="90804"/>
                </a:moveTo>
                <a:lnTo>
                  <a:pt x="466280" y="90804"/>
                </a:lnTo>
                <a:lnTo>
                  <a:pt x="482765" y="93114"/>
                </a:lnTo>
                <a:lnTo>
                  <a:pt x="492430" y="100419"/>
                </a:lnTo>
                <a:lnTo>
                  <a:pt x="496808" y="113280"/>
                </a:lnTo>
                <a:lnTo>
                  <a:pt x="497547" y="234340"/>
                </a:lnTo>
                <a:lnTo>
                  <a:pt x="497547" y="237515"/>
                </a:lnTo>
                <a:lnTo>
                  <a:pt x="500062" y="241185"/>
                </a:lnTo>
                <a:lnTo>
                  <a:pt x="538124" y="241185"/>
                </a:lnTo>
                <a:lnTo>
                  <a:pt x="540550" y="238010"/>
                </a:lnTo>
                <a:lnTo>
                  <a:pt x="540550" y="99402"/>
                </a:lnTo>
                <a:lnTo>
                  <a:pt x="551747" y="93106"/>
                </a:lnTo>
                <a:lnTo>
                  <a:pt x="564512" y="90819"/>
                </a:lnTo>
                <a:lnTo>
                  <a:pt x="631235" y="90819"/>
                </a:lnTo>
                <a:close/>
              </a:path>
              <a:path w="1252512" h="243222">
                <a:moveTo>
                  <a:pt x="631235" y="90819"/>
                </a:moveTo>
                <a:lnTo>
                  <a:pt x="564512" y="90819"/>
                </a:lnTo>
                <a:lnTo>
                  <a:pt x="579471" y="93235"/>
                </a:lnTo>
                <a:lnTo>
                  <a:pt x="588592" y="101144"/>
                </a:lnTo>
                <a:lnTo>
                  <a:pt x="592609" y="115502"/>
                </a:lnTo>
                <a:lnTo>
                  <a:pt x="592950" y="234340"/>
                </a:lnTo>
                <a:lnTo>
                  <a:pt x="592950" y="237235"/>
                </a:lnTo>
                <a:lnTo>
                  <a:pt x="595096" y="241185"/>
                </a:lnTo>
                <a:lnTo>
                  <a:pt x="635736" y="241185"/>
                </a:lnTo>
                <a:lnTo>
                  <a:pt x="635736" y="117487"/>
                </a:lnTo>
                <a:lnTo>
                  <a:pt x="634091" y="99638"/>
                </a:lnTo>
                <a:lnTo>
                  <a:pt x="631235" y="90819"/>
                </a:lnTo>
                <a:close/>
              </a:path>
              <a:path w="1252512" h="243222">
                <a:moveTo>
                  <a:pt x="569899" y="54457"/>
                </a:moveTo>
                <a:lnTo>
                  <a:pt x="554781" y="55823"/>
                </a:lnTo>
                <a:lnTo>
                  <a:pt x="541055" y="59264"/>
                </a:lnTo>
                <a:lnTo>
                  <a:pt x="529578" y="63856"/>
                </a:lnTo>
                <a:lnTo>
                  <a:pt x="609570" y="63856"/>
                </a:lnTo>
                <a:lnTo>
                  <a:pt x="600549" y="59319"/>
                </a:lnTo>
                <a:lnTo>
                  <a:pt x="587204" y="55823"/>
                </a:lnTo>
                <a:lnTo>
                  <a:pt x="572588" y="54487"/>
                </a:lnTo>
                <a:lnTo>
                  <a:pt x="569899" y="54457"/>
                </a:lnTo>
                <a:close/>
              </a:path>
              <a:path w="1252512" h="243222">
                <a:moveTo>
                  <a:pt x="42633" y="0"/>
                </a:moveTo>
                <a:lnTo>
                  <a:pt x="0" y="0"/>
                </a:lnTo>
                <a:lnTo>
                  <a:pt x="0" y="241134"/>
                </a:lnTo>
                <a:lnTo>
                  <a:pt x="41363" y="241134"/>
                </a:lnTo>
                <a:lnTo>
                  <a:pt x="44957" y="238353"/>
                </a:lnTo>
                <a:lnTo>
                  <a:pt x="44957" y="133095"/>
                </a:lnTo>
                <a:lnTo>
                  <a:pt x="181444" y="133095"/>
                </a:lnTo>
                <a:lnTo>
                  <a:pt x="181444" y="96621"/>
                </a:lnTo>
                <a:lnTo>
                  <a:pt x="52819" y="96621"/>
                </a:lnTo>
                <a:lnTo>
                  <a:pt x="44957" y="88531"/>
                </a:lnTo>
                <a:lnTo>
                  <a:pt x="44957" y="3759"/>
                </a:lnTo>
                <a:lnTo>
                  <a:pt x="42633" y="0"/>
                </a:lnTo>
                <a:close/>
              </a:path>
              <a:path w="1252512" h="243222">
                <a:moveTo>
                  <a:pt x="181444" y="133095"/>
                </a:moveTo>
                <a:lnTo>
                  <a:pt x="115976" y="133095"/>
                </a:lnTo>
                <a:lnTo>
                  <a:pt x="129512" y="138045"/>
                </a:lnTo>
                <a:lnTo>
                  <a:pt x="136257" y="149534"/>
                </a:lnTo>
                <a:lnTo>
                  <a:pt x="136524" y="234632"/>
                </a:lnTo>
                <a:lnTo>
                  <a:pt x="136524" y="238086"/>
                </a:lnTo>
                <a:lnTo>
                  <a:pt x="139496" y="241134"/>
                </a:lnTo>
                <a:lnTo>
                  <a:pt x="181444" y="241134"/>
                </a:lnTo>
                <a:lnTo>
                  <a:pt x="181444" y="133095"/>
                </a:lnTo>
                <a:close/>
              </a:path>
              <a:path w="1252512" h="243222">
                <a:moveTo>
                  <a:pt x="181444" y="0"/>
                </a:moveTo>
                <a:lnTo>
                  <a:pt x="139674" y="0"/>
                </a:lnTo>
                <a:lnTo>
                  <a:pt x="136524" y="2857"/>
                </a:lnTo>
                <a:lnTo>
                  <a:pt x="136524" y="96621"/>
                </a:lnTo>
                <a:lnTo>
                  <a:pt x="181444" y="96621"/>
                </a:lnTo>
                <a:lnTo>
                  <a:pt x="181444" y="0"/>
                </a:lnTo>
                <a:close/>
              </a:path>
              <a:path w="1252512" h="243222">
                <a:moveTo>
                  <a:pt x="1109586" y="54609"/>
                </a:moveTo>
                <a:lnTo>
                  <a:pt x="1067716" y="63742"/>
                </a:lnTo>
                <a:lnTo>
                  <a:pt x="1041035" y="91699"/>
                </a:lnTo>
                <a:lnTo>
                  <a:pt x="1032459" y="162623"/>
                </a:lnTo>
                <a:lnTo>
                  <a:pt x="1033826" y="182927"/>
                </a:lnTo>
                <a:lnTo>
                  <a:pt x="1051812" y="224452"/>
                </a:lnTo>
                <a:lnTo>
                  <a:pt x="1096435" y="243056"/>
                </a:lnTo>
                <a:lnTo>
                  <a:pt x="1111875" y="240890"/>
                </a:lnTo>
                <a:lnTo>
                  <a:pt x="1125161" y="235496"/>
                </a:lnTo>
                <a:lnTo>
                  <a:pt x="1135293" y="228673"/>
                </a:lnTo>
                <a:lnTo>
                  <a:pt x="1183347" y="228673"/>
                </a:lnTo>
                <a:lnTo>
                  <a:pt x="1183347" y="207137"/>
                </a:lnTo>
                <a:lnTo>
                  <a:pt x="1119598" y="207137"/>
                </a:lnTo>
                <a:lnTo>
                  <a:pt x="1102168" y="205870"/>
                </a:lnTo>
                <a:lnTo>
                  <a:pt x="1075340" y="163541"/>
                </a:lnTo>
                <a:lnTo>
                  <a:pt x="1075334" y="136791"/>
                </a:lnTo>
                <a:lnTo>
                  <a:pt x="1077230" y="116521"/>
                </a:lnTo>
                <a:lnTo>
                  <a:pt x="1082677" y="102893"/>
                </a:lnTo>
                <a:lnTo>
                  <a:pt x="1091317" y="94845"/>
                </a:lnTo>
                <a:lnTo>
                  <a:pt x="1102790" y="91319"/>
                </a:lnTo>
                <a:lnTo>
                  <a:pt x="1183347" y="91319"/>
                </a:lnTo>
                <a:lnTo>
                  <a:pt x="1183347" y="65112"/>
                </a:lnTo>
                <a:lnTo>
                  <a:pt x="1136601" y="54948"/>
                </a:lnTo>
                <a:lnTo>
                  <a:pt x="1124122" y="54643"/>
                </a:lnTo>
                <a:lnTo>
                  <a:pt x="1109586" y="54609"/>
                </a:lnTo>
                <a:close/>
              </a:path>
              <a:path w="1252512" h="243222">
                <a:moveTo>
                  <a:pt x="1183347" y="228673"/>
                </a:moveTo>
                <a:lnTo>
                  <a:pt x="1135293" y="228673"/>
                </a:lnTo>
                <a:lnTo>
                  <a:pt x="1140460" y="234759"/>
                </a:lnTo>
                <a:lnTo>
                  <a:pt x="1140460" y="237655"/>
                </a:lnTo>
                <a:lnTo>
                  <a:pt x="1143050" y="241147"/>
                </a:lnTo>
                <a:lnTo>
                  <a:pt x="1183347" y="241147"/>
                </a:lnTo>
                <a:lnTo>
                  <a:pt x="1183347" y="228673"/>
                </a:lnTo>
                <a:close/>
              </a:path>
              <a:path w="1252512" h="243222">
                <a:moveTo>
                  <a:pt x="1183347" y="91319"/>
                </a:moveTo>
                <a:lnTo>
                  <a:pt x="1102790" y="91319"/>
                </a:lnTo>
                <a:lnTo>
                  <a:pt x="1122778" y="91449"/>
                </a:lnTo>
                <a:lnTo>
                  <a:pt x="1134694" y="92254"/>
                </a:lnTo>
                <a:lnTo>
                  <a:pt x="1140460" y="196583"/>
                </a:lnTo>
                <a:lnTo>
                  <a:pt x="1131377" y="203161"/>
                </a:lnTo>
                <a:lnTo>
                  <a:pt x="1119598" y="207137"/>
                </a:lnTo>
                <a:lnTo>
                  <a:pt x="1183347" y="207137"/>
                </a:lnTo>
                <a:lnTo>
                  <a:pt x="1183347" y="91319"/>
                </a:lnTo>
                <a:close/>
              </a:path>
              <a:path w="1252512" h="243222">
                <a:moveTo>
                  <a:pt x="742543" y="54609"/>
                </a:moveTo>
                <a:lnTo>
                  <a:pt x="700674" y="63743"/>
                </a:lnTo>
                <a:lnTo>
                  <a:pt x="674000" y="91705"/>
                </a:lnTo>
                <a:lnTo>
                  <a:pt x="665429" y="162623"/>
                </a:lnTo>
                <a:lnTo>
                  <a:pt x="666796" y="182930"/>
                </a:lnTo>
                <a:lnTo>
                  <a:pt x="684780" y="224458"/>
                </a:lnTo>
                <a:lnTo>
                  <a:pt x="729396" y="243057"/>
                </a:lnTo>
                <a:lnTo>
                  <a:pt x="744842" y="240889"/>
                </a:lnTo>
                <a:lnTo>
                  <a:pt x="758124" y="235492"/>
                </a:lnTo>
                <a:lnTo>
                  <a:pt x="768248" y="228666"/>
                </a:lnTo>
                <a:lnTo>
                  <a:pt x="816292" y="228666"/>
                </a:lnTo>
                <a:lnTo>
                  <a:pt x="816292" y="207139"/>
                </a:lnTo>
                <a:lnTo>
                  <a:pt x="752543" y="207139"/>
                </a:lnTo>
                <a:lnTo>
                  <a:pt x="735113" y="205871"/>
                </a:lnTo>
                <a:lnTo>
                  <a:pt x="708285" y="163539"/>
                </a:lnTo>
                <a:lnTo>
                  <a:pt x="708279" y="136791"/>
                </a:lnTo>
                <a:lnTo>
                  <a:pt x="710175" y="116523"/>
                </a:lnTo>
                <a:lnTo>
                  <a:pt x="715625" y="102896"/>
                </a:lnTo>
                <a:lnTo>
                  <a:pt x="724267" y="94848"/>
                </a:lnTo>
                <a:lnTo>
                  <a:pt x="735740" y="91319"/>
                </a:lnTo>
                <a:lnTo>
                  <a:pt x="816292" y="91319"/>
                </a:lnTo>
                <a:lnTo>
                  <a:pt x="816292" y="65112"/>
                </a:lnTo>
                <a:lnTo>
                  <a:pt x="769550" y="54947"/>
                </a:lnTo>
                <a:lnTo>
                  <a:pt x="757067" y="54643"/>
                </a:lnTo>
                <a:lnTo>
                  <a:pt x="742543" y="54609"/>
                </a:lnTo>
                <a:close/>
              </a:path>
              <a:path w="1252512" h="243222">
                <a:moveTo>
                  <a:pt x="816292" y="228666"/>
                </a:moveTo>
                <a:lnTo>
                  <a:pt x="768248" y="228666"/>
                </a:lnTo>
                <a:lnTo>
                  <a:pt x="773404" y="234759"/>
                </a:lnTo>
                <a:lnTo>
                  <a:pt x="773404" y="237655"/>
                </a:lnTo>
                <a:lnTo>
                  <a:pt x="776008" y="241147"/>
                </a:lnTo>
                <a:lnTo>
                  <a:pt x="816292" y="241147"/>
                </a:lnTo>
                <a:lnTo>
                  <a:pt x="816292" y="228666"/>
                </a:lnTo>
                <a:close/>
              </a:path>
              <a:path w="1252512" h="243222">
                <a:moveTo>
                  <a:pt x="816292" y="91319"/>
                </a:moveTo>
                <a:lnTo>
                  <a:pt x="735740" y="91319"/>
                </a:lnTo>
                <a:lnTo>
                  <a:pt x="755732" y="91449"/>
                </a:lnTo>
                <a:lnTo>
                  <a:pt x="767644" y="92255"/>
                </a:lnTo>
                <a:lnTo>
                  <a:pt x="773404" y="196583"/>
                </a:lnTo>
                <a:lnTo>
                  <a:pt x="764322" y="203163"/>
                </a:lnTo>
                <a:lnTo>
                  <a:pt x="752543" y="207139"/>
                </a:lnTo>
                <a:lnTo>
                  <a:pt x="816292" y="207139"/>
                </a:lnTo>
                <a:lnTo>
                  <a:pt x="816292" y="91319"/>
                </a:lnTo>
                <a:close/>
              </a:path>
              <a:path w="1252512" h="243222">
                <a:moveTo>
                  <a:pt x="929818" y="54389"/>
                </a:moveTo>
                <a:lnTo>
                  <a:pt x="879015" y="59524"/>
                </a:lnTo>
                <a:lnTo>
                  <a:pt x="852106" y="241172"/>
                </a:lnTo>
                <a:lnTo>
                  <a:pt x="891692" y="241172"/>
                </a:lnTo>
                <a:lnTo>
                  <a:pt x="894981" y="238315"/>
                </a:lnTo>
                <a:lnTo>
                  <a:pt x="894981" y="94386"/>
                </a:lnTo>
                <a:lnTo>
                  <a:pt x="907669" y="92090"/>
                </a:lnTo>
                <a:lnTo>
                  <a:pt x="920188" y="90957"/>
                </a:lnTo>
                <a:lnTo>
                  <a:pt x="996837" y="90957"/>
                </a:lnTo>
                <a:lnTo>
                  <a:pt x="991302" y="79816"/>
                </a:lnTo>
                <a:lnTo>
                  <a:pt x="982977" y="70221"/>
                </a:lnTo>
                <a:lnTo>
                  <a:pt x="972544" y="63093"/>
                </a:lnTo>
                <a:lnTo>
                  <a:pt x="960126" y="58220"/>
                </a:lnTo>
                <a:lnTo>
                  <a:pt x="945843" y="55389"/>
                </a:lnTo>
                <a:lnTo>
                  <a:pt x="929818" y="54389"/>
                </a:lnTo>
                <a:close/>
              </a:path>
              <a:path w="1252512" h="243222">
                <a:moveTo>
                  <a:pt x="996837" y="90957"/>
                </a:moveTo>
                <a:lnTo>
                  <a:pt x="920188" y="90957"/>
                </a:lnTo>
                <a:lnTo>
                  <a:pt x="938660" y="92539"/>
                </a:lnTo>
                <a:lnTo>
                  <a:pt x="950608" y="97963"/>
                </a:lnTo>
                <a:lnTo>
                  <a:pt x="957146" y="107914"/>
                </a:lnTo>
                <a:lnTo>
                  <a:pt x="959387" y="123079"/>
                </a:lnTo>
                <a:lnTo>
                  <a:pt x="959421" y="238798"/>
                </a:lnTo>
                <a:lnTo>
                  <a:pt x="962812" y="241172"/>
                </a:lnTo>
                <a:lnTo>
                  <a:pt x="1002423" y="241172"/>
                </a:lnTo>
                <a:lnTo>
                  <a:pt x="1002423" y="125526"/>
                </a:lnTo>
                <a:lnTo>
                  <a:pt x="1001147" y="107256"/>
                </a:lnTo>
                <a:lnTo>
                  <a:pt x="997400" y="92090"/>
                </a:lnTo>
                <a:lnTo>
                  <a:pt x="996837" y="90957"/>
                </a:lnTo>
                <a:close/>
              </a:path>
              <a:path w="1252512" h="243222">
                <a:moveTo>
                  <a:pt x="255739" y="57683"/>
                </a:moveTo>
                <a:lnTo>
                  <a:pt x="216115" y="57683"/>
                </a:lnTo>
                <a:lnTo>
                  <a:pt x="216115" y="172084"/>
                </a:lnTo>
                <a:lnTo>
                  <a:pt x="227239" y="217795"/>
                </a:lnTo>
                <a:lnTo>
                  <a:pt x="272699" y="242221"/>
                </a:lnTo>
                <a:lnTo>
                  <a:pt x="288721" y="243222"/>
                </a:lnTo>
                <a:lnTo>
                  <a:pt x="307035" y="242482"/>
                </a:lnTo>
                <a:lnTo>
                  <a:pt x="352125" y="235455"/>
                </a:lnTo>
                <a:lnTo>
                  <a:pt x="366113" y="206655"/>
                </a:lnTo>
                <a:lnTo>
                  <a:pt x="298351" y="206655"/>
                </a:lnTo>
                <a:lnTo>
                  <a:pt x="279877" y="205072"/>
                </a:lnTo>
                <a:lnTo>
                  <a:pt x="267928" y="199647"/>
                </a:lnTo>
                <a:lnTo>
                  <a:pt x="261390" y="189696"/>
                </a:lnTo>
                <a:lnTo>
                  <a:pt x="259152" y="174532"/>
                </a:lnTo>
                <a:lnTo>
                  <a:pt x="259118" y="60058"/>
                </a:lnTo>
                <a:lnTo>
                  <a:pt x="255739" y="57683"/>
                </a:lnTo>
                <a:close/>
              </a:path>
              <a:path w="1252512" h="243222">
                <a:moveTo>
                  <a:pt x="366420" y="57683"/>
                </a:moveTo>
                <a:lnTo>
                  <a:pt x="326859" y="57683"/>
                </a:lnTo>
                <a:lnTo>
                  <a:pt x="323557" y="60540"/>
                </a:lnTo>
                <a:lnTo>
                  <a:pt x="323557" y="203212"/>
                </a:lnTo>
                <a:lnTo>
                  <a:pt x="310899" y="205521"/>
                </a:lnTo>
                <a:lnTo>
                  <a:pt x="298351" y="206655"/>
                </a:lnTo>
                <a:lnTo>
                  <a:pt x="366113" y="206655"/>
                </a:lnTo>
                <a:lnTo>
                  <a:pt x="366420" y="57683"/>
                </a:lnTo>
                <a:close/>
              </a:path>
              <a:path w="1252512" h="243222">
                <a:moveTo>
                  <a:pt x="1213789" y="211638"/>
                </a:moveTo>
                <a:lnTo>
                  <a:pt x="1212692" y="213469"/>
                </a:lnTo>
                <a:lnTo>
                  <a:pt x="1211754" y="230916"/>
                </a:lnTo>
                <a:lnTo>
                  <a:pt x="1221086" y="239403"/>
                </a:lnTo>
                <a:lnTo>
                  <a:pt x="1237085" y="242098"/>
                </a:lnTo>
                <a:lnTo>
                  <a:pt x="1241079" y="239280"/>
                </a:lnTo>
                <a:lnTo>
                  <a:pt x="1221206" y="239280"/>
                </a:lnTo>
                <a:lnTo>
                  <a:pt x="1213883" y="231330"/>
                </a:lnTo>
                <a:lnTo>
                  <a:pt x="1213789" y="211638"/>
                </a:lnTo>
                <a:close/>
              </a:path>
              <a:path w="1252512" h="243222">
                <a:moveTo>
                  <a:pt x="1241804" y="202526"/>
                </a:moveTo>
                <a:lnTo>
                  <a:pt x="1240713" y="202526"/>
                </a:lnTo>
                <a:lnTo>
                  <a:pt x="1248083" y="210515"/>
                </a:lnTo>
                <a:lnTo>
                  <a:pt x="1248130" y="231330"/>
                </a:lnTo>
                <a:lnTo>
                  <a:pt x="1240586" y="239280"/>
                </a:lnTo>
                <a:lnTo>
                  <a:pt x="1241079" y="239280"/>
                </a:lnTo>
                <a:lnTo>
                  <a:pt x="1248173" y="234274"/>
                </a:lnTo>
                <a:lnTo>
                  <a:pt x="1252512" y="220891"/>
                </a:lnTo>
                <a:lnTo>
                  <a:pt x="1251290" y="213469"/>
                </a:lnTo>
                <a:lnTo>
                  <a:pt x="1243233" y="202935"/>
                </a:lnTo>
                <a:lnTo>
                  <a:pt x="1241804" y="202526"/>
                </a:lnTo>
                <a:close/>
              </a:path>
              <a:path w="1252512" h="243222">
                <a:moveTo>
                  <a:pt x="1236306" y="208800"/>
                </a:moveTo>
                <a:lnTo>
                  <a:pt x="1222679" y="208800"/>
                </a:lnTo>
                <a:lnTo>
                  <a:pt x="1222798" y="232409"/>
                </a:lnTo>
                <a:lnTo>
                  <a:pt x="1223225" y="232638"/>
                </a:lnTo>
                <a:lnTo>
                  <a:pt x="1226921" y="232638"/>
                </a:lnTo>
                <a:lnTo>
                  <a:pt x="1227279" y="232409"/>
                </a:lnTo>
                <a:lnTo>
                  <a:pt x="1227378" y="223596"/>
                </a:lnTo>
                <a:lnTo>
                  <a:pt x="1235493" y="223596"/>
                </a:lnTo>
                <a:lnTo>
                  <a:pt x="1235214" y="223113"/>
                </a:lnTo>
                <a:lnTo>
                  <a:pt x="1238516" y="221792"/>
                </a:lnTo>
                <a:lnTo>
                  <a:pt x="1239723" y="219875"/>
                </a:lnTo>
                <a:lnTo>
                  <a:pt x="1227378" y="219875"/>
                </a:lnTo>
                <a:lnTo>
                  <a:pt x="1227378" y="212674"/>
                </a:lnTo>
                <a:lnTo>
                  <a:pt x="1240091" y="212674"/>
                </a:lnTo>
                <a:lnTo>
                  <a:pt x="1240091" y="210515"/>
                </a:lnTo>
                <a:lnTo>
                  <a:pt x="1236306" y="208800"/>
                </a:lnTo>
                <a:close/>
              </a:path>
              <a:path w="1252512" h="243222">
                <a:moveTo>
                  <a:pt x="1235493" y="223596"/>
                </a:moveTo>
                <a:lnTo>
                  <a:pt x="1230502" y="223596"/>
                </a:lnTo>
                <a:lnTo>
                  <a:pt x="1232585" y="227202"/>
                </a:lnTo>
                <a:lnTo>
                  <a:pt x="1233500" y="228828"/>
                </a:lnTo>
                <a:lnTo>
                  <a:pt x="1234579" y="230441"/>
                </a:lnTo>
                <a:lnTo>
                  <a:pt x="1235811" y="232067"/>
                </a:lnTo>
                <a:lnTo>
                  <a:pt x="1236052" y="232346"/>
                </a:lnTo>
                <a:lnTo>
                  <a:pt x="1236459" y="232638"/>
                </a:lnTo>
                <a:lnTo>
                  <a:pt x="1240485" y="232638"/>
                </a:lnTo>
                <a:lnTo>
                  <a:pt x="1241247" y="232409"/>
                </a:lnTo>
                <a:lnTo>
                  <a:pt x="1239227" y="229654"/>
                </a:lnTo>
                <a:lnTo>
                  <a:pt x="1237792" y="227583"/>
                </a:lnTo>
                <a:lnTo>
                  <a:pt x="1235493" y="223596"/>
                </a:lnTo>
                <a:close/>
              </a:path>
              <a:path w="1252512" h="243222">
                <a:moveTo>
                  <a:pt x="1240091" y="212674"/>
                </a:moveTo>
                <a:lnTo>
                  <a:pt x="1232776" y="212674"/>
                </a:lnTo>
                <a:lnTo>
                  <a:pt x="1235532" y="213156"/>
                </a:lnTo>
                <a:lnTo>
                  <a:pt x="1235532" y="218262"/>
                </a:lnTo>
                <a:lnTo>
                  <a:pt x="1234198" y="219875"/>
                </a:lnTo>
                <a:lnTo>
                  <a:pt x="1239723" y="219875"/>
                </a:lnTo>
                <a:lnTo>
                  <a:pt x="1240091" y="219290"/>
                </a:lnTo>
                <a:lnTo>
                  <a:pt x="1240091" y="212674"/>
                </a:lnTo>
                <a:close/>
              </a:path>
              <a:path w="1252512" h="243222">
                <a:moveTo>
                  <a:pt x="1215611" y="208634"/>
                </a:moveTo>
                <a:lnTo>
                  <a:pt x="1213837" y="210515"/>
                </a:lnTo>
                <a:lnTo>
                  <a:pt x="1213789" y="211638"/>
                </a:lnTo>
                <a:lnTo>
                  <a:pt x="1215611" y="208634"/>
                </a:lnTo>
                <a:close/>
              </a:path>
              <a:path w="1252512" h="243222">
                <a:moveTo>
                  <a:pt x="1229095" y="198890"/>
                </a:moveTo>
                <a:lnTo>
                  <a:pt x="1219061" y="202944"/>
                </a:lnTo>
                <a:lnTo>
                  <a:pt x="1215611" y="208634"/>
                </a:lnTo>
                <a:lnTo>
                  <a:pt x="1221371" y="202526"/>
                </a:lnTo>
                <a:lnTo>
                  <a:pt x="1241804" y="202526"/>
                </a:lnTo>
                <a:lnTo>
                  <a:pt x="1229095" y="198890"/>
                </a:lnTo>
                <a:close/>
              </a:path>
            </a:pathLst>
          </a:custGeom>
          <a:solidFill>
            <a:srgbClr val="5C9A42"/>
          </a:solidFill>
        </p:spPr>
        <p:txBody>
          <a:bodyPr wrap="square" lIns="0" tIns="0" rIns="0" bIns="0" rtlCol="0">
            <a:noAutofit/>
          </a:bodyPr>
          <a:lstStyle/>
          <a:p>
            <a:endParaRPr/>
          </a:p>
        </p:txBody>
      </p:sp>
      <p:sp>
        <p:nvSpPr>
          <p:cNvPr id="11" name="object 7"/>
          <p:cNvSpPr txBox="1"/>
          <p:nvPr/>
        </p:nvSpPr>
        <p:spPr>
          <a:xfrm>
            <a:off x="3188895" y="3469184"/>
            <a:ext cx="4834846" cy="1031379"/>
          </a:xfrm>
          <a:prstGeom prst="rect">
            <a:avLst/>
          </a:prstGeom>
        </p:spPr>
        <p:txBody>
          <a:bodyPr vert="horz" wrap="square" lIns="0" tIns="0" rIns="0" bIns="0" rtlCol="0">
            <a:noAutofit/>
          </a:bodyPr>
          <a:lstStyle/>
          <a:p>
            <a:pPr marL="263416" indent="-254934">
              <a:buClr>
                <a:srgbClr val="BA337E"/>
              </a:buClr>
              <a:buFont typeface="Calibri-Light"/>
              <a:buChar char="•"/>
              <a:tabLst>
                <a:tab pos="263416" algn="l"/>
              </a:tabLst>
            </a:pPr>
            <a:r>
              <a:rPr lang="en-US" sz="1700" dirty="0"/>
              <a:t>15 Humana-owned multispecialty medical centers.</a:t>
            </a:r>
            <a:endParaRPr sz="1700" dirty="0"/>
          </a:p>
          <a:p>
            <a:pPr>
              <a:lnSpc>
                <a:spcPts val="703"/>
              </a:lnSpc>
              <a:buClr>
                <a:srgbClr val="BA337E"/>
              </a:buClr>
              <a:buFont typeface="Calibri-Light"/>
              <a:buChar char="•"/>
            </a:pPr>
            <a:endParaRPr sz="1700" dirty="0"/>
          </a:p>
          <a:p>
            <a:pPr marL="263416" indent="-254934">
              <a:buClr>
                <a:srgbClr val="BA337E"/>
              </a:buClr>
              <a:buFont typeface="Calibri-Light"/>
              <a:buChar char="•"/>
              <a:tabLst>
                <a:tab pos="263416" algn="l"/>
              </a:tabLst>
            </a:pPr>
            <a:r>
              <a:rPr lang="en-US" sz="1700" dirty="0">
                <a:solidFill>
                  <a:srgbClr val="302F29"/>
                </a:solidFill>
                <a:cs typeface="Calibri-Light"/>
              </a:rPr>
              <a:t>A team approach to senior focused primary care. </a:t>
            </a:r>
            <a:endParaRPr sz="1700" dirty="0">
              <a:latin typeface="Calibri-Light"/>
              <a:cs typeface="Calibri-Light"/>
            </a:endParaRPr>
          </a:p>
        </p:txBody>
      </p:sp>
      <p:sp>
        <p:nvSpPr>
          <p:cNvPr id="13" name="object 7"/>
          <p:cNvSpPr txBox="1"/>
          <p:nvPr/>
        </p:nvSpPr>
        <p:spPr>
          <a:xfrm>
            <a:off x="3184052" y="5076527"/>
            <a:ext cx="4834846" cy="763488"/>
          </a:xfrm>
          <a:prstGeom prst="rect">
            <a:avLst/>
          </a:prstGeom>
        </p:spPr>
        <p:txBody>
          <a:bodyPr vert="horz" wrap="square" lIns="0" tIns="0" rIns="0" bIns="0" rtlCol="0">
            <a:noAutofit/>
          </a:bodyPr>
          <a:lstStyle/>
          <a:p>
            <a:pPr marL="263416" indent="-254934">
              <a:buClr>
                <a:srgbClr val="BA337E"/>
              </a:buClr>
              <a:buFont typeface="Calibri-Light"/>
              <a:buChar char="•"/>
              <a:tabLst>
                <a:tab pos="263416" algn="l"/>
              </a:tabLst>
            </a:pPr>
            <a:r>
              <a:rPr lang="en-US" sz="1700" dirty="0"/>
              <a:t>12 Humana-owned multispecialty medical centers.</a:t>
            </a:r>
          </a:p>
          <a:p>
            <a:pPr marL="8483">
              <a:buClr>
                <a:srgbClr val="BA337E"/>
              </a:buClr>
              <a:tabLst>
                <a:tab pos="263416" algn="l"/>
              </a:tabLst>
            </a:pPr>
            <a:endParaRPr sz="800" dirty="0"/>
          </a:p>
          <a:p>
            <a:pPr marL="263416" indent="-254934">
              <a:buClr>
                <a:srgbClr val="BA337E"/>
              </a:buClr>
              <a:buFont typeface="Calibri-Light"/>
              <a:buChar char="•"/>
              <a:tabLst>
                <a:tab pos="263416" algn="l"/>
              </a:tabLst>
            </a:pPr>
            <a:r>
              <a:rPr lang="en-US" sz="1700" dirty="0">
                <a:solidFill>
                  <a:srgbClr val="302F29"/>
                </a:solidFill>
                <a:cs typeface="Calibri-Light"/>
              </a:rPr>
              <a:t>New centers opening in the fall of 2017.  </a:t>
            </a:r>
            <a:endParaRPr sz="1700" dirty="0"/>
          </a:p>
          <a:p>
            <a:pPr>
              <a:lnSpc>
                <a:spcPts val="703"/>
              </a:lnSpc>
              <a:buClr>
                <a:srgbClr val="BA337E"/>
              </a:buClr>
              <a:buFont typeface="Calibri-Light"/>
              <a:buChar char="•"/>
            </a:pPr>
            <a:endParaRPr sz="1700" dirty="0"/>
          </a:p>
          <a:p>
            <a:pPr marL="329940" indent="-321457">
              <a:buClr>
                <a:srgbClr val="BA337E"/>
              </a:buClr>
              <a:buFont typeface="Wingdings" panose="05000000000000000000" pitchFamily="2" charset="2"/>
              <a:buChar char="Ø"/>
              <a:tabLst>
                <a:tab pos="263416" algn="l"/>
              </a:tabLst>
            </a:pPr>
            <a:endParaRPr sz="1700" dirty="0">
              <a:latin typeface="Calibri-Light"/>
              <a:cs typeface="Calibri-Ligh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576" y="1926940"/>
            <a:ext cx="2591944" cy="87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947" y="3449888"/>
            <a:ext cx="2616957" cy="689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812" y="5043041"/>
            <a:ext cx="2633001" cy="69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8506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657"/>
            <a:ext cx="776151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00" y="185057"/>
            <a:ext cx="1661993" cy="6672943"/>
          </a:xfrm>
          <a:prstGeom prst="rect">
            <a:avLst/>
          </a:prstGeom>
          <a:noFill/>
        </p:spPr>
        <p:txBody>
          <a:bodyPr vert="vert" wrap="square" rtlCol="0">
            <a:spAutoFit/>
          </a:bodyPr>
          <a:lstStyle/>
          <a:p>
            <a:r>
              <a:rPr lang="en-US" sz="9600" b="1" dirty="0" smtClean="0">
                <a:solidFill>
                  <a:srgbClr val="92D050"/>
                </a:solidFill>
              </a:rPr>
              <a:t>Compliance</a:t>
            </a:r>
            <a:endParaRPr lang="en-US" sz="9600" b="1" dirty="0">
              <a:solidFill>
                <a:srgbClr val="92D050"/>
              </a:solidFill>
            </a:endParaRPr>
          </a:p>
        </p:txBody>
      </p:sp>
    </p:spTree>
    <p:extLst>
      <p:ext uri="{BB962C8B-B14F-4D97-AF65-F5344CB8AC3E}">
        <p14:creationId xmlns:p14="http://schemas.microsoft.com/office/powerpoint/2010/main" val="2107791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234167966"/>
              </p:ext>
            </p:extLst>
          </p:nvPr>
        </p:nvGraphicFramePr>
        <p:xfrm>
          <a:off x="1143000" y="838200"/>
          <a:ext cx="6553200"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19"/>
          <p:cNvSpPr>
            <a:spLocks noChangeArrowheads="1"/>
          </p:cNvSpPr>
          <p:nvPr/>
        </p:nvSpPr>
        <p:spPr bwMode="gray">
          <a:xfrm>
            <a:off x="428625" y="342898"/>
            <a:ext cx="8324850" cy="733425"/>
          </a:xfrm>
          <a:prstGeom prst="rect">
            <a:avLst/>
          </a:prstGeom>
          <a:noFill/>
          <a:ln w="12700" algn="ctr">
            <a:noFill/>
            <a:miter lim="800000"/>
            <a:headEnd/>
            <a:tailEnd/>
          </a:ln>
          <a:effectLst/>
        </p:spPr>
        <p:txBody>
          <a:bodyPr lIns="288000" tIns="0" rIns="0" bIns="0" anchor="ctr"/>
          <a:lstStyle/>
          <a:p>
            <a:pPr defTabSz="801688" eaLnBrk="0" hangingPunct="0">
              <a:defRPr/>
            </a:pPr>
            <a:r>
              <a:rPr lang="de-DE" sz="1600" b="1" kern="0" noProof="1" smtClean="0">
                <a:solidFill>
                  <a:prstClr val="white"/>
                </a:solidFill>
                <a:latin typeface="FS Humana" panose="02000506040000020004" pitchFamily="2" charset="0"/>
                <a:cs typeface="Arial" charset="0"/>
              </a:rPr>
              <a:t>Section As by External Sub Channels                        </a:t>
            </a:r>
            <a:r>
              <a:rPr lang="en-US" sz="1600" b="1" dirty="0" smtClean="0">
                <a:solidFill>
                  <a:prstClr val="white"/>
                </a:solidFill>
                <a:latin typeface="FS Humana" panose="02000506040000020004" pitchFamily="2" charset="0"/>
              </a:rPr>
              <a:t>3</a:t>
            </a:r>
            <a:r>
              <a:rPr lang="en-US" sz="1600" b="1" baseline="30000" dirty="0" smtClean="0">
                <a:solidFill>
                  <a:prstClr val="white"/>
                </a:solidFill>
                <a:latin typeface="FS Humana" panose="02000506040000020004" pitchFamily="2" charset="0"/>
              </a:rPr>
              <a:t>rd</a:t>
            </a:r>
            <a:r>
              <a:rPr lang="en-US" sz="1600" b="1" dirty="0" smtClean="0">
                <a:solidFill>
                  <a:prstClr val="white"/>
                </a:solidFill>
                <a:latin typeface="FS Humana" panose="02000506040000020004" pitchFamily="2" charset="0"/>
              </a:rPr>
              <a:t> QTR 2016 through 2</a:t>
            </a:r>
            <a:r>
              <a:rPr lang="en-US" sz="1600" b="1" baseline="30000" dirty="0" smtClean="0">
                <a:solidFill>
                  <a:prstClr val="white"/>
                </a:solidFill>
                <a:latin typeface="FS Humana" panose="02000506040000020004" pitchFamily="2" charset="0"/>
              </a:rPr>
              <a:t>nd</a:t>
            </a:r>
            <a:r>
              <a:rPr lang="en-US" sz="1600" b="1" dirty="0" smtClean="0">
                <a:solidFill>
                  <a:prstClr val="white"/>
                </a:solidFill>
                <a:latin typeface="FS Humana" panose="02000506040000020004" pitchFamily="2" charset="0"/>
              </a:rPr>
              <a:t> QTR 2017</a:t>
            </a:r>
            <a:endParaRPr lang="de-DE" sz="1600" b="1" kern="0" noProof="1">
              <a:solidFill>
                <a:prstClr val="white"/>
              </a:solidFill>
              <a:latin typeface="FS Humana" panose="02000506040000020004" pitchFamily="2" charset="0"/>
              <a:cs typeface="Arial" charset="0"/>
            </a:endParaRPr>
          </a:p>
        </p:txBody>
      </p:sp>
      <p:graphicFrame>
        <p:nvGraphicFramePr>
          <p:cNvPr id="11" name="Chart 10"/>
          <p:cNvGraphicFramePr>
            <a:graphicFrameLocks/>
          </p:cNvGraphicFramePr>
          <p:nvPr>
            <p:extLst>
              <p:ext uri="{D42A27DB-BD31-4B8C-83A1-F6EECF244321}">
                <p14:modId xmlns:p14="http://schemas.microsoft.com/office/powerpoint/2010/main" val="2501276288"/>
              </p:ext>
            </p:extLst>
          </p:nvPr>
        </p:nvGraphicFramePr>
        <p:xfrm>
          <a:off x="838200" y="4648200"/>
          <a:ext cx="3886200" cy="167640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9"/>
          <p:cNvSpPr>
            <a:spLocks noChangeArrowheads="1"/>
          </p:cNvSpPr>
          <p:nvPr/>
        </p:nvSpPr>
        <p:spPr bwMode="gray">
          <a:xfrm>
            <a:off x="914400" y="4267200"/>
            <a:ext cx="3352800" cy="368408"/>
          </a:xfrm>
          <a:prstGeom prst="rect">
            <a:avLst/>
          </a:prstGeom>
          <a:noFill/>
          <a:ln w="12700" algn="ctr">
            <a:noFill/>
            <a:miter lim="800000"/>
            <a:headEnd/>
            <a:tailEnd/>
          </a:ln>
          <a:effectLst/>
        </p:spPr>
        <p:txBody>
          <a:bodyPr lIns="288000" tIns="0" rIns="0" bIns="0" anchor="ctr"/>
          <a:lstStyle/>
          <a:p>
            <a:pPr defTabSz="801688" eaLnBrk="0" hangingPunct="0">
              <a:defRPr/>
            </a:pPr>
            <a:r>
              <a:rPr lang="de-DE" sz="1200" b="1" kern="0" noProof="1" smtClean="0">
                <a:solidFill>
                  <a:srgbClr val="AA005F"/>
                </a:solidFill>
                <a:latin typeface="FS Humana" panose="02000506040000020004" pitchFamily="2" charset="0"/>
                <a:cs typeface="Arial" charset="0"/>
              </a:rPr>
              <a:t>CallCenter/eVendor</a:t>
            </a:r>
            <a:endParaRPr lang="de-DE" sz="1200" b="1" kern="0" noProof="1">
              <a:solidFill>
                <a:srgbClr val="AA005F"/>
              </a:solidFill>
              <a:latin typeface="FS Humana" panose="02000506040000020004" pitchFamily="2" charset="0"/>
              <a:cs typeface="Arial" charset="0"/>
            </a:endParaRPr>
          </a:p>
        </p:txBody>
      </p:sp>
      <p:graphicFrame>
        <p:nvGraphicFramePr>
          <p:cNvPr id="18" name="Chart 17"/>
          <p:cNvGraphicFramePr>
            <a:graphicFrameLocks/>
          </p:cNvGraphicFramePr>
          <p:nvPr>
            <p:extLst>
              <p:ext uri="{D42A27DB-BD31-4B8C-83A1-F6EECF244321}">
                <p14:modId xmlns:p14="http://schemas.microsoft.com/office/powerpoint/2010/main" val="626408332"/>
              </p:ext>
            </p:extLst>
          </p:nvPr>
        </p:nvGraphicFramePr>
        <p:xfrm>
          <a:off x="5105400" y="4648200"/>
          <a:ext cx="3886200" cy="1676400"/>
        </p:xfrm>
        <a:graphic>
          <a:graphicData uri="http://schemas.openxmlformats.org/drawingml/2006/chart">
            <c:chart xmlns:c="http://schemas.openxmlformats.org/drawingml/2006/chart" xmlns:r="http://schemas.openxmlformats.org/officeDocument/2006/relationships" r:id="rId4"/>
          </a:graphicData>
        </a:graphic>
      </p:graphicFrame>
      <p:sp>
        <p:nvSpPr>
          <p:cNvPr id="19" name="Rectangle 19"/>
          <p:cNvSpPr>
            <a:spLocks noChangeArrowheads="1"/>
          </p:cNvSpPr>
          <p:nvPr/>
        </p:nvSpPr>
        <p:spPr bwMode="gray">
          <a:xfrm>
            <a:off x="5181600" y="4267200"/>
            <a:ext cx="3352800" cy="368408"/>
          </a:xfrm>
          <a:prstGeom prst="rect">
            <a:avLst/>
          </a:prstGeom>
          <a:noFill/>
          <a:ln w="12700" algn="ctr">
            <a:noFill/>
            <a:miter lim="800000"/>
            <a:headEnd/>
            <a:tailEnd/>
          </a:ln>
          <a:effectLst/>
        </p:spPr>
        <p:txBody>
          <a:bodyPr lIns="288000" tIns="0" rIns="0" bIns="0" anchor="ctr"/>
          <a:lstStyle/>
          <a:p>
            <a:pPr defTabSz="801688" eaLnBrk="0" hangingPunct="0">
              <a:defRPr/>
            </a:pPr>
            <a:r>
              <a:rPr lang="de-DE" sz="1200" b="1" kern="0" noProof="1" smtClean="0">
                <a:solidFill>
                  <a:srgbClr val="AA005F"/>
                </a:solidFill>
                <a:latin typeface="FS Humana" panose="02000506040000020004" pitchFamily="2" charset="0"/>
                <a:cs typeface="Arial" charset="0"/>
              </a:rPr>
              <a:t>FMO and National Agencies</a:t>
            </a:r>
            <a:endParaRPr lang="de-DE" sz="1200" b="1" kern="0" noProof="1">
              <a:solidFill>
                <a:srgbClr val="AA005F"/>
              </a:solidFill>
              <a:latin typeface="FS Humana" panose="02000506040000020004" pitchFamily="2" charset="0"/>
              <a:cs typeface="Arial" charset="0"/>
            </a:endParaRPr>
          </a:p>
        </p:txBody>
      </p:sp>
    </p:spTree>
    <p:extLst>
      <p:ext uri="{BB962C8B-B14F-4D97-AF65-F5344CB8AC3E}">
        <p14:creationId xmlns:p14="http://schemas.microsoft.com/office/powerpoint/2010/main" val="2325133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A Classification Analysis </a:t>
            </a:r>
            <a:endParaRPr lang="en-US" dirty="0"/>
          </a:p>
        </p:txBody>
      </p:sp>
      <p:sp>
        <p:nvSpPr>
          <p:cNvPr id="4" name="Slide Number Placeholder 3"/>
          <p:cNvSpPr>
            <a:spLocks noGrp="1"/>
          </p:cNvSpPr>
          <p:nvPr>
            <p:ph type="sldNum" sz="quarter" idx="10"/>
          </p:nvPr>
        </p:nvSpPr>
        <p:spPr/>
        <p:txBody>
          <a:bodyPr/>
          <a:lstStyle/>
          <a:p>
            <a:fld id="{485C39CC-EE39-D443-B36F-C90C146C8057}" type="slidenum">
              <a:rPr lang="en-US" smtClean="0"/>
              <a:pPr/>
              <a:t>64</a:t>
            </a:fld>
            <a:endParaRPr lang="en-US" dirty="0"/>
          </a:p>
        </p:txBody>
      </p:sp>
      <p:sp>
        <p:nvSpPr>
          <p:cNvPr id="5" name="Content Placeholder 4"/>
          <p:cNvSpPr>
            <a:spLocks noGrp="1"/>
          </p:cNvSpPr>
          <p:nvPr>
            <p:ph idx="1"/>
          </p:nvPr>
        </p:nvSpPr>
        <p:spPr>
          <a:xfrm>
            <a:off x="323850" y="1351845"/>
            <a:ext cx="4248150" cy="4887030"/>
          </a:xfrm>
        </p:spPr>
        <p:txBody>
          <a:bodyPr>
            <a:normAutofit/>
          </a:bodyPr>
          <a:lstStyle/>
          <a:p>
            <a:endParaRPr lang="en-US" dirty="0" smtClean="0"/>
          </a:p>
          <a:p>
            <a:r>
              <a:rPr lang="en-US" dirty="0" smtClean="0"/>
              <a:t>The following are the top 3 Categories of Complaints</a:t>
            </a:r>
          </a:p>
          <a:p>
            <a:pPr lvl="1"/>
            <a:endParaRPr lang="en-US" dirty="0" smtClean="0"/>
          </a:p>
          <a:p>
            <a:pPr lvl="1"/>
            <a:r>
              <a:rPr lang="en-US" dirty="0" smtClean="0"/>
              <a:t>D </a:t>
            </a:r>
            <a:r>
              <a:rPr lang="en-US" dirty="0"/>
              <a:t>(Presentation and </a:t>
            </a:r>
            <a:r>
              <a:rPr lang="en-US" dirty="0" smtClean="0"/>
              <a:t>Benefits)</a:t>
            </a:r>
          </a:p>
          <a:p>
            <a:pPr lvl="1"/>
            <a:endParaRPr lang="en-US" dirty="0" smtClean="0"/>
          </a:p>
          <a:p>
            <a:pPr lvl="1"/>
            <a:r>
              <a:rPr lang="en-US" dirty="0" smtClean="0"/>
              <a:t>B </a:t>
            </a:r>
            <a:r>
              <a:rPr lang="en-US" dirty="0"/>
              <a:t>(Enrollment and </a:t>
            </a:r>
            <a:r>
              <a:rPr lang="en-US" dirty="0" smtClean="0"/>
              <a:t>Eligibility)</a:t>
            </a:r>
          </a:p>
          <a:p>
            <a:pPr lvl="1"/>
            <a:endParaRPr lang="en-US" dirty="0" smtClean="0"/>
          </a:p>
          <a:p>
            <a:pPr lvl="1"/>
            <a:r>
              <a:rPr lang="en-US" dirty="0" smtClean="0"/>
              <a:t>A </a:t>
            </a:r>
            <a:r>
              <a:rPr lang="en-US" dirty="0"/>
              <a:t>(Provider) </a:t>
            </a:r>
            <a:endParaRPr lang="en-US" dirty="0" smtClean="0"/>
          </a:p>
        </p:txBody>
      </p:sp>
      <p:graphicFrame>
        <p:nvGraphicFramePr>
          <p:cNvPr id="7" name="Content Placeholder 6"/>
          <p:cNvGraphicFramePr>
            <a:graphicFrameLocks noGrp="1"/>
          </p:cNvGraphicFramePr>
          <p:nvPr>
            <p:ph idx="12"/>
            <p:extLst>
              <p:ext uri="{D42A27DB-BD31-4B8C-83A1-F6EECF244321}">
                <p14:modId xmlns:p14="http://schemas.microsoft.com/office/powerpoint/2010/main" val="2178284392"/>
              </p:ext>
            </p:extLst>
          </p:nvPr>
        </p:nvGraphicFramePr>
        <p:xfrm>
          <a:off x="4695825" y="1927225"/>
          <a:ext cx="4219575" cy="3925824"/>
        </p:xfrm>
        <a:graphic>
          <a:graphicData uri="http://schemas.openxmlformats.org/drawingml/2006/table">
            <a:tbl>
              <a:tblPr firstRow="1" firstCol="1" bandRow="1">
                <a:tableStyleId>{5C22544A-7EE6-4342-B048-85BDC9FD1C3A}</a:tableStyleId>
              </a:tblPr>
              <a:tblGrid>
                <a:gridCol w="914951">
                  <a:extLst>
                    <a:ext uri="{9D8B030D-6E8A-4147-A177-3AD203B41FA5}">
                      <a16:colId xmlns:a16="http://schemas.microsoft.com/office/drawing/2014/main" val="20000"/>
                    </a:ext>
                  </a:extLst>
                </a:gridCol>
                <a:gridCol w="3304624">
                  <a:extLst>
                    <a:ext uri="{9D8B030D-6E8A-4147-A177-3AD203B41FA5}">
                      <a16:colId xmlns:a16="http://schemas.microsoft.com/office/drawing/2014/main" val="20001"/>
                    </a:ext>
                  </a:extLst>
                </a:gridCol>
              </a:tblGrid>
              <a:tr h="221205">
                <a:tc>
                  <a:txBody>
                    <a:bodyPr/>
                    <a:lstStyle/>
                    <a:p>
                      <a:pPr marL="0" marR="0">
                        <a:lnSpc>
                          <a:spcPct val="115000"/>
                        </a:lnSpc>
                        <a:spcBef>
                          <a:spcPts val="0"/>
                        </a:spcBef>
                        <a:spcAft>
                          <a:spcPts val="0"/>
                        </a:spcAft>
                      </a:pPr>
                      <a:r>
                        <a:rPr lang="en-US" sz="1600" dirty="0">
                          <a:effectLst/>
                        </a:rPr>
                        <a:t>Code</a:t>
                      </a:r>
                      <a:endParaRPr lang="en-US" sz="1600" dirty="0">
                        <a:effectLst/>
                        <a:latin typeface="Corbel"/>
                        <a:ea typeface="Corbel"/>
                        <a:cs typeface="Times New Roman"/>
                      </a:endParaRPr>
                    </a:p>
                  </a:txBody>
                  <a:tcPr marL="34277" marR="34277" marT="0" marB="0"/>
                </a:tc>
                <a:tc>
                  <a:txBody>
                    <a:bodyPr/>
                    <a:lstStyle/>
                    <a:p>
                      <a:pPr marL="0" marR="0">
                        <a:lnSpc>
                          <a:spcPct val="115000"/>
                        </a:lnSpc>
                        <a:spcBef>
                          <a:spcPts val="0"/>
                        </a:spcBef>
                        <a:spcAft>
                          <a:spcPts val="0"/>
                        </a:spcAft>
                      </a:pPr>
                      <a:r>
                        <a:rPr lang="en-US" sz="1600" dirty="0">
                          <a:effectLst/>
                        </a:rPr>
                        <a:t>Description</a:t>
                      </a:r>
                      <a:endParaRPr lang="en-US" sz="1600" dirty="0">
                        <a:effectLst/>
                        <a:latin typeface="Corbel"/>
                        <a:ea typeface="Corbel"/>
                        <a:cs typeface="Times New Roman"/>
                      </a:endParaRPr>
                    </a:p>
                  </a:txBody>
                  <a:tcPr marL="34277" marR="34277" marT="0" marB="0"/>
                </a:tc>
                <a:extLst>
                  <a:ext uri="{0D108BD9-81ED-4DB2-BD59-A6C34878D82A}">
                    <a16:rowId xmlns:a16="http://schemas.microsoft.com/office/drawing/2014/main" val="10000"/>
                  </a:ext>
                </a:extLst>
              </a:tr>
              <a:tr h="274320">
                <a:tc>
                  <a:txBody>
                    <a:bodyPr/>
                    <a:lstStyle/>
                    <a:p>
                      <a:pPr marL="0" marR="0">
                        <a:lnSpc>
                          <a:spcPct val="115000"/>
                        </a:lnSpc>
                        <a:spcBef>
                          <a:spcPts val="0"/>
                        </a:spcBef>
                        <a:spcAft>
                          <a:spcPts val="0"/>
                        </a:spcAft>
                      </a:pPr>
                      <a:r>
                        <a:rPr lang="en-US" sz="1600" dirty="0">
                          <a:effectLst/>
                        </a:rPr>
                        <a:t>A</a:t>
                      </a:r>
                      <a:endParaRPr lang="en-US" sz="1600" dirty="0">
                        <a:effectLst/>
                        <a:latin typeface="Corbel"/>
                        <a:ea typeface="Corbel"/>
                        <a:cs typeface="Times New Roman"/>
                      </a:endParaRPr>
                    </a:p>
                  </a:txBody>
                  <a:tcPr marL="34277" marR="34277" marT="0" marB="0"/>
                </a:tc>
                <a:tc>
                  <a:txBody>
                    <a:bodyPr/>
                    <a:lstStyle/>
                    <a:p>
                      <a:pPr marL="0" marR="0">
                        <a:lnSpc>
                          <a:spcPct val="115000"/>
                        </a:lnSpc>
                        <a:spcBef>
                          <a:spcPts val="0"/>
                        </a:spcBef>
                        <a:spcAft>
                          <a:spcPts val="0"/>
                        </a:spcAft>
                      </a:pPr>
                      <a:r>
                        <a:rPr lang="en-US" sz="1600" dirty="0" smtClean="0">
                          <a:effectLst/>
                        </a:rPr>
                        <a:t>Provider</a:t>
                      </a:r>
                      <a:endParaRPr lang="en-US" sz="1600" dirty="0">
                        <a:effectLst/>
                        <a:latin typeface="Corbel"/>
                        <a:ea typeface="Corbel"/>
                        <a:cs typeface="Times New Roman"/>
                      </a:endParaRPr>
                    </a:p>
                  </a:txBody>
                  <a:tcPr marL="34277" marR="34277" marT="0" marB="0"/>
                </a:tc>
                <a:extLst>
                  <a:ext uri="{0D108BD9-81ED-4DB2-BD59-A6C34878D82A}">
                    <a16:rowId xmlns:a16="http://schemas.microsoft.com/office/drawing/2014/main" val="10001"/>
                  </a:ext>
                </a:extLst>
              </a:tr>
              <a:tr h="274320">
                <a:tc>
                  <a:txBody>
                    <a:bodyPr/>
                    <a:lstStyle/>
                    <a:p>
                      <a:pPr marL="0" marR="0">
                        <a:lnSpc>
                          <a:spcPct val="115000"/>
                        </a:lnSpc>
                        <a:spcBef>
                          <a:spcPts val="0"/>
                        </a:spcBef>
                        <a:spcAft>
                          <a:spcPts val="0"/>
                        </a:spcAft>
                      </a:pPr>
                      <a:r>
                        <a:rPr lang="en-US" sz="1600">
                          <a:effectLst/>
                        </a:rPr>
                        <a:t>B</a:t>
                      </a:r>
                      <a:endParaRPr lang="en-US" sz="1600">
                        <a:effectLst/>
                        <a:latin typeface="Corbel"/>
                        <a:ea typeface="Corbel"/>
                        <a:cs typeface="Times New Roman"/>
                      </a:endParaRPr>
                    </a:p>
                  </a:txBody>
                  <a:tcPr marL="34277" marR="34277" marT="0" marB="0"/>
                </a:tc>
                <a:tc>
                  <a:txBody>
                    <a:bodyPr/>
                    <a:lstStyle/>
                    <a:p>
                      <a:pPr marL="0" marR="0">
                        <a:lnSpc>
                          <a:spcPct val="115000"/>
                        </a:lnSpc>
                        <a:spcBef>
                          <a:spcPts val="0"/>
                        </a:spcBef>
                        <a:spcAft>
                          <a:spcPts val="0"/>
                        </a:spcAft>
                      </a:pPr>
                      <a:r>
                        <a:rPr lang="en-US" sz="1600" dirty="0" smtClean="0">
                          <a:effectLst/>
                        </a:rPr>
                        <a:t>Enrollment/Eligibility</a:t>
                      </a:r>
                      <a:endParaRPr lang="en-US" sz="1600" dirty="0">
                        <a:effectLst/>
                        <a:latin typeface="Corbel"/>
                        <a:ea typeface="Corbel"/>
                        <a:cs typeface="Times New Roman"/>
                      </a:endParaRPr>
                    </a:p>
                  </a:txBody>
                  <a:tcPr marL="34277" marR="34277" marT="0" marB="0"/>
                </a:tc>
                <a:extLst>
                  <a:ext uri="{0D108BD9-81ED-4DB2-BD59-A6C34878D82A}">
                    <a16:rowId xmlns:a16="http://schemas.microsoft.com/office/drawing/2014/main" val="10002"/>
                  </a:ext>
                </a:extLst>
              </a:tr>
              <a:tr h="274320">
                <a:tc>
                  <a:txBody>
                    <a:bodyPr/>
                    <a:lstStyle/>
                    <a:p>
                      <a:pPr marL="0" marR="0">
                        <a:lnSpc>
                          <a:spcPct val="115000"/>
                        </a:lnSpc>
                        <a:spcBef>
                          <a:spcPts val="0"/>
                        </a:spcBef>
                        <a:spcAft>
                          <a:spcPts val="0"/>
                        </a:spcAft>
                      </a:pPr>
                      <a:r>
                        <a:rPr lang="en-US" sz="1600">
                          <a:effectLst/>
                        </a:rPr>
                        <a:t>C</a:t>
                      </a:r>
                      <a:endParaRPr lang="en-US" sz="1600">
                        <a:effectLst/>
                        <a:latin typeface="Corbel"/>
                        <a:ea typeface="Corbel"/>
                        <a:cs typeface="Times New Roman"/>
                      </a:endParaRPr>
                    </a:p>
                  </a:txBody>
                  <a:tcPr marL="34277" marR="34277" marT="0" marB="0"/>
                </a:tc>
                <a:tc>
                  <a:txBody>
                    <a:bodyPr/>
                    <a:lstStyle/>
                    <a:p>
                      <a:pPr marL="0" marR="0">
                        <a:lnSpc>
                          <a:spcPct val="115000"/>
                        </a:lnSpc>
                        <a:spcBef>
                          <a:spcPts val="0"/>
                        </a:spcBef>
                        <a:spcAft>
                          <a:spcPts val="0"/>
                        </a:spcAft>
                      </a:pPr>
                      <a:r>
                        <a:rPr lang="en-US" sz="1600" dirty="0" smtClean="0">
                          <a:effectLst/>
                        </a:rPr>
                        <a:t>Solicitation</a:t>
                      </a:r>
                      <a:endParaRPr lang="en-US" sz="1600" dirty="0">
                        <a:effectLst/>
                        <a:latin typeface="Corbel"/>
                        <a:ea typeface="Corbel"/>
                        <a:cs typeface="Times New Roman"/>
                      </a:endParaRPr>
                    </a:p>
                  </a:txBody>
                  <a:tcPr marL="34277" marR="34277" marT="0" marB="0"/>
                </a:tc>
                <a:extLst>
                  <a:ext uri="{0D108BD9-81ED-4DB2-BD59-A6C34878D82A}">
                    <a16:rowId xmlns:a16="http://schemas.microsoft.com/office/drawing/2014/main" val="10003"/>
                  </a:ext>
                </a:extLst>
              </a:tr>
              <a:tr h="274320">
                <a:tc>
                  <a:txBody>
                    <a:bodyPr/>
                    <a:lstStyle/>
                    <a:p>
                      <a:pPr marL="0" marR="0">
                        <a:lnSpc>
                          <a:spcPct val="115000"/>
                        </a:lnSpc>
                        <a:spcBef>
                          <a:spcPts val="0"/>
                        </a:spcBef>
                        <a:spcAft>
                          <a:spcPts val="0"/>
                        </a:spcAft>
                      </a:pPr>
                      <a:r>
                        <a:rPr lang="en-US" sz="1600">
                          <a:effectLst/>
                        </a:rPr>
                        <a:t>D</a:t>
                      </a:r>
                      <a:endParaRPr lang="en-US" sz="1600">
                        <a:effectLst/>
                        <a:latin typeface="Corbel"/>
                        <a:ea typeface="Corbel"/>
                        <a:cs typeface="Times New Roman"/>
                      </a:endParaRPr>
                    </a:p>
                  </a:txBody>
                  <a:tcPr marL="34277" marR="34277" marT="0" marB="0"/>
                </a:tc>
                <a:tc>
                  <a:txBody>
                    <a:bodyPr/>
                    <a:lstStyle/>
                    <a:p>
                      <a:pPr marL="0" marR="0">
                        <a:lnSpc>
                          <a:spcPct val="115000"/>
                        </a:lnSpc>
                        <a:spcBef>
                          <a:spcPts val="0"/>
                        </a:spcBef>
                        <a:spcAft>
                          <a:spcPts val="0"/>
                        </a:spcAft>
                      </a:pPr>
                      <a:r>
                        <a:rPr lang="en-US" sz="1600" dirty="0" smtClean="0">
                          <a:effectLst/>
                        </a:rPr>
                        <a:t>Presentation/Benefits</a:t>
                      </a:r>
                      <a:endParaRPr lang="en-US" sz="1600" dirty="0">
                        <a:effectLst/>
                        <a:latin typeface="Corbel"/>
                        <a:ea typeface="Corbel"/>
                        <a:cs typeface="Times New Roman"/>
                      </a:endParaRPr>
                    </a:p>
                  </a:txBody>
                  <a:tcPr marL="34277" marR="34277" marT="0" marB="0"/>
                </a:tc>
                <a:extLst>
                  <a:ext uri="{0D108BD9-81ED-4DB2-BD59-A6C34878D82A}">
                    <a16:rowId xmlns:a16="http://schemas.microsoft.com/office/drawing/2014/main" val="10004"/>
                  </a:ext>
                </a:extLst>
              </a:tr>
              <a:tr h="274320">
                <a:tc>
                  <a:txBody>
                    <a:bodyPr/>
                    <a:lstStyle/>
                    <a:p>
                      <a:pPr marL="0" marR="0">
                        <a:lnSpc>
                          <a:spcPct val="115000"/>
                        </a:lnSpc>
                        <a:spcBef>
                          <a:spcPts val="0"/>
                        </a:spcBef>
                        <a:spcAft>
                          <a:spcPts val="0"/>
                        </a:spcAft>
                      </a:pPr>
                      <a:r>
                        <a:rPr lang="en-US" sz="1600">
                          <a:effectLst/>
                        </a:rPr>
                        <a:t>E</a:t>
                      </a:r>
                      <a:endParaRPr lang="en-US" sz="1600">
                        <a:effectLst/>
                        <a:latin typeface="Corbel"/>
                        <a:ea typeface="Corbel"/>
                        <a:cs typeface="Times New Roman"/>
                      </a:endParaRPr>
                    </a:p>
                  </a:txBody>
                  <a:tcPr marL="34277" marR="34277" marT="0" marB="0"/>
                </a:tc>
                <a:tc>
                  <a:txBody>
                    <a:bodyPr/>
                    <a:lstStyle/>
                    <a:p>
                      <a:pPr marL="0" marR="0">
                        <a:lnSpc>
                          <a:spcPct val="115000"/>
                        </a:lnSpc>
                        <a:spcBef>
                          <a:spcPts val="0"/>
                        </a:spcBef>
                        <a:spcAft>
                          <a:spcPts val="0"/>
                        </a:spcAft>
                      </a:pPr>
                      <a:r>
                        <a:rPr lang="en-US" sz="1600" dirty="0">
                          <a:effectLst/>
                        </a:rPr>
                        <a:t>Agent </a:t>
                      </a:r>
                      <a:r>
                        <a:rPr lang="en-US" sz="1600" dirty="0" smtClean="0">
                          <a:effectLst/>
                        </a:rPr>
                        <a:t>Compliance</a:t>
                      </a:r>
                      <a:endParaRPr lang="en-US" sz="1600" dirty="0">
                        <a:effectLst/>
                        <a:latin typeface="Corbel"/>
                        <a:ea typeface="Corbel"/>
                        <a:cs typeface="Times New Roman"/>
                      </a:endParaRPr>
                    </a:p>
                  </a:txBody>
                  <a:tcPr marL="34277" marR="34277" marT="0" marB="0"/>
                </a:tc>
                <a:extLst>
                  <a:ext uri="{0D108BD9-81ED-4DB2-BD59-A6C34878D82A}">
                    <a16:rowId xmlns:a16="http://schemas.microsoft.com/office/drawing/2014/main" val="10005"/>
                  </a:ext>
                </a:extLst>
              </a:tr>
              <a:tr h="274320">
                <a:tc>
                  <a:txBody>
                    <a:bodyPr/>
                    <a:lstStyle/>
                    <a:p>
                      <a:pPr marL="0" marR="0">
                        <a:lnSpc>
                          <a:spcPct val="115000"/>
                        </a:lnSpc>
                        <a:spcBef>
                          <a:spcPts val="0"/>
                        </a:spcBef>
                        <a:spcAft>
                          <a:spcPts val="0"/>
                        </a:spcAft>
                      </a:pPr>
                      <a:r>
                        <a:rPr lang="en-US" sz="1600">
                          <a:effectLst/>
                        </a:rPr>
                        <a:t>F</a:t>
                      </a:r>
                      <a:endParaRPr lang="en-US" sz="1600">
                        <a:effectLst/>
                        <a:latin typeface="Corbel"/>
                        <a:ea typeface="Corbel"/>
                        <a:cs typeface="Times New Roman"/>
                      </a:endParaRPr>
                    </a:p>
                  </a:txBody>
                  <a:tcPr marL="34277" marR="34277" marT="0" marB="0"/>
                </a:tc>
                <a:tc>
                  <a:txBody>
                    <a:bodyPr/>
                    <a:lstStyle/>
                    <a:p>
                      <a:pPr marL="0" marR="0">
                        <a:lnSpc>
                          <a:spcPct val="115000"/>
                        </a:lnSpc>
                        <a:spcBef>
                          <a:spcPts val="0"/>
                        </a:spcBef>
                        <a:spcAft>
                          <a:spcPts val="0"/>
                        </a:spcAft>
                      </a:pPr>
                      <a:r>
                        <a:rPr lang="en-US" sz="1600" dirty="0">
                          <a:effectLst/>
                        </a:rPr>
                        <a:t>Supplemental</a:t>
                      </a:r>
                      <a:endParaRPr lang="en-US" sz="1600" dirty="0">
                        <a:effectLst/>
                        <a:latin typeface="Corbel"/>
                        <a:ea typeface="Corbel"/>
                        <a:cs typeface="Times New Roman"/>
                      </a:endParaRPr>
                    </a:p>
                  </a:txBody>
                  <a:tcPr marL="34277" marR="34277" marT="0" marB="0"/>
                </a:tc>
                <a:extLst>
                  <a:ext uri="{0D108BD9-81ED-4DB2-BD59-A6C34878D82A}">
                    <a16:rowId xmlns:a16="http://schemas.microsoft.com/office/drawing/2014/main" val="10006"/>
                  </a:ext>
                </a:extLst>
              </a:tr>
              <a:tr h="274320">
                <a:tc>
                  <a:txBody>
                    <a:bodyPr/>
                    <a:lstStyle/>
                    <a:p>
                      <a:pPr marL="0" marR="0">
                        <a:lnSpc>
                          <a:spcPct val="115000"/>
                        </a:lnSpc>
                        <a:spcBef>
                          <a:spcPts val="0"/>
                        </a:spcBef>
                        <a:spcAft>
                          <a:spcPts val="0"/>
                        </a:spcAft>
                      </a:pPr>
                      <a:r>
                        <a:rPr lang="en-US" sz="1600">
                          <a:effectLst/>
                        </a:rPr>
                        <a:t>G</a:t>
                      </a:r>
                      <a:endParaRPr lang="en-US" sz="1600">
                        <a:effectLst/>
                        <a:latin typeface="Corbel"/>
                        <a:ea typeface="Corbel"/>
                        <a:cs typeface="Times New Roman"/>
                      </a:endParaRPr>
                    </a:p>
                  </a:txBody>
                  <a:tcPr marL="34277" marR="34277" marT="0" marB="0"/>
                </a:tc>
                <a:tc>
                  <a:txBody>
                    <a:bodyPr/>
                    <a:lstStyle/>
                    <a:p>
                      <a:pPr marL="0" marR="0">
                        <a:lnSpc>
                          <a:spcPct val="115000"/>
                        </a:lnSpc>
                        <a:spcBef>
                          <a:spcPts val="0"/>
                        </a:spcBef>
                        <a:spcAft>
                          <a:spcPts val="0"/>
                        </a:spcAft>
                      </a:pPr>
                      <a:r>
                        <a:rPr lang="en-US" sz="1600" dirty="0">
                          <a:effectLst/>
                        </a:rPr>
                        <a:t>Pharmacy </a:t>
                      </a:r>
                      <a:r>
                        <a:rPr lang="en-US" sz="1600" dirty="0" smtClean="0">
                          <a:effectLst/>
                        </a:rPr>
                        <a:t>Issues</a:t>
                      </a:r>
                      <a:endParaRPr lang="en-US" sz="1600" dirty="0">
                        <a:effectLst/>
                        <a:latin typeface="Corbel"/>
                        <a:ea typeface="Corbel"/>
                        <a:cs typeface="Times New Roman"/>
                      </a:endParaRPr>
                    </a:p>
                  </a:txBody>
                  <a:tcPr marL="34277" marR="34277" marT="0" marB="0"/>
                </a:tc>
                <a:extLst>
                  <a:ext uri="{0D108BD9-81ED-4DB2-BD59-A6C34878D82A}">
                    <a16:rowId xmlns:a16="http://schemas.microsoft.com/office/drawing/2014/main" val="10007"/>
                  </a:ext>
                </a:extLst>
              </a:tr>
              <a:tr h="274320">
                <a:tc>
                  <a:txBody>
                    <a:bodyPr/>
                    <a:lstStyle/>
                    <a:p>
                      <a:pPr marL="0" marR="0">
                        <a:lnSpc>
                          <a:spcPct val="115000"/>
                        </a:lnSpc>
                        <a:spcBef>
                          <a:spcPts val="0"/>
                        </a:spcBef>
                        <a:spcAft>
                          <a:spcPts val="0"/>
                        </a:spcAft>
                      </a:pPr>
                      <a:r>
                        <a:rPr lang="en-US" sz="1600">
                          <a:effectLst/>
                        </a:rPr>
                        <a:t>H</a:t>
                      </a:r>
                      <a:endParaRPr lang="en-US" sz="1600">
                        <a:effectLst/>
                        <a:latin typeface="Corbel"/>
                        <a:ea typeface="Corbel"/>
                        <a:cs typeface="Times New Roman"/>
                      </a:endParaRPr>
                    </a:p>
                  </a:txBody>
                  <a:tcPr marL="34277" marR="34277" marT="0" marB="0"/>
                </a:tc>
                <a:tc>
                  <a:txBody>
                    <a:bodyPr/>
                    <a:lstStyle/>
                    <a:p>
                      <a:pPr marL="0" marR="0">
                        <a:lnSpc>
                          <a:spcPct val="115000"/>
                        </a:lnSpc>
                        <a:spcBef>
                          <a:spcPts val="0"/>
                        </a:spcBef>
                        <a:spcAft>
                          <a:spcPts val="0"/>
                        </a:spcAft>
                      </a:pPr>
                      <a:r>
                        <a:rPr lang="en-US" sz="1600" dirty="0" smtClean="0">
                          <a:effectLst/>
                        </a:rPr>
                        <a:t>Competency</a:t>
                      </a:r>
                      <a:endParaRPr lang="en-US" sz="1600" dirty="0">
                        <a:effectLst/>
                        <a:latin typeface="Corbel"/>
                        <a:ea typeface="Corbel"/>
                        <a:cs typeface="Times New Roman"/>
                      </a:endParaRPr>
                    </a:p>
                  </a:txBody>
                  <a:tcPr marL="34277" marR="34277" marT="0" marB="0"/>
                </a:tc>
                <a:extLst>
                  <a:ext uri="{0D108BD9-81ED-4DB2-BD59-A6C34878D82A}">
                    <a16:rowId xmlns:a16="http://schemas.microsoft.com/office/drawing/2014/main" val="10008"/>
                  </a:ext>
                </a:extLst>
              </a:tr>
              <a:tr h="274320">
                <a:tc>
                  <a:txBody>
                    <a:bodyPr/>
                    <a:lstStyle/>
                    <a:p>
                      <a:pPr marL="0" marR="0">
                        <a:lnSpc>
                          <a:spcPct val="115000"/>
                        </a:lnSpc>
                        <a:spcBef>
                          <a:spcPts val="0"/>
                        </a:spcBef>
                        <a:spcAft>
                          <a:spcPts val="0"/>
                        </a:spcAft>
                      </a:pPr>
                      <a:r>
                        <a:rPr lang="en-US" sz="1600">
                          <a:effectLst/>
                        </a:rPr>
                        <a:t>I</a:t>
                      </a:r>
                      <a:endParaRPr lang="en-US" sz="1600">
                        <a:effectLst/>
                        <a:latin typeface="Corbel"/>
                        <a:ea typeface="Corbel"/>
                        <a:cs typeface="Times New Roman"/>
                      </a:endParaRPr>
                    </a:p>
                  </a:txBody>
                  <a:tcPr marL="34277" marR="34277" marT="0" marB="0"/>
                </a:tc>
                <a:tc>
                  <a:txBody>
                    <a:bodyPr/>
                    <a:lstStyle/>
                    <a:p>
                      <a:pPr marL="0" marR="0">
                        <a:lnSpc>
                          <a:spcPct val="115000"/>
                        </a:lnSpc>
                        <a:spcBef>
                          <a:spcPts val="0"/>
                        </a:spcBef>
                        <a:spcAft>
                          <a:spcPts val="0"/>
                        </a:spcAft>
                      </a:pPr>
                      <a:r>
                        <a:rPr lang="en-US" sz="1600" dirty="0" smtClean="0">
                          <a:effectLst/>
                        </a:rPr>
                        <a:t>Forgery</a:t>
                      </a:r>
                      <a:endParaRPr lang="en-US" sz="1600" dirty="0">
                        <a:effectLst/>
                        <a:latin typeface="Corbel"/>
                        <a:ea typeface="Corbel"/>
                        <a:cs typeface="Times New Roman"/>
                      </a:endParaRPr>
                    </a:p>
                  </a:txBody>
                  <a:tcPr marL="34277" marR="34277" marT="0" marB="0"/>
                </a:tc>
                <a:extLst>
                  <a:ext uri="{0D108BD9-81ED-4DB2-BD59-A6C34878D82A}">
                    <a16:rowId xmlns:a16="http://schemas.microsoft.com/office/drawing/2014/main" val="10009"/>
                  </a:ext>
                </a:extLst>
              </a:tr>
              <a:tr h="274320">
                <a:tc>
                  <a:txBody>
                    <a:bodyPr/>
                    <a:lstStyle/>
                    <a:p>
                      <a:pPr marL="0" marR="0">
                        <a:lnSpc>
                          <a:spcPct val="115000"/>
                        </a:lnSpc>
                        <a:spcBef>
                          <a:spcPts val="0"/>
                        </a:spcBef>
                        <a:spcAft>
                          <a:spcPts val="0"/>
                        </a:spcAft>
                      </a:pPr>
                      <a:r>
                        <a:rPr lang="en-US" sz="1600">
                          <a:effectLst/>
                        </a:rPr>
                        <a:t>J</a:t>
                      </a:r>
                      <a:endParaRPr lang="en-US" sz="1600">
                        <a:effectLst/>
                        <a:latin typeface="Corbel"/>
                        <a:ea typeface="Corbel"/>
                        <a:cs typeface="Times New Roman"/>
                      </a:endParaRPr>
                    </a:p>
                  </a:txBody>
                  <a:tcPr marL="34277" marR="34277" marT="0" marB="0"/>
                </a:tc>
                <a:tc>
                  <a:txBody>
                    <a:bodyPr/>
                    <a:lstStyle/>
                    <a:p>
                      <a:pPr marL="0" marR="0">
                        <a:lnSpc>
                          <a:spcPct val="115000"/>
                        </a:lnSpc>
                        <a:spcBef>
                          <a:spcPts val="0"/>
                        </a:spcBef>
                        <a:spcAft>
                          <a:spcPts val="0"/>
                        </a:spcAft>
                      </a:pPr>
                      <a:r>
                        <a:rPr lang="en-US" sz="1600" dirty="0">
                          <a:effectLst/>
                        </a:rPr>
                        <a:t>Cancellation/Disenrollment Request</a:t>
                      </a:r>
                      <a:endParaRPr lang="en-US" sz="1600" dirty="0">
                        <a:effectLst/>
                        <a:latin typeface="Corbel"/>
                        <a:ea typeface="Corbel"/>
                        <a:cs typeface="Times New Roman"/>
                      </a:endParaRPr>
                    </a:p>
                  </a:txBody>
                  <a:tcPr marL="34277" marR="34277" marT="0" marB="0"/>
                </a:tc>
                <a:extLst>
                  <a:ext uri="{0D108BD9-81ED-4DB2-BD59-A6C34878D82A}">
                    <a16:rowId xmlns:a16="http://schemas.microsoft.com/office/drawing/2014/main" val="10010"/>
                  </a:ext>
                </a:extLst>
              </a:tr>
              <a:tr h="274320">
                <a:tc>
                  <a:txBody>
                    <a:bodyPr/>
                    <a:lstStyle/>
                    <a:p>
                      <a:pPr marL="0" marR="0">
                        <a:lnSpc>
                          <a:spcPct val="115000"/>
                        </a:lnSpc>
                        <a:spcBef>
                          <a:spcPts val="0"/>
                        </a:spcBef>
                        <a:spcAft>
                          <a:spcPts val="0"/>
                        </a:spcAft>
                      </a:pPr>
                      <a:r>
                        <a:rPr lang="en-US" sz="1600">
                          <a:effectLst/>
                        </a:rPr>
                        <a:t>K</a:t>
                      </a:r>
                      <a:endParaRPr lang="en-US" sz="1600">
                        <a:effectLst/>
                        <a:latin typeface="Corbel"/>
                        <a:ea typeface="Corbel"/>
                        <a:cs typeface="Times New Roman"/>
                      </a:endParaRPr>
                    </a:p>
                  </a:txBody>
                  <a:tcPr marL="34277" marR="34277" marT="0" marB="0"/>
                </a:tc>
                <a:tc>
                  <a:txBody>
                    <a:bodyPr/>
                    <a:lstStyle/>
                    <a:p>
                      <a:pPr marL="0" marR="0">
                        <a:lnSpc>
                          <a:spcPct val="115000"/>
                        </a:lnSpc>
                        <a:spcBef>
                          <a:spcPts val="0"/>
                        </a:spcBef>
                        <a:spcAft>
                          <a:spcPts val="0"/>
                        </a:spcAft>
                      </a:pPr>
                      <a:r>
                        <a:rPr lang="en-US" sz="1600" dirty="0">
                          <a:effectLst/>
                        </a:rPr>
                        <a:t>Unethical Sales </a:t>
                      </a:r>
                      <a:r>
                        <a:rPr lang="en-US" sz="1600" dirty="0" smtClean="0">
                          <a:effectLst/>
                        </a:rPr>
                        <a:t>Tactics</a:t>
                      </a:r>
                      <a:endParaRPr lang="en-US" sz="1600" dirty="0">
                        <a:effectLst/>
                        <a:latin typeface="Corbel"/>
                        <a:ea typeface="Corbel"/>
                        <a:cs typeface="Times New Roman"/>
                      </a:endParaRPr>
                    </a:p>
                  </a:txBody>
                  <a:tcPr marL="34277" marR="34277" marT="0" marB="0"/>
                </a:tc>
                <a:extLst>
                  <a:ext uri="{0D108BD9-81ED-4DB2-BD59-A6C34878D82A}">
                    <a16:rowId xmlns:a16="http://schemas.microsoft.com/office/drawing/2014/main" val="10011"/>
                  </a:ext>
                </a:extLst>
              </a:tr>
              <a:tr h="274320">
                <a:tc>
                  <a:txBody>
                    <a:bodyPr/>
                    <a:lstStyle/>
                    <a:p>
                      <a:pPr marL="0" marR="0">
                        <a:lnSpc>
                          <a:spcPct val="115000"/>
                        </a:lnSpc>
                        <a:spcBef>
                          <a:spcPts val="0"/>
                        </a:spcBef>
                        <a:spcAft>
                          <a:spcPts val="0"/>
                        </a:spcAft>
                      </a:pPr>
                      <a:r>
                        <a:rPr lang="en-US" sz="1600">
                          <a:effectLst/>
                        </a:rPr>
                        <a:t>L</a:t>
                      </a:r>
                      <a:endParaRPr lang="en-US" sz="1600">
                        <a:effectLst/>
                        <a:latin typeface="Corbel"/>
                        <a:ea typeface="Corbel"/>
                        <a:cs typeface="Times New Roman"/>
                      </a:endParaRPr>
                    </a:p>
                  </a:txBody>
                  <a:tcPr marL="34277" marR="34277" marT="0" marB="0"/>
                </a:tc>
                <a:tc>
                  <a:txBody>
                    <a:bodyPr/>
                    <a:lstStyle/>
                    <a:p>
                      <a:pPr marL="0" marR="0">
                        <a:lnSpc>
                          <a:spcPct val="115000"/>
                        </a:lnSpc>
                        <a:spcBef>
                          <a:spcPts val="0"/>
                        </a:spcBef>
                        <a:spcAft>
                          <a:spcPts val="0"/>
                        </a:spcAft>
                      </a:pPr>
                      <a:r>
                        <a:rPr lang="en-US" sz="1600" dirty="0" smtClean="0">
                          <a:effectLst/>
                        </a:rPr>
                        <a:t>Other</a:t>
                      </a:r>
                      <a:endParaRPr lang="en-US" sz="1600" dirty="0">
                        <a:effectLst/>
                        <a:latin typeface="Corbel"/>
                        <a:ea typeface="Corbel"/>
                        <a:cs typeface="Times New Roman"/>
                      </a:endParaRPr>
                    </a:p>
                  </a:txBody>
                  <a:tcPr marL="34277" marR="34277" marT="0" marB="0"/>
                </a:tc>
                <a:extLst>
                  <a:ext uri="{0D108BD9-81ED-4DB2-BD59-A6C34878D82A}">
                    <a16:rowId xmlns:a16="http://schemas.microsoft.com/office/drawing/2014/main" val="10012"/>
                  </a:ext>
                </a:extLst>
              </a:tr>
              <a:tr h="274320">
                <a:tc>
                  <a:txBody>
                    <a:bodyPr/>
                    <a:lstStyle/>
                    <a:p>
                      <a:pPr marL="0" marR="0">
                        <a:lnSpc>
                          <a:spcPct val="115000"/>
                        </a:lnSpc>
                        <a:spcBef>
                          <a:spcPts val="0"/>
                        </a:spcBef>
                        <a:spcAft>
                          <a:spcPts val="0"/>
                        </a:spcAft>
                      </a:pPr>
                      <a:r>
                        <a:rPr lang="en-US" sz="1600" dirty="0">
                          <a:effectLst/>
                        </a:rPr>
                        <a:t>M</a:t>
                      </a:r>
                      <a:endParaRPr lang="en-US" sz="1600" dirty="0">
                        <a:effectLst/>
                        <a:latin typeface="Corbel"/>
                        <a:ea typeface="Corbel"/>
                        <a:cs typeface="Times New Roman"/>
                      </a:endParaRPr>
                    </a:p>
                  </a:txBody>
                  <a:tcPr marL="34277" marR="34277" marT="0" marB="0"/>
                </a:tc>
                <a:tc>
                  <a:txBody>
                    <a:bodyPr/>
                    <a:lstStyle/>
                    <a:p>
                      <a:pPr marL="0" marR="0">
                        <a:lnSpc>
                          <a:spcPct val="115000"/>
                        </a:lnSpc>
                        <a:spcBef>
                          <a:spcPts val="0"/>
                        </a:spcBef>
                        <a:spcAft>
                          <a:spcPts val="0"/>
                        </a:spcAft>
                      </a:pPr>
                      <a:r>
                        <a:rPr lang="en-US" sz="1600" dirty="0">
                          <a:effectLst/>
                        </a:rPr>
                        <a:t>OSB </a:t>
                      </a:r>
                      <a:endParaRPr lang="en-US" sz="1600" dirty="0">
                        <a:effectLst/>
                        <a:latin typeface="Corbel"/>
                        <a:ea typeface="Corbel"/>
                        <a:cs typeface="Times New Roman"/>
                      </a:endParaRPr>
                    </a:p>
                  </a:txBody>
                  <a:tcPr marL="34277" marR="34277" marT="0" marB="0"/>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70681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18161" y="1659897"/>
            <a:ext cx="8168638" cy="5001868"/>
          </a:xfrm>
        </p:spPr>
        <p:txBody>
          <a:bodyPr>
            <a:normAutofit/>
          </a:bodyPr>
          <a:lstStyle/>
          <a:p>
            <a:pPr marL="0" indent="0">
              <a:buNone/>
            </a:pPr>
            <a:r>
              <a:rPr lang="en-US" sz="1400" b="1" dirty="0" smtClean="0">
                <a:latin typeface="FS Humana" panose="02000506040000020004" pitchFamily="2" charset="0"/>
              </a:rPr>
              <a:t>Examples of issues observed in allegations for each of the top 3 categories</a:t>
            </a:r>
          </a:p>
          <a:p>
            <a:pPr marL="285750" indent="-285750">
              <a:buFont typeface="Arial" pitchFamily="34" charset="0"/>
              <a:buChar char="•"/>
            </a:pPr>
            <a:r>
              <a:rPr lang="en-US" sz="1400" b="1" dirty="0" smtClean="0">
                <a:latin typeface="FS Humana" panose="02000506040000020004" pitchFamily="2" charset="0"/>
              </a:rPr>
              <a:t>Provider </a:t>
            </a:r>
            <a:r>
              <a:rPr lang="en-US" sz="1400" b="1" dirty="0">
                <a:latin typeface="FS Humana" panose="02000506040000020004" pitchFamily="2" charset="0"/>
              </a:rPr>
              <a:t>participation </a:t>
            </a:r>
            <a:r>
              <a:rPr lang="en-US" sz="1400" dirty="0">
                <a:latin typeface="FS Humana" panose="02000506040000020004" pitchFamily="2" charset="0"/>
              </a:rPr>
              <a:t>– </a:t>
            </a:r>
            <a:endParaRPr lang="en-US" sz="1400" dirty="0" smtClean="0">
              <a:latin typeface="FS Humana" panose="02000506040000020004" pitchFamily="2" charset="0"/>
            </a:endParaRPr>
          </a:p>
          <a:p>
            <a:pPr marL="515937" lvl="1" indent="-285750">
              <a:buFont typeface="Arial" pitchFamily="34" charset="0"/>
              <a:buChar char="•"/>
            </a:pPr>
            <a:r>
              <a:rPr lang="en-US" sz="1400" dirty="0" smtClean="0">
                <a:latin typeface="FS Humana" panose="02000506040000020004" pitchFamily="2" charset="0"/>
              </a:rPr>
              <a:t>Incorrectly determining PPO </a:t>
            </a:r>
            <a:r>
              <a:rPr lang="en-US" sz="1400" dirty="0">
                <a:latin typeface="FS Humana" panose="02000506040000020004" pitchFamily="2" charset="0"/>
              </a:rPr>
              <a:t>versus HMO </a:t>
            </a:r>
            <a:r>
              <a:rPr lang="en-US" sz="1400" dirty="0" smtClean="0">
                <a:latin typeface="FS Humana" panose="02000506040000020004" pitchFamily="2" charset="0"/>
              </a:rPr>
              <a:t>participation </a:t>
            </a:r>
          </a:p>
          <a:p>
            <a:pPr marL="515937" lvl="1" indent="-285750">
              <a:buFont typeface="Arial" pitchFamily="34" charset="0"/>
              <a:buChar char="•"/>
            </a:pPr>
            <a:r>
              <a:rPr lang="en-US" sz="1400" dirty="0">
                <a:latin typeface="FS Humana" panose="02000506040000020004" pitchFamily="2" charset="0"/>
              </a:rPr>
              <a:t>Not </a:t>
            </a:r>
            <a:r>
              <a:rPr lang="en-US" sz="1400" dirty="0" smtClean="0">
                <a:latin typeface="FS Humana" panose="02000506040000020004" pitchFamily="2" charset="0"/>
              </a:rPr>
              <a:t>recognizing that different HMO plans may have different HMO networks</a:t>
            </a:r>
          </a:p>
          <a:p>
            <a:pPr marL="515937" lvl="1" indent="-285750">
              <a:buFont typeface="Arial" pitchFamily="34" charset="0"/>
              <a:buChar char="•"/>
            </a:pPr>
            <a:r>
              <a:rPr lang="en-US" sz="1400" dirty="0" smtClean="0">
                <a:latin typeface="FS Humana" panose="02000506040000020004" pitchFamily="2" charset="0"/>
              </a:rPr>
              <a:t>Assuming that because a Provider Group is in network, all Providers in the group are in network</a:t>
            </a:r>
          </a:p>
          <a:p>
            <a:pPr marL="285750" indent="-285750">
              <a:buFont typeface="Arial" pitchFamily="34" charset="0"/>
              <a:buChar char="•"/>
            </a:pPr>
            <a:r>
              <a:rPr lang="en-US" sz="1400" b="1" dirty="0" smtClean="0">
                <a:latin typeface="FS Humana" panose="02000506040000020004" pitchFamily="2" charset="0"/>
              </a:rPr>
              <a:t>Presentation/Benefits </a:t>
            </a:r>
            <a:r>
              <a:rPr lang="en-US" sz="1400" dirty="0" smtClean="0">
                <a:latin typeface="FS Humana" panose="02000506040000020004" pitchFamily="2" charset="0"/>
              </a:rPr>
              <a:t>– </a:t>
            </a:r>
          </a:p>
          <a:p>
            <a:pPr marL="515937" lvl="1" indent="-285750">
              <a:buFont typeface="Arial" pitchFamily="34" charset="0"/>
              <a:buChar char="•"/>
            </a:pPr>
            <a:r>
              <a:rPr lang="en-US" sz="1400" dirty="0" smtClean="0">
                <a:latin typeface="FS Humana" panose="02000506040000020004" pitchFamily="2" charset="0"/>
              </a:rPr>
              <a:t>Did </a:t>
            </a:r>
            <a:r>
              <a:rPr lang="en-US" sz="1400" dirty="0">
                <a:latin typeface="FS Humana" panose="02000506040000020004" pitchFamily="2" charset="0"/>
              </a:rPr>
              <a:t>not use presentation or SOB</a:t>
            </a:r>
          </a:p>
          <a:p>
            <a:pPr marL="515937" lvl="1" indent="-285750">
              <a:buFont typeface="Arial" pitchFamily="34" charset="0"/>
              <a:buChar char="•"/>
            </a:pPr>
            <a:r>
              <a:rPr lang="en-US" sz="1400" dirty="0" smtClean="0">
                <a:latin typeface="FS Humana" panose="02000506040000020004" pitchFamily="2" charset="0"/>
              </a:rPr>
              <a:t>Misrepresented </a:t>
            </a:r>
            <a:r>
              <a:rPr lang="en-US" sz="1400" dirty="0">
                <a:latin typeface="FS Humana" panose="02000506040000020004" pitchFamily="2" charset="0"/>
              </a:rPr>
              <a:t>or failed to disclose plan benefits or premium </a:t>
            </a:r>
            <a:endParaRPr lang="en-US" sz="1400" dirty="0" smtClean="0">
              <a:latin typeface="FS Humana" panose="02000506040000020004" pitchFamily="2" charset="0"/>
            </a:endParaRPr>
          </a:p>
          <a:p>
            <a:pPr marL="515937" lvl="1" indent="-285750">
              <a:buFont typeface="Arial" pitchFamily="34" charset="0"/>
              <a:buChar char="•"/>
            </a:pPr>
            <a:r>
              <a:rPr lang="en-US" sz="1400" dirty="0" smtClean="0">
                <a:latin typeface="FS Humana" panose="02000506040000020004" pitchFamily="2" charset="0"/>
              </a:rPr>
              <a:t>Misquoted Medical </a:t>
            </a:r>
            <a:r>
              <a:rPr lang="en-US" sz="1400" dirty="0" err="1" smtClean="0">
                <a:latin typeface="FS Humana" panose="02000506040000020004" pitchFamily="2" charset="0"/>
              </a:rPr>
              <a:t>CoPay</a:t>
            </a:r>
            <a:r>
              <a:rPr lang="en-US" sz="1400" dirty="0" smtClean="0">
                <a:latin typeface="FS Humana" panose="02000506040000020004" pitchFamily="2" charset="0"/>
              </a:rPr>
              <a:t> and/or Prescription </a:t>
            </a:r>
            <a:r>
              <a:rPr lang="en-US" sz="1400" dirty="0" err="1" smtClean="0">
                <a:latin typeface="FS Humana" panose="02000506040000020004" pitchFamily="2" charset="0"/>
              </a:rPr>
              <a:t>CoPay</a:t>
            </a:r>
            <a:endParaRPr lang="en-US" sz="1400" dirty="0">
              <a:latin typeface="FS Humana" panose="02000506040000020004" pitchFamily="2" charset="0"/>
            </a:endParaRPr>
          </a:p>
          <a:p>
            <a:pPr marL="285750" indent="-285750">
              <a:buFont typeface="Arial" pitchFamily="34" charset="0"/>
              <a:buChar char="•"/>
            </a:pPr>
            <a:r>
              <a:rPr lang="en-US" sz="1400" b="1" dirty="0">
                <a:latin typeface="FS Humana" panose="02000506040000020004" pitchFamily="2" charset="0"/>
              </a:rPr>
              <a:t>Enrollment/Eligibility </a:t>
            </a:r>
            <a:r>
              <a:rPr lang="en-US" sz="1400" b="1" dirty="0" smtClean="0">
                <a:latin typeface="FS Humana" panose="02000506040000020004" pitchFamily="2" charset="0"/>
              </a:rPr>
              <a:t>–</a:t>
            </a:r>
            <a:r>
              <a:rPr lang="en-US" sz="1400" dirty="0" smtClean="0">
                <a:latin typeface="FS Humana" panose="02000506040000020004" pitchFamily="2" charset="0"/>
              </a:rPr>
              <a:t> </a:t>
            </a:r>
          </a:p>
          <a:p>
            <a:pPr marL="515937" lvl="1" indent="-285750">
              <a:buFont typeface="Arial" pitchFamily="34" charset="0"/>
              <a:buChar char="•"/>
            </a:pPr>
            <a:r>
              <a:rPr lang="en-US" sz="1400" dirty="0" smtClean="0">
                <a:latin typeface="FS Humana" panose="02000506040000020004" pitchFamily="2" charset="0"/>
              </a:rPr>
              <a:t>Incorrect Effective Date</a:t>
            </a:r>
            <a:endParaRPr lang="en-US" sz="1400" dirty="0">
              <a:latin typeface="FS Humana" panose="02000506040000020004" pitchFamily="2" charset="0"/>
            </a:endParaRPr>
          </a:p>
          <a:p>
            <a:pPr marL="515937" lvl="1" indent="-285750">
              <a:buFont typeface="Arial" pitchFamily="34" charset="0"/>
              <a:buChar char="•"/>
            </a:pPr>
            <a:r>
              <a:rPr lang="en-US" sz="1400" dirty="0" smtClean="0">
                <a:latin typeface="FS Humana" panose="02000506040000020004" pitchFamily="2" charset="0"/>
              </a:rPr>
              <a:t>Incorrect Election </a:t>
            </a:r>
            <a:r>
              <a:rPr lang="en-US" sz="1400" dirty="0">
                <a:latin typeface="FS Humana" panose="02000506040000020004" pitchFamily="2" charset="0"/>
              </a:rPr>
              <a:t>C</a:t>
            </a:r>
            <a:r>
              <a:rPr lang="en-US" sz="1400" dirty="0" smtClean="0">
                <a:latin typeface="FS Humana" panose="02000506040000020004" pitchFamily="2" charset="0"/>
              </a:rPr>
              <a:t>odes</a:t>
            </a:r>
            <a:endParaRPr lang="en-US" sz="1400" dirty="0">
              <a:latin typeface="FS Humana" panose="02000506040000020004" pitchFamily="2" charset="0"/>
            </a:endParaRPr>
          </a:p>
          <a:p>
            <a:pPr marL="515937" lvl="1" indent="-285750">
              <a:buFont typeface="Arial" pitchFamily="34" charset="0"/>
              <a:buChar char="•"/>
            </a:pPr>
            <a:r>
              <a:rPr lang="en-US" sz="1400" dirty="0">
                <a:latin typeface="FS Humana" panose="02000506040000020004" pitchFamily="2" charset="0"/>
              </a:rPr>
              <a:t>Enrolled in wrong plan or they did not want to enroll</a:t>
            </a:r>
            <a:r>
              <a:rPr lang="en-US" sz="1000" dirty="0" smtClean="0">
                <a:latin typeface="FS Humana" panose="02000506040000020004" pitchFamily="2" charset="0"/>
              </a:rPr>
              <a:t>.</a:t>
            </a:r>
          </a:p>
          <a:p>
            <a:pPr marL="515937" lvl="1" indent="-285750">
              <a:buFont typeface="Arial" pitchFamily="34" charset="0"/>
              <a:buChar char="•"/>
            </a:pPr>
            <a:r>
              <a:rPr lang="en-US" sz="1400" dirty="0">
                <a:latin typeface="FS Humana" panose="02000506040000020004" pitchFamily="2" charset="0"/>
              </a:rPr>
              <a:t>MA vs. Med </a:t>
            </a:r>
            <a:r>
              <a:rPr lang="en-US" sz="1400" dirty="0" err="1">
                <a:latin typeface="FS Humana" panose="02000506040000020004" pitchFamily="2" charset="0"/>
              </a:rPr>
              <a:t>Supp</a:t>
            </a:r>
            <a:r>
              <a:rPr lang="en-US" sz="1400" dirty="0">
                <a:latin typeface="FS Humana" panose="02000506040000020004" pitchFamily="2" charset="0"/>
              </a:rPr>
              <a:t> confusion</a:t>
            </a:r>
          </a:p>
          <a:p>
            <a:endParaRPr lang="en-US" sz="1400" dirty="0">
              <a:latin typeface="FS Humana" panose="02000506040000020004" pitchFamily="2" charset="0"/>
            </a:endParaRPr>
          </a:p>
        </p:txBody>
      </p:sp>
      <p:sp>
        <p:nvSpPr>
          <p:cNvPr id="2" name="Title 1"/>
          <p:cNvSpPr>
            <a:spLocks noGrp="1"/>
          </p:cNvSpPr>
          <p:nvPr>
            <p:ph type="title"/>
          </p:nvPr>
        </p:nvSpPr>
        <p:spPr/>
        <p:txBody>
          <a:bodyPr/>
          <a:lstStyle/>
          <a:p>
            <a:r>
              <a:rPr lang="en-US" dirty="0" smtClean="0">
                <a:solidFill>
                  <a:schemeClr val="bg1"/>
                </a:solidFill>
                <a:latin typeface="FS Humana" panose="02000506040000020004" pitchFamily="2" charset="0"/>
              </a:rPr>
              <a:t>What’s the takeaway?</a:t>
            </a:r>
            <a:endParaRPr lang="en-US" dirty="0">
              <a:solidFill>
                <a:schemeClr val="bg1"/>
              </a:solidFill>
              <a:latin typeface="FS Humana" panose="02000506040000020004" pitchFamily="2" charset="0"/>
            </a:endParaRPr>
          </a:p>
        </p:txBody>
      </p:sp>
      <p:sp>
        <p:nvSpPr>
          <p:cNvPr id="5" name="Footer Placeholder 2"/>
          <p:cNvSpPr>
            <a:spLocks noGrp="1"/>
          </p:cNvSpPr>
          <p:nvPr>
            <p:ph type="ftr" sz="quarter" idx="11"/>
          </p:nvPr>
        </p:nvSpPr>
        <p:spPr>
          <a:xfrm>
            <a:off x="480060" y="6586807"/>
            <a:ext cx="5920740" cy="188978"/>
          </a:xfrm>
        </p:spPr>
        <p:txBody>
          <a:bodyPr/>
          <a:lstStyle/>
          <a:p>
            <a:r>
              <a:rPr lang="en-US" dirty="0" smtClean="0">
                <a:solidFill>
                  <a:srgbClr val="E0773C">
                    <a:lumMod val="50000"/>
                  </a:srgbClr>
                </a:solidFill>
              </a:rPr>
              <a:t>Humana MarketPOINT Internal Use Only - For Training Purposes ONLY (Not CMS Approved)   RVSD  8/18/17</a:t>
            </a:r>
            <a:endParaRPr lang="en-US" dirty="0">
              <a:solidFill>
                <a:srgbClr val="E0773C">
                  <a:lumMod val="50000"/>
                </a:srgbClr>
              </a:solidFill>
            </a:endParaRPr>
          </a:p>
        </p:txBody>
      </p:sp>
    </p:spTree>
    <p:extLst>
      <p:ext uri="{BB962C8B-B14F-4D97-AF65-F5344CB8AC3E}">
        <p14:creationId xmlns:p14="http://schemas.microsoft.com/office/powerpoint/2010/main" val="1844003129"/>
      </p:ext>
    </p:extLst>
  </p:cSld>
  <p:clrMapOvr>
    <a:masterClrMapping/>
  </p:clrMapOvr>
  <p:transition spd="slow">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4840" y="1569720"/>
            <a:ext cx="8061960" cy="4632960"/>
          </a:xfrm>
        </p:spPr>
        <p:txBody>
          <a:bodyPr>
            <a:normAutofit fontScale="40000" lnSpcReduction="20000"/>
          </a:bodyPr>
          <a:lstStyle/>
          <a:p>
            <a:pPr>
              <a:buClr>
                <a:srgbClr val="AA0B5F"/>
              </a:buClr>
            </a:pPr>
            <a:r>
              <a:rPr lang="en-US" sz="4000" dirty="0" smtClean="0"/>
              <a:t>Absolute superlatives AND Qualified superlatives are prohibited. Examples include:</a:t>
            </a:r>
          </a:p>
          <a:p>
            <a:pPr lvl="1">
              <a:buClr>
                <a:srgbClr val="AA0B5F"/>
              </a:buClr>
            </a:pPr>
            <a:r>
              <a:rPr lang="en-US" sz="4000" dirty="0" smtClean="0"/>
              <a:t>“This plan </a:t>
            </a:r>
            <a:r>
              <a:rPr lang="en-US" sz="4000" dirty="0"/>
              <a:t>is </a:t>
            </a:r>
            <a:r>
              <a:rPr lang="en-US" sz="4000" dirty="0" smtClean="0"/>
              <a:t>the [best, highest rated, rated #1] </a:t>
            </a:r>
            <a:r>
              <a:rPr lang="en-US" sz="4000" dirty="0"/>
              <a:t>in the area</a:t>
            </a:r>
            <a:r>
              <a:rPr lang="en-US" sz="4000" dirty="0" smtClean="0"/>
              <a:t>”</a:t>
            </a:r>
          </a:p>
          <a:p>
            <a:pPr lvl="1">
              <a:buClr>
                <a:srgbClr val="AA0B5F"/>
              </a:buClr>
            </a:pPr>
            <a:r>
              <a:rPr lang="en-US" sz="4000" dirty="0" smtClean="0"/>
              <a:t>“</a:t>
            </a:r>
            <a:r>
              <a:rPr lang="en-US" sz="4000" dirty="0"/>
              <a:t>Most recognizable name in the market</a:t>
            </a:r>
            <a:r>
              <a:rPr lang="en-US" sz="4000" dirty="0" smtClean="0"/>
              <a:t>”</a:t>
            </a:r>
          </a:p>
          <a:p>
            <a:pPr lvl="1">
              <a:buClr>
                <a:srgbClr val="AA0B5F"/>
              </a:buClr>
            </a:pPr>
            <a:r>
              <a:rPr lang="en-US" sz="4000" dirty="0" smtClean="0"/>
              <a:t>“</a:t>
            </a:r>
            <a:r>
              <a:rPr lang="en-US" sz="4000" dirty="0"/>
              <a:t>Largest provider network</a:t>
            </a:r>
            <a:r>
              <a:rPr lang="en-US" sz="4000" dirty="0" smtClean="0"/>
              <a:t>”</a:t>
            </a:r>
          </a:p>
          <a:p>
            <a:pPr lvl="1">
              <a:buClr>
                <a:srgbClr val="AA0B5F"/>
              </a:buClr>
            </a:pPr>
            <a:r>
              <a:rPr lang="en-US" sz="4000" dirty="0" smtClean="0"/>
              <a:t>“One of the best”</a:t>
            </a:r>
          </a:p>
          <a:p>
            <a:pPr lvl="1">
              <a:buClr>
                <a:srgbClr val="AA0B5F"/>
              </a:buClr>
            </a:pPr>
            <a:r>
              <a:rPr lang="en-US" sz="4000" dirty="0" smtClean="0"/>
              <a:t>“Among the Highest Ranked”</a:t>
            </a:r>
            <a:endParaRPr lang="en-US" sz="4000" dirty="0"/>
          </a:p>
          <a:p>
            <a:pPr lvl="0">
              <a:buClr>
                <a:srgbClr val="AA0B5F"/>
              </a:buClr>
            </a:pPr>
            <a:r>
              <a:rPr lang="en-US" sz="4000" dirty="0"/>
              <a:t>Stick to your CMS/Humana approved script when presenting the plan</a:t>
            </a:r>
          </a:p>
          <a:p>
            <a:pPr lvl="1">
              <a:buClr>
                <a:srgbClr val="AA0B5F"/>
              </a:buClr>
            </a:pPr>
            <a:r>
              <a:rPr lang="en-US" sz="4000" dirty="0"/>
              <a:t>Do not advise any MA/MAPD as being “like” or “similar” to a Medicare Supplement</a:t>
            </a:r>
          </a:p>
          <a:p>
            <a:pPr lvl="1">
              <a:buClr>
                <a:srgbClr val="AA0B5F"/>
              </a:buClr>
              <a:defRPr/>
            </a:pPr>
            <a:r>
              <a:rPr lang="en-US" sz="4000" dirty="0"/>
              <a:t>Please make sure the member is clear on the difference between Medicare Supplement and Medicare Advantage. </a:t>
            </a:r>
          </a:p>
          <a:p>
            <a:pPr lvl="1">
              <a:buClr>
                <a:srgbClr val="AA0B5F"/>
              </a:buClr>
              <a:defRPr/>
            </a:pPr>
            <a:r>
              <a:rPr lang="en-US" sz="4000" dirty="0"/>
              <a:t>If the member continuously refers to an MA plan as a Med Supp plan, confirm that the member understands the difference and what plan you are selling them</a:t>
            </a:r>
            <a:r>
              <a:rPr lang="en-US" sz="4000" dirty="0" smtClean="0"/>
              <a:t>.</a:t>
            </a:r>
          </a:p>
          <a:p>
            <a:pPr>
              <a:buClr>
                <a:srgbClr val="AA0B5F"/>
              </a:buClr>
            </a:pPr>
            <a:r>
              <a:rPr lang="en-US" sz="4000" dirty="0" smtClean="0">
                <a:ea typeface="ＭＳ Ｐゴシック"/>
                <a:cs typeface="ＭＳ Ｐゴシック"/>
              </a:rPr>
              <a:t>Offer to check any </a:t>
            </a:r>
            <a:r>
              <a:rPr lang="en-US" sz="4000" dirty="0">
                <a:ea typeface="ＭＳ Ｐゴシック"/>
                <a:cs typeface="ＭＳ Ｐゴシック"/>
              </a:rPr>
              <a:t>drugs that the member </a:t>
            </a:r>
            <a:r>
              <a:rPr lang="en-US" sz="4000" dirty="0" smtClean="0">
                <a:ea typeface="ＭＳ Ｐゴシック"/>
                <a:cs typeface="ＭＳ Ｐゴシック"/>
              </a:rPr>
              <a:t>may be </a:t>
            </a:r>
            <a:r>
              <a:rPr lang="en-US" sz="4000" dirty="0">
                <a:ea typeface="ＭＳ Ｐゴシック"/>
                <a:cs typeface="ＭＳ Ｐゴシック"/>
              </a:rPr>
              <a:t>taking</a:t>
            </a:r>
            <a:r>
              <a:rPr lang="en-US" sz="4000" dirty="0" smtClean="0">
                <a:ea typeface="ＭＳ Ｐゴシック"/>
                <a:cs typeface="ＭＳ Ｐゴシック"/>
              </a:rPr>
              <a:t>.</a:t>
            </a:r>
          </a:p>
          <a:p>
            <a:pPr>
              <a:buClr>
                <a:srgbClr val="AA0B5F"/>
              </a:buClr>
            </a:pPr>
            <a:r>
              <a:rPr lang="en-US" sz="4000" dirty="0" smtClean="0">
                <a:ea typeface="ＭＳ Ｐゴシック"/>
                <a:cs typeface="ＭＳ Ｐゴシック"/>
              </a:rPr>
              <a:t>Know what states you are licensed, appointed, and certified in to avoid compliance action</a:t>
            </a:r>
          </a:p>
          <a:p>
            <a:pPr>
              <a:buClr>
                <a:srgbClr val="AA0B5F"/>
              </a:buClr>
            </a:pPr>
            <a:r>
              <a:rPr lang="en-US" sz="4000" dirty="0" smtClean="0">
                <a:ea typeface="ＭＳ Ｐゴシック"/>
                <a:cs typeface="ＭＳ Ｐゴシック"/>
              </a:rPr>
              <a:t>Understand the  Power of Attorney requirements (competency level)</a:t>
            </a:r>
            <a:endParaRPr lang="en-US" sz="4000" dirty="0">
              <a:ea typeface="ＭＳ Ｐゴシック"/>
              <a:cs typeface="ＭＳ Ｐゴシック"/>
            </a:endParaRPr>
          </a:p>
          <a:p>
            <a:pPr lvl="1">
              <a:defRPr/>
            </a:pPr>
            <a:endParaRPr lang="en-US" sz="1400" dirty="0"/>
          </a:p>
          <a:p>
            <a:pPr lvl="1"/>
            <a:endParaRPr lang="en-US" sz="1200" dirty="0"/>
          </a:p>
          <a:p>
            <a:endParaRPr lang="en-US" dirty="0"/>
          </a:p>
          <a:p>
            <a:endParaRPr lang="en-US" dirty="0"/>
          </a:p>
        </p:txBody>
      </p:sp>
      <p:sp>
        <p:nvSpPr>
          <p:cNvPr id="3" name="Slide Number Placeholder 2"/>
          <p:cNvSpPr>
            <a:spLocks noGrp="1"/>
          </p:cNvSpPr>
          <p:nvPr>
            <p:ph type="sldNum" sz="quarter" idx="10"/>
          </p:nvPr>
        </p:nvSpPr>
        <p:spPr/>
        <p:txBody>
          <a:bodyPr/>
          <a:lstStyle/>
          <a:p>
            <a:fld id="{485C39CC-EE39-D443-B36F-C90C146C8057}" type="slidenum">
              <a:rPr lang="en-US" smtClean="0"/>
              <a:pPr/>
              <a:t>66</a:t>
            </a:fld>
            <a:endParaRPr lang="en-US" dirty="0"/>
          </a:p>
        </p:txBody>
      </p:sp>
      <p:sp>
        <p:nvSpPr>
          <p:cNvPr id="5" name="Title 4"/>
          <p:cNvSpPr>
            <a:spLocks noGrp="1"/>
          </p:cNvSpPr>
          <p:nvPr>
            <p:ph type="title"/>
          </p:nvPr>
        </p:nvSpPr>
        <p:spPr/>
        <p:txBody>
          <a:bodyPr/>
          <a:lstStyle/>
          <a:p>
            <a:r>
              <a:rPr lang="en-US" dirty="0" smtClean="0">
                <a:solidFill>
                  <a:schemeClr val="bg1"/>
                </a:solidFill>
              </a:rPr>
              <a:t>Compliance Reminders</a:t>
            </a:r>
            <a:endParaRPr lang="en-US" dirty="0">
              <a:solidFill>
                <a:schemeClr val="bg1"/>
              </a:solidFill>
            </a:endParaRPr>
          </a:p>
        </p:txBody>
      </p:sp>
    </p:spTree>
    <p:extLst>
      <p:ext uri="{BB962C8B-B14F-4D97-AF65-F5344CB8AC3E}">
        <p14:creationId xmlns:p14="http://schemas.microsoft.com/office/powerpoint/2010/main" val="2965144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solidFill>
                  <a:schemeClr val="bg1"/>
                </a:solidFill>
                <a:ea typeface="ＭＳ Ｐゴシック"/>
                <a:cs typeface="ＭＳ Ｐゴシック"/>
              </a:rPr>
              <a:t>Summary of Benefits </a:t>
            </a:r>
          </a:p>
        </p:txBody>
      </p:sp>
      <p:sp>
        <p:nvSpPr>
          <p:cNvPr id="29699" name="Content Placeholder 2"/>
          <p:cNvSpPr>
            <a:spLocks noGrp="1"/>
          </p:cNvSpPr>
          <p:nvPr>
            <p:ph idx="1"/>
          </p:nvPr>
        </p:nvSpPr>
        <p:spPr>
          <a:xfrm>
            <a:off x="812800" y="1604963"/>
            <a:ext cx="7521575" cy="4422775"/>
          </a:xfrm>
        </p:spPr>
        <p:txBody>
          <a:bodyPr>
            <a:normAutofit/>
          </a:bodyPr>
          <a:lstStyle/>
          <a:p>
            <a:pPr>
              <a:buClr>
                <a:srgbClr val="AA0B5F"/>
              </a:buClr>
            </a:pPr>
            <a:r>
              <a:rPr lang="en-US" sz="1800" dirty="0" smtClean="0"/>
              <a:t>Section As can result when a member is not </a:t>
            </a:r>
            <a:r>
              <a:rPr lang="en-US" sz="1800" dirty="0"/>
              <a:t>clearly advised of the plan benefits. </a:t>
            </a:r>
            <a:endParaRPr lang="en-US" sz="1800" dirty="0" smtClean="0"/>
          </a:p>
          <a:p>
            <a:pPr>
              <a:buClr>
                <a:srgbClr val="AA0B5F"/>
              </a:buClr>
            </a:pPr>
            <a:r>
              <a:rPr lang="en-US" sz="1800" dirty="0" smtClean="0"/>
              <a:t>Plan Basics</a:t>
            </a:r>
          </a:p>
          <a:p>
            <a:pPr lvl="1">
              <a:buClr>
                <a:srgbClr val="AA0B5F"/>
              </a:buClr>
            </a:pPr>
            <a:r>
              <a:rPr lang="en-US" sz="1400" dirty="0" smtClean="0"/>
              <a:t>Explanation </a:t>
            </a:r>
            <a:r>
              <a:rPr lang="en-US" sz="1400" dirty="0"/>
              <a:t>as to how plan works (e.g. HMO, </a:t>
            </a:r>
            <a:r>
              <a:rPr lang="en-US" sz="1400" dirty="0" smtClean="0"/>
              <a:t>PPO, PFFS) </a:t>
            </a:r>
          </a:p>
          <a:p>
            <a:pPr lvl="1">
              <a:buClr>
                <a:srgbClr val="AA0B5F"/>
              </a:buClr>
            </a:pPr>
            <a:r>
              <a:rPr lang="en-US" sz="1400" dirty="0"/>
              <a:t>Monthly premium</a:t>
            </a:r>
          </a:p>
          <a:p>
            <a:pPr lvl="1">
              <a:buClr>
                <a:srgbClr val="AA0B5F"/>
              </a:buClr>
            </a:pPr>
            <a:r>
              <a:rPr lang="en-US" sz="1400" dirty="0" smtClean="0"/>
              <a:t>In Network/Out of Network benefits</a:t>
            </a:r>
          </a:p>
          <a:p>
            <a:pPr lvl="1">
              <a:buClr>
                <a:srgbClr val="AA0B5F"/>
              </a:buClr>
            </a:pPr>
            <a:r>
              <a:rPr lang="en-US" sz="1400" dirty="0"/>
              <a:t>PCP </a:t>
            </a:r>
            <a:r>
              <a:rPr lang="en-US" sz="1400" dirty="0" smtClean="0"/>
              <a:t>requirements  </a:t>
            </a:r>
            <a:endParaRPr lang="en-US" sz="1400" dirty="0"/>
          </a:p>
          <a:p>
            <a:pPr lvl="1">
              <a:buClr>
                <a:srgbClr val="AA0B5F"/>
              </a:buClr>
            </a:pPr>
            <a:r>
              <a:rPr lang="en-US" sz="1400" dirty="0" smtClean="0"/>
              <a:t>Provide </a:t>
            </a:r>
            <a:r>
              <a:rPr lang="en-US" sz="1400" dirty="0"/>
              <a:t>at least two cost sharing/coinsurance examples, such as PCP and Specialists visits. </a:t>
            </a:r>
            <a:endParaRPr lang="en-US" sz="1400" dirty="0" smtClean="0"/>
          </a:p>
          <a:p>
            <a:pPr lvl="1">
              <a:buClr>
                <a:srgbClr val="AA0B5F"/>
              </a:buClr>
            </a:pPr>
            <a:r>
              <a:rPr lang="en-US" sz="1400" dirty="0"/>
              <a:t>Inform beneficiary that additional enrollment material is forthcoming, including ID card </a:t>
            </a:r>
          </a:p>
          <a:p>
            <a:pPr>
              <a:buClr>
                <a:srgbClr val="AA0B5F"/>
              </a:buClr>
            </a:pPr>
            <a:r>
              <a:rPr lang="en-US" sz="1800" dirty="0" smtClean="0"/>
              <a:t>Explain </a:t>
            </a:r>
            <a:r>
              <a:rPr lang="en-US" sz="1800" dirty="0"/>
              <a:t>physician/pharmacy network may change and may find an up-to-date list on the Plan/Part D Sponsor’s website </a:t>
            </a:r>
          </a:p>
          <a:p>
            <a:pPr>
              <a:buClr>
                <a:srgbClr val="AA0B5F"/>
              </a:buClr>
              <a:defRPr/>
            </a:pPr>
            <a:r>
              <a:rPr lang="en-US" sz="1800" dirty="0" smtClean="0"/>
              <a:t>This is why reviewing the Summary of Benefits is important because you want them to be informed of the plan benefits. </a:t>
            </a:r>
            <a:endParaRPr lang="en-US" sz="1800" dirty="0"/>
          </a:p>
          <a:p>
            <a:endParaRPr lang="en-US" sz="1800" dirty="0" smtClean="0">
              <a:ea typeface="ＭＳ Ｐゴシック"/>
              <a:cs typeface="ＭＳ Ｐゴシック"/>
            </a:endParaRPr>
          </a:p>
        </p:txBody>
      </p:sp>
    </p:spTree>
    <p:extLst>
      <p:ext uri="{BB962C8B-B14F-4D97-AF65-F5344CB8AC3E}">
        <p14:creationId xmlns:p14="http://schemas.microsoft.com/office/powerpoint/2010/main" val="242652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4281" y="1497903"/>
            <a:ext cx="4468239" cy="4728726"/>
          </a:xfrm>
          <a:ln>
            <a:noFill/>
          </a:ln>
        </p:spPr>
        <p:txBody>
          <a:bodyPr>
            <a:noAutofit/>
          </a:bodyPr>
          <a:lstStyle/>
          <a:p>
            <a:pPr marL="0" indent="0">
              <a:spcBef>
                <a:spcPts val="0"/>
              </a:spcBef>
              <a:buNone/>
            </a:pPr>
            <a:r>
              <a:rPr lang="en-US" sz="1800" b="1" dirty="0" smtClean="0">
                <a:latin typeface="FS Humana" panose="02000506040000020004" pitchFamily="2" charset="0"/>
              </a:rPr>
              <a:t>Value Added Services </a:t>
            </a:r>
          </a:p>
          <a:p>
            <a:r>
              <a:rPr lang="en-US" sz="1200" dirty="0" smtClean="0">
                <a:latin typeface="FS Humana" panose="02000506040000020004" pitchFamily="2" charset="0"/>
              </a:rPr>
              <a:t>Value Added Services (VAS) may not be discussed during the Medicare Advantage appointment. </a:t>
            </a:r>
          </a:p>
          <a:p>
            <a:r>
              <a:rPr lang="en-US" sz="1200" dirty="0" smtClean="0">
                <a:latin typeface="FS Humana" panose="02000506040000020004" pitchFamily="2" charset="0"/>
              </a:rPr>
              <a:t>The </a:t>
            </a:r>
            <a:r>
              <a:rPr lang="en-US" sz="1200" dirty="0">
                <a:latin typeface="FS Humana" panose="02000506040000020004" pitchFamily="2" charset="0"/>
              </a:rPr>
              <a:t>prospect must </a:t>
            </a:r>
            <a:r>
              <a:rPr lang="en-US" sz="1200" dirty="0" smtClean="0">
                <a:latin typeface="FS Humana" panose="02000506040000020004" pitchFamily="2" charset="0"/>
              </a:rPr>
              <a:t>be a </a:t>
            </a:r>
            <a:r>
              <a:rPr lang="en-US" sz="1200" dirty="0">
                <a:latin typeface="FS Humana" panose="02000506040000020004" pitchFamily="2" charset="0"/>
              </a:rPr>
              <a:t>member before the Value added services for a plan can be discussed.</a:t>
            </a:r>
          </a:p>
          <a:p>
            <a:r>
              <a:rPr lang="en-US" sz="1200" dirty="0" smtClean="0">
                <a:latin typeface="FS Humana" panose="02000506040000020004" pitchFamily="2" charset="0"/>
              </a:rPr>
              <a:t>Agents </a:t>
            </a:r>
            <a:r>
              <a:rPr lang="en-US" sz="1200" dirty="0">
                <a:latin typeface="FS Humana" panose="02000506040000020004" pitchFamily="2" charset="0"/>
              </a:rPr>
              <a:t>are not permitted to discuss or mention </a:t>
            </a:r>
            <a:r>
              <a:rPr lang="en-US" sz="1200" dirty="0" smtClean="0">
                <a:latin typeface="FS Humana" panose="02000506040000020004" pitchFamily="2" charset="0"/>
              </a:rPr>
              <a:t>VAS </a:t>
            </a:r>
            <a:r>
              <a:rPr lang="en-US" sz="1200" dirty="0">
                <a:latin typeface="FS Humana" panose="02000506040000020004" pitchFamily="2" charset="0"/>
              </a:rPr>
              <a:t>while </a:t>
            </a:r>
            <a:r>
              <a:rPr lang="en-US" sz="1200" dirty="0" smtClean="0">
                <a:latin typeface="FS Humana" panose="02000506040000020004" pitchFamily="2" charset="0"/>
              </a:rPr>
              <a:t>setting an </a:t>
            </a:r>
            <a:r>
              <a:rPr lang="en-US" sz="1200" dirty="0">
                <a:latin typeface="FS Humana" panose="02000506040000020004" pitchFamily="2" charset="0"/>
              </a:rPr>
              <a:t>appointment or during the initial sales </a:t>
            </a:r>
            <a:r>
              <a:rPr lang="en-US" sz="1200" dirty="0" smtClean="0">
                <a:latin typeface="FS Humana" panose="02000506040000020004" pitchFamily="2" charset="0"/>
              </a:rPr>
              <a:t>presentation</a:t>
            </a:r>
          </a:p>
          <a:p>
            <a:pPr lvl="1"/>
            <a:r>
              <a:rPr lang="en-US" sz="1200" dirty="0" smtClean="0">
                <a:latin typeface="FS Humana" panose="02000506040000020004" pitchFamily="2" charset="0"/>
              </a:rPr>
              <a:t>The reason for this change is because VAS benefits are </a:t>
            </a:r>
            <a:r>
              <a:rPr lang="en-US" sz="1200" dirty="0">
                <a:latin typeface="FS Humana" panose="02000506040000020004" pitchFamily="2" charset="0"/>
              </a:rPr>
              <a:t>not guaranteed to be offered with the plan through the duration of the year</a:t>
            </a:r>
            <a:r>
              <a:rPr lang="en-US" sz="1200" dirty="0" smtClean="0">
                <a:latin typeface="FS Humana" panose="02000506040000020004" pitchFamily="2" charset="0"/>
              </a:rPr>
              <a:t>.</a:t>
            </a:r>
          </a:p>
          <a:p>
            <a:r>
              <a:rPr lang="en-US" sz="1200" dirty="0" smtClean="0">
                <a:latin typeface="FS Humana" panose="02000506040000020004" pitchFamily="2" charset="0"/>
              </a:rPr>
              <a:t>If </a:t>
            </a:r>
            <a:r>
              <a:rPr lang="en-US" sz="1200" dirty="0">
                <a:latin typeface="FS Humana" panose="02000506040000020004" pitchFamily="2" charset="0"/>
              </a:rPr>
              <a:t>a member asks questions about a VAS, the agent can answer the question but should say </a:t>
            </a:r>
            <a:r>
              <a:rPr lang="en-US" sz="1200" dirty="0" smtClean="0">
                <a:latin typeface="FS Humana" panose="02000506040000020004" pitchFamily="2" charset="0"/>
              </a:rPr>
              <a:t>the following </a:t>
            </a:r>
            <a:r>
              <a:rPr lang="en-US" sz="1200" dirty="0">
                <a:latin typeface="FS Humana" panose="02000506040000020004" pitchFamily="2" charset="0"/>
              </a:rPr>
              <a:t>VAS disclaimer </a:t>
            </a:r>
            <a:endParaRPr lang="en-US" sz="1200" dirty="0" smtClean="0">
              <a:latin typeface="FS Humana" panose="02000506040000020004" pitchFamily="2" charset="0"/>
            </a:endParaRPr>
          </a:p>
          <a:p>
            <a:r>
              <a:rPr lang="en-US" sz="1100" i="1" u="sng" dirty="0" smtClean="0">
                <a:latin typeface="FS Humana" panose="02000506040000020004" pitchFamily="2" charset="0"/>
              </a:rPr>
              <a:t>Value Added Services Disclaimer </a:t>
            </a:r>
            <a:r>
              <a:rPr lang="en-US" sz="1100" i="1" dirty="0">
                <a:latin typeface="FS Humana" panose="02000506040000020004" pitchFamily="2" charset="0"/>
              </a:rPr>
              <a:t>“Yes, we do have some additional discounts and services and they vary by geographic area. However, those additional discounts and services are not considered actual benefits of the plan and are not really part of what we think you should be basing your enrollment decision on. In fact, CMS asks us not to discuss them until you actually become a member so that the focus isn’t taken off of what is most </a:t>
            </a:r>
            <a:r>
              <a:rPr lang="en-US" sz="1100" i="1" dirty="0" smtClean="0">
                <a:latin typeface="FS Humana" panose="02000506040000020004" pitchFamily="2" charset="0"/>
              </a:rPr>
              <a:t>important”</a:t>
            </a:r>
          </a:p>
          <a:p>
            <a:pPr marL="458787" lvl="2" indent="0">
              <a:buNone/>
            </a:pPr>
            <a:endParaRPr lang="en-US" sz="1200" i="1" dirty="0"/>
          </a:p>
          <a:p>
            <a:pPr marL="458787" lvl="2" indent="0">
              <a:buNone/>
            </a:pPr>
            <a:endParaRPr lang="en-US" sz="1200" i="1" dirty="0" smtClean="0"/>
          </a:p>
          <a:p>
            <a:endParaRPr lang="en-US" sz="1200" dirty="0"/>
          </a:p>
          <a:p>
            <a:pPr marL="0" indent="0">
              <a:buNone/>
            </a:pPr>
            <a:endParaRPr lang="en-US" sz="1200" dirty="0"/>
          </a:p>
        </p:txBody>
      </p:sp>
      <p:sp>
        <p:nvSpPr>
          <p:cNvPr id="5" name="Title 4"/>
          <p:cNvSpPr>
            <a:spLocks noGrp="1"/>
          </p:cNvSpPr>
          <p:nvPr>
            <p:ph type="title"/>
          </p:nvPr>
        </p:nvSpPr>
        <p:spPr/>
        <p:txBody>
          <a:bodyPr/>
          <a:lstStyle/>
          <a:p>
            <a:r>
              <a:rPr lang="en-US" dirty="0" smtClean="0">
                <a:solidFill>
                  <a:schemeClr val="bg1"/>
                </a:solidFill>
              </a:rPr>
              <a:t> </a:t>
            </a:r>
            <a:r>
              <a:rPr lang="en-US" dirty="0" smtClean="0">
                <a:solidFill>
                  <a:schemeClr val="bg1"/>
                </a:solidFill>
                <a:latin typeface="FS Humana" panose="02000506040000020004" pitchFamily="2" charset="0"/>
              </a:rPr>
              <a:t>Value Added Services (VAS) vs. </a:t>
            </a:r>
            <a:br>
              <a:rPr lang="en-US" dirty="0" smtClean="0">
                <a:solidFill>
                  <a:schemeClr val="bg1"/>
                </a:solidFill>
                <a:latin typeface="FS Humana" panose="02000506040000020004" pitchFamily="2" charset="0"/>
              </a:rPr>
            </a:br>
            <a:r>
              <a:rPr lang="en-US" dirty="0" smtClean="0">
                <a:solidFill>
                  <a:schemeClr val="bg1"/>
                </a:solidFill>
                <a:latin typeface="FS Humana" panose="02000506040000020004" pitchFamily="2" charset="0"/>
              </a:rPr>
              <a:t>Supplemental Benefits Reminder </a:t>
            </a:r>
            <a:endParaRPr lang="en-US" sz="2000" dirty="0">
              <a:solidFill>
                <a:srgbClr val="FF0000"/>
              </a:solidFill>
              <a:latin typeface="FS Humana" panose="02000506040000020004" pitchFamily="2" charset="0"/>
            </a:endParaRPr>
          </a:p>
        </p:txBody>
      </p:sp>
      <p:sp>
        <p:nvSpPr>
          <p:cNvPr id="4" name="Rectangle 3"/>
          <p:cNvSpPr/>
          <p:nvPr/>
        </p:nvSpPr>
        <p:spPr>
          <a:xfrm>
            <a:off x="5406970" y="1383603"/>
            <a:ext cx="3472116" cy="4247317"/>
          </a:xfrm>
          <a:prstGeom prst="rect">
            <a:avLst/>
          </a:prstGeom>
          <a:solidFill>
            <a:schemeClr val="bg1"/>
          </a:solidFill>
          <a:ln>
            <a:noFill/>
          </a:ln>
        </p:spPr>
        <p:txBody>
          <a:bodyPr wrap="square">
            <a:spAutoFit/>
          </a:bodyPr>
          <a:lstStyle/>
          <a:p>
            <a:pPr defTabSz="457200">
              <a:lnSpc>
                <a:spcPct val="150000"/>
              </a:lnSpc>
              <a:spcBef>
                <a:spcPts val="600"/>
              </a:spcBef>
              <a:spcAft>
                <a:spcPts val="600"/>
              </a:spcAft>
            </a:pPr>
            <a:r>
              <a:rPr lang="en-US" b="1" dirty="0">
                <a:solidFill>
                  <a:prstClr val="black"/>
                </a:solidFill>
              </a:rPr>
              <a:t> </a:t>
            </a:r>
            <a:r>
              <a:rPr lang="en-US" b="1" dirty="0" smtClean="0">
                <a:solidFill>
                  <a:prstClr val="black"/>
                </a:solidFill>
                <a:latin typeface="FS Humana" panose="02000506040000020004" pitchFamily="2" charset="0"/>
              </a:rPr>
              <a:t>Supplemental Benefits </a:t>
            </a:r>
          </a:p>
          <a:p>
            <a:pPr marL="285750" indent="-285750" defTabSz="457200">
              <a:spcAft>
                <a:spcPts val="600"/>
              </a:spcAft>
              <a:buFont typeface="Arial" panose="020B0604020202020204" pitchFamily="34" charset="0"/>
              <a:buChar char="•"/>
            </a:pPr>
            <a:r>
              <a:rPr lang="en-US" sz="1200" dirty="0" smtClean="0">
                <a:solidFill>
                  <a:prstClr val="black"/>
                </a:solidFill>
                <a:latin typeface="FS Humana" panose="02000506040000020004" pitchFamily="2" charset="0"/>
              </a:rPr>
              <a:t>A </a:t>
            </a:r>
            <a:r>
              <a:rPr lang="en-US" sz="1200" dirty="0">
                <a:solidFill>
                  <a:prstClr val="black"/>
                </a:solidFill>
                <a:latin typeface="FS Humana" panose="02000506040000020004" pitchFamily="2" charset="0"/>
              </a:rPr>
              <a:t>supplemental benefit is an item or service not covered by Original Medicare, that is primarily health related and for which the MA plan must incur a non-zero direct medical cost. </a:t>
            </a:r>
            <a:endParaRPr lang="en-US" sz="1200" dirty="0" smtClean="0">
              <a:solidFill>
                <a:prstClr val="black"/>
              </a:solidFill>
              <a:latin typeface="FS Humana" panose="02000506040000020004" pitchFamily="2" charset="0"/>
            </a:endParaRPr>
          </a:p>
          <a:p>
            <a:pPr defTabSz="457200">
              <a:spcAft>
                <a:spcPts val="600"/>
              </a:spcAft>
            </a:pPr>
            <a:endParaRPr lang="en-US" sz="1400" dirty="0">
              <a:solidFill>
                <a:prstClr val="black"/>
              </a:solidFill>
              <a:latin typeface="FS Humana" panose="02000506040000020004" pitchFamily="2" charset="0"/>
            </a:endParaRPr>
          </a:p>
          <a:p>
            <a:pPr marL="285750" indent="-285750" defTabSz="457200">
              <a:spcAft>
                <a:spcPts val="600"/>
              </a:spcAft>
              <a:buFont typeface="Arial" panose="020B0604020202020204" pitchFamily="34" charset="0"/>
              <a:buChar char="•"/>
            </a:pPr>
            <a:r>
              <a:rPr lang="en-US" sz="1200" dirty="0">
                <a:solidFill>
                  <a:prstClr val="black"/>
                </a:solidFill>
                <a:latin typeface="FS Humana" panose="02000506040000020004" pitchFamily="2" charset="0"/>
              </a:rPr>
              <a:t>Supplemental Benefits include: </a:t>
            </a:r>
            <a:r>
              <a:rPr lang="en-US" sz="1200" dirty="0" err="1">
                <a:solidFill>
                  <a:prstClr val="black"/>
                </a:solidFill>
                <a:latin typeface="FS Humana" panose="02000506040000020004" pitchFamily="2" charset="0"/>
              </a:rPr>
              <a:t>WellDine</a:t>
            </a:r>
            <a:r>
              <a:rPr lang="en-US" sz="1200" dirty="0">
                <a:solidFill>
                  <a:prstClr val="black"/>
                </a:solidFill>
                <a:latin typeface="FS Humana" panose="02000506040000020004" pitchFamily="2" charset="0"/>
              </a:rPr>
              <a:t>, SilverSneakers and Humana Active Outlook (HAO) </a:t>
            </a:r>
            <a:endParaRPr lang="en-US" sz="1200" dirty="0" smtClean="0">
              <a:solidFill>
                <a:prstClr val="black"/>
              </a:solidFill>
              <a:latin typeface="FS Humana" panose="02000506040000020004" pitchFamily="2" charset="0"/>
            </a:endParaRPr>
          </a:p>
          <a:p>
            <a:pPr marL="285750" indent="-285750" defTabSz="457200">
              <a:spcAft>
                <a:spcPts val="600"/>
              </a:spcAft>
              <a:buFont typeface="Arial" panose="020B0604020202020204" pitchFamily="34" charset="0"/>
              <a:buChar char="•"/>
            </a:pPr>
            <a:endParaRPr lang="en-US" sz="1200" dirty="0">
              <a:solidFill>
                <a:prstClr val="black"/>
              </a:solidFill>
              <a:latin typeface="FS Humana" panose="02000506040000020004" pitchFamily="2" charset="0"/>
            </a:endParaRPr>
          </a:p>
          <a:p>
            <a:pPr marL="285750" indent="-285750" defTabSz="457200">
              <a:spcAft>
                <a:spcPts val="600"/>
              </a:spcAft>
              <a:buFont typeface="Arial" panose="020B0604020202020204" pitchFamily="34" charset="0"/>
              <a:buChar char="•"/>
            </a:pPr>
            <a:endParaRPr lang="en-US" sz="1200" dirty="0" smtClean="0">
              <a:solidFill>
                <a:prstClr val="black"/>
              </a:solidFill>
              <a:latin typeface="FS Humana" panose="02000506040000020004" pitchFamily="2" charset="0"/>
            </a:endParaRPr>
          </a:p>
          <a:p>
            <a:pPr marL="285750" indent="-285750" defTabSz="457200">
              <a:spcAft>
                <a:spcPts val="600"/>
              </a:spcAft>
              <a:buFont typeface="Arial" panose="020B0604020202020204" pitchFamily="34" charset="0"/>
              <a:buChar char="•"/>
            </a:pPr>
            <a:endParaRPr lang="en-US" sz="1600" dirty="0">
              <a:solidFill>
                <a:prstClr val="black"/>
              </a:solidFill>
            </a:endParaRPr>
          </a:p>
          <a:p>
            <a:pPr marL="285750" indent="-285750" defTabSz="457200">
              <a:spcAft>
                <a:spcPts val="600"/>
              </a:spcAft>
              <a:buFont typeface="Arial" panose="020B0604020202020204" pitchFamily="34" charset="0"/>
              <a:buChar char="•"/>
            </a:pPr>
            <a:endParaRPr lang="en-US" sz="1600" dirty="0" smtClean="0">
              <a:solidFill>
                <a:prstClr val="black"/>
              </a:solidFill>
            </a:endParaRPr>
          </a:p>
          <a:p>
            <a:pPr marL="285750" indent="-285750" defTabSz="457200">
              <a:spcAft>
                <a:spcPts val="600"/>
              </a:spcAft>
              <a:buFont typeface="Arial" panose="020B0604020202020204" pitchFamily="34" charset="0"/>
              <a:buChar char="•"/>
            </a:pPr>
            <a:endParaRPr lang="en-US" sz="1600" dirty="0">
              <a:solidFill>
                <a:prstClr val="black"/>
              </a:solidFill>
            </a:endParaRPr>
          </a:p>
          <a:p>
            <a:pPr marL="285750" indent="-285750" defTabSz="457200">
              <a:spcAft>
                <a:spcPts val="600"/>
              </a:spcAft>
              <a:buFont typeface="Arial" panose="020B0604020202020204" pitchFamily="34" charset="0"/>
              <a:buChar char="•"/>
            </a:pPr>
            <a:endParaRPr lang="en-US" sz="1600" dirty="0" smtClean="0">
              <a:solidFill>
                <a:prstClr val="black"/>
              </a:solidFill>
            </a:endParaRPr>
          </a:p>
        </p:txBody>
      </p:sp>
      <p:graphicFrame>
        <p:nvGraphicFramePr>
          <p:cNvPr id="9" name="Object 8">
            <a:hlinkClick r:id="rId4" action="ppaction://hlinkfile"/>
          </p:cNvPr>
          <p:cNvGraphicFramePr>
            <a:graphicFrameLocks noChangeAspect="1"/>
          </p:cNvGraphicFramePr>
          <p:nvPr>
            <p:extLst>
              <p:ext uri="{D42A27DB-BD31-4B8C-83A1-F6EECF244321}">
                <p14:modId xmlns:p14="http://schemas.microsoft.com/office/powerpoint/2010/main" val="3948065481"/>
              </p:ext>
            </p:extLst>
          </p:nvPr>
        </p:nvGraphicFramePr>
        <p:xfrm>
          <a:off x="6492672" y="3813810"/>
          <a:ext cx="1592148" cy="2062480"/>
        </p:xfrm>
        <a:graphic>
          <a:graphicData uri="http://schemas.openxmlformats.org/presentationml/2006/ole">
            <mc:AlternateContent xmlns:mc="http://schemas.openxmlformats.org/markup-compatibility/2006">
              <mc:Choice xmlns:v="urn:schemas-microsoft-com:vml" Requires="v">
                <p:oleObj spid="_x0000_s3078" name="Acrobat Document" r:id="rId5" imgW="5829300" imgH="7543800" progId="AcroExch.Document.11">
                  <p:link updateAutomatic="1"/>
                </p:oleObj>
              </mc:Choice>
              <mc:Fallback>
                <p:oleObj name="Acrobat Document" r:id="rId5" imgW="5829300" imgH="7543800" progId="AcroExch.Document.11">
                  <p:link updateAutomatic="1"/>
                  <p:pic>
                    <p:nvPicPr>
                      <p:cNvPr id="0" name=""/>
                      <p:cNvPicPr/>
                      <p:nvPr/>
                    </p:nvPicPr>
                    <p:blipFill>
                      <a:blip r:embed="rId6"/>
                      <a:stretch>
                        <a:fillRect/>
                      </a:stretch>
                    </p:blipFill>
                    <p:spPr>
                      <a:xfrm>
                        <a:off x="6492672" y="3813810"/>
                        <a:ext cx="1592148" cy="2062480"/>
                      </a:xfrm>
                      <a:prstGeom prst="rect">
                        <a:avLst/>
                      </a:prstGeom>
                      <a:ln w="19050">
                        <a:solidFill>
                          <a:schemeClr val="bg2"/>
                        </a:solidFill>
                      </a:ln>
                    </p:spPr>
                  </p:pic>
                </p:oleObj>
              </mc:Fallback>
            </mc:AlternateContent>
          </a:graphicData>
        </a:graphic>
      </p:graphicFrame>
      <p:pic>
        <p:nvPicPr>
          <p:cNvPr id="3225" name="Picture 15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3347" y="1661160"/>
            <a:ext cx="53471"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ooter Placeholder 2"/>
          <p:cNvSpPr>
            <a:spLocks noGrp="1"/>
          </p:cNvSpPr>
          <p:nvPr>
            <p:ph type="ftr" sz="quarter" idx="11"/>
          </p:nvPr>
        </p:nvSpPr>
        <p:spPr>
          <a:xfrm>
            <a:off x="480060" y="6586807"/>
            <a:ext cx="5920740" cy="188978"/>
          </a:xfrm>
        </p:spPr>
        <p:txBody>
          <a:bodyPr/>
          <a:lstStyle/>
          <a:p>
            <a:r>
              <a:rPr lang="en-US" dirty="0" smtClean="0">
                <a:solidFill>
                  <a:srgbClr val="E0773C">
                    <a:lumMod val="50000"/>
                  </a:srgbClr>
                </a:solidFill>
              </a:rPr>
              <a:t>Humana MarketPOINT Internal Use Only - For Training Purposes ONLY (Not CMS Approved)   RVSD  8/18/17</a:t>
            </a:r>
            <a:endParaRPr lang="en-US" dirty="0">
              <a:solidFill>
                <a:srgbClr val="E0773C">
                  <a:lumMod val="50000"/>
                </a:srgbClr>
              </a:solidFill>
            </a:endParaRPr>
          </a:p>
        </p:txBody>
      </p:sp>
    </p:spTree>
    <p:extLst>
      <p:ext uri="{BB962C8B-B14F-4D97-AF65-F5344CB8AC3E}">
        <p14:creationId xmlns:p14="http://schemas.microsoft.com/office/powerpoint/2010/main" val="1822863505"/>
      </p:ext>
    </p:extLst>
  </p:cSld>
  <p:clrMapOvr>
    <a:masterClrMapping/>
  </p:clrMapOvr>
  <p:transition spd="slow">
    <p:pull/>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getcert.gr/wp-content/uploads/2014/06/erotisi.jpg"/>
          <p:cNvPicPr>
            <a:picLocks noChangeAspect="1" noChangeArrowheads="1"/>
          </p:cNvPicPr>
          <p:nvPr/>
        </p:nvPicPr>
        <p:blipFill rotWithShape="1">
          <a:blip r:embed="rId3">
            <a:extLst>
              <a:ext uri="{28A0092B-C50C-407E-A947-70E740481C1C}">
                <a14:useLocalDpi xmlns:a14="http://schemas.microsoft.com/office/drawing/2010/main" val="0"/>
              </a:ext>
            </a:extLst>
          </a:blip>
          <a:srcRect b="343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5"/>
          <p:cNvSpPr txBox="1">
            <a:spLocks/>
          </p:cNvSpPr>
          <p:nvPr/>
        </p:nvSpPr>
        <p:spPr>
          <a:xfrm>
            <a:off x="8617580" y="6342216"/>
            <a:ext cx="381000" cy="244475"/>
          </a:xfrm>
          <a:prstGeom prst="rect">
            <a:avLst/>
          </a:prstGeom>
        </p:spPr>
        <p:txBody>
          <a:bodyPr lIns="121850" tIns="60925" rIns="121850" bIns="60925"/>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5C39CC-EE39-D443-B36F-C90C146C8057}" type="slidenum">
              <a:rPr lang="en-US" sz="1200">
                <a:solidFill>
                  <a:srgbClr val="FFFFFF"/>
                </a:solidFill>
              </a:rPr>
              <a:pPr/>
              <a:t>69</a:t>
            </a:fld>
            <a:endParaRPr lang="en-US" sz="1200" dirty="0">
              <a:solidFill>
                <a:srgbClr val="FFFFFF"/>
              </a:solidFill>
            </a:endParaRPr>
          </a:p>
        </p:txBody>
      </p:sp>
    </p:spTree>
    <p:extLst>
      <p:ext uri="{BB962C8B-B14F-4D97-AF65-F5344CB8AC3E}">
        <p14:creationId xmlns:p14="http://schemas.microsoft.com/office/powerpoint/2010/main" val="679786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04963"/>
            <a:ext cx="7010400" cy="4422775"/>
          </a:xfrm>
        </p:spPr>
        <p:txBody>
          <a:bodyPr>
            <a:normAutofit fontScale="85000" lnSpcReduction="10000"/>
          </a:bodyPr>
          <a:lstStyle/>
          <a:p>
            <a:endParaRPr lang="en-US" dirty="0" smtClean="0"/>
          </a:p>
          <a:p>
            <a:r>
              <a:rPr lang="en-US" dirty="0" smtClean="0"/>
              <a:t>Lower PCP Copays</a:t>
            </a:r>
          </a:p>
          <a:p>
            <a:r>
              <a:rPr lang="en-US" dirty="0"/>
              <a:t>Lowered MOOPs</a:t>
            </a:r>
          </a:p>
          <a:p>
            <a:r>
              <a:rPr lang="en-US" dirty="0"/>
              <a:t>Lowered Rx </a:t>
            </a:r>
            <a:r>
              <a:rPr lang="en-US" dirty="0" smtClean="0"/>
              <a:t>Copays</a:t>
            </a:r>
          </a:p>
          <a:p>
            <a:r>
              <a:rPr lang="en-US" dirty="0" smtClean="0"/>
              <a:t>Higher OTC Benefit amounts</a:t>
            </a:r>
          </a:p>
          <a:p>
            <a:r>
              <a:rPr lang="en-US" dirty="0" smtClean="0"/>
              <a:t>More Part B giveback areas</a:t>
            </a:r>
          </a:p>
          <a:p>
            <a:r>
              <a:rPr lang="en-US" dirty="0" smtClean="0"/>
              <a:t>New </a:t>
            </a:r>
            <a:r>
              <a:rPr lang="en-US" dirty="0"/>
              <a:t>Rx Formulary- more drugs in Tier 1 (moved from Tier 2 to </a:t>
            </a:r>
            <a:r>
              <a:rPr lang="en-US" dirty="0" smtClean="0"/>
              <a:t>1)</a:t>
            </a:r>
          </a:p>
          <a:p>
            <a:r>
              <a:rPr lang="en-US" dirty="0" smtClean="0"/>
              <a:t>Many areas now have no referrals for HMO </a:t>
            </a:r>
          </a:p>
          <a:p>
            <a:r>
              <a:rPr lang="en-US" dirty="0" smtClean="0"/>
              <a:t>Expanding Dual SNP Markets</a:t>
            </a:r>
          </a:p>
          <a:p>
            <a:pPr marL="458787" lvl="2" indent="0">
              <a:buNone/>
            </a:pPr>
            <a:endParaRPr lang="en-US" sz="1600" dirty="0" smtClean="0"/>
          </a:p>
          <a:p>
            <a:pPr marL="458787" lvl="2" indent="0">
              <a:buNone/>
            </a:pPr>
            <a:r>
              <a:rPr lang="en-US" sz="1600" dirty="0" smtClean="0"/>
              <a:t>*Please refer to plan’s Summary of Benefits, this is a just a high level overview of changes</a:t>
            </a:r>
            <a:endParaRPr lang="en-US" sz="1600" dirty="0"/>
          </a:p>
        </p:txBody>
      </p:sp>
      <p:sp>
        <p:nvSpPr>
          <p:cNvPr id="3" name="Slide Number Placeholder 2"/>
          <p:cNvSpPr>
            <a:spLocks noGrp="1"/>
          </p:cNvSpPr>
          <p:nvPr>
            <p:ph type="sldNum" sz="quarter" idx="10"/>
          </p:nvPr>
        </p:nvSpPr>
        <p:spPr/>
        <p:txBody>
          <a:bodyPr/>
          <a:lstStyle/>
          <a:p>
            <a:fld id="{485C39CC-EE39-D443-B36F-C90C146C8057}" type="slidenum">
              <a:rPr lang="en-US" smtClean="0"/>
              <a:pPr/>
              <a:t>7</a:t>
            </a:fld>
            <a:endParaRPr lang="en-US" dirty="0"/>
          </a:p>
        </p:txBody>
      </p:sp>
      <p:sp>
        <p:nvSpPr>
          <p:cNvPr id="5" name="Title 4"/>
          <p:cNvSpPr>
            <a:spLocks noGrp="1"/>
          </p:cNvSpPr>
          <p:nvPr>
            <p:ph type="title"/>
          </p:nvPr>
        </p:nvSpPr>
        <p:spPr/>
        <p:txBody>
          <a:bodyPr/>
          <a:lstStyle/>
          <a:p>
            <a:r>
              <a:rPr lang="en-US" dirty="0" smtClean="0">
                <a:solidFill>
                  <a:schemeClr val="bg1"/>
                </a:solidFill>
              </a:rPr>
              <a:t>You Spoke, </a:t>
            </a:r>
            <a:r>
              <a:rPr lang="en-US" dirty="0">
                <a:solidFill>
                  <a:schemeClr val="bg1"/>
                </a:solidFill>
              </a:rPr>
              <a:t>W</a:t>
            </a:r>
            <a:r>
              <a:rPr lang="en-US" dirty="0" smtClean="0">
                <a:solidFill>
                  <a:schemeClr val="bg1"/>
                </a:solidFill>
              </a:rPr>
              <a:t>e </a:t>
            </a:r>
            <a:r>
              <a:rPr lang="en-US" dirty="0">
                <a:solidFill>
                  <a:schemeClr val="bg1"/>
                </a:solidFill>
              </a:rPr>
              <a:t>L</a:t>
            </a:r>
            <a:r>
              <a:rPr lang="en-US" dirty="0" smtClean="0">
                <a:solidFill>
                  <a:schemeClr val="bg1"/>
                </a:solidFill>
              </a:rPr>
              <a:t>istened!</a:t>
            </a:r>
            <a:endParaRPr lang="en-US" dirty="0">
              <a:solidFill>
                <a:schemeClr val="bg1"/>
              </a:solidFill>
            </a:endParaRPr>
          </a:p>
        </p:txBody>
      </p:sp>
    </p:spTree>
    <p:extLst>
      <p:ext uri="{BB962C8B-B14F-4D97-AF65-F5344CB8AC3E}">
        <p14:creationId xmlns:p14="http://schemas.microsoft.com/office/powerpoint/2010/main" val="28643480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85C39CC-EE39-D443-B36F-C90C146C8057}" type="slidenum">
              <a:rPr lang="en-US" smtClean="0"/>
              <a:pPr/>
              <a:t>8</a:t>
            </a:fld>
            <a:endParaRPr lang="en-US" dirty="0"/>
          </a:p>
        </p:txBody>
      </p:sp>
      <p:sp>
        <p:nvSpPr>
          <p:cNvPr id="5" name="Title 4"/>
          <p:cNvSpPr>
            <a:spLocks noGrp="1"/>
          </p:cNvSpPr>
          <p:nvPr>
            <p:ph type="title"/>
          </p:nvPr>
        </p:nvSpPr>
        <p:spPr/>
        <p:txBody>
          <a:bodyPr/>
          <a:lstStyle/>
          <a:p>
            <a:r>
              <a:rPr lang="en-US" dirty="0" smtClean="0">
                <a:solidFill>
                  <a:schemeClr val="bg1"/>
                </a:solidFill>
              </a:rPr>
              <a:t>2017 Top MA States</a:t>
            </a:r>
            <a:endParaRPr lang="en-US" dirty="0">
              <a:solidFill>
                <a:schemeClr val="bg1"/>
              </a:solidFill>
            </a:endParaRPr>
          </a:p>
        </p:txBody>
      </p:sp>
      <p:graphicFrame>
        <p:nvGraphicFramePr>
          <p:cNvPr id="16" name="Chart 15"/>
          <p:cNvGraphicFramePr/>
          <p:nvPr>
            <p:extLst>
              <p:ext uri="{D42A27DB-BD31-4B8C-83A1-F6EECF244321}">
                <p14:modId xmlns:p14="http://schemas.microsoft.com/office/powerpoint/2010/main" val="1326007335"/>
              </p:ext>
            </p:extLst>
          </p:nvPr>
        </p:nvGraphicFramePr>
        <p:xfrm>
          <a:off x="4267200" y="1447800"/>
          <a:ext cx="4506685" cy="49190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ontent Placeholder 8"/>
          <p:cNvGraphicFramePr>
            <a:graphicFrameLocks noGrp="1"/>
          </p:cNvGraphicFramePr>
          <p:nvPr>
            <p:ph idx="1"/>
            <p:extLst>
              <p:ext uri="{D42A27DB-BD31-4B8C-83A1-F6EECF244321}">
                <p14:modId xmlns:p14="http://schemas.microsoft.com/office/powerpoint/2010/main" val="2324262151"/>
              </p:ext>
            </p:extLst>
          </p:nvPr>
        </p:nvGraphicFramePr>
        <p:xfrm>
          <a:off x="457200" y="1600200"/>
          <a:ext cx="3810000" cy="4267193"/>
        </p:xfrm>
        <a:graphic>
          <a:graphicData uri="http://schemas.openxmlformats.org/drawingml/2006/table">
            <a:tbl>
              <a:tblPr/>
              <a:tblGrid>
                <a:gridCol w="1398067">
                  <a:extLst>
                    <a:ext uri="{9D8B030D-6E8A-4147-A177-3AD203B41FA5}">
                      <a16:colId xmlns:a16="http://schemas.microsoft.com/office/drawing/2014/main" val="20000"/>
                    </a:ext>
                  </a:extLst>
                </a:gridCol>
                <a:gridCol w="458908">
                  <a:extLst>
                    <a:ext uri="{9D8B030D-6E8A-4147-A177-3AD203B41FA5}">
                      <a16:colId xmlns:a16="http://schemas.microsoft.com/office/drawing/2014/main" val="20001"/>
                    </a:ext>
                  </a:extLst>
                </a:gridCol>
                <a:gridCol w="1440756">
                  <a:extLst>
                    <a:ext uri="{9D8B030D-6E8A-4147-A177-3AD203B41FA5}">
                      <a16:colId xmlns:a16="http://schemas.microsoft.com/office/drawing/2014/main" val="20002"/>
                    </a:ext>
                  </a:extLst>
                </a:gridCol>
                <a:gridCol w="512269">
                  <a:extLst>
                    <a:ext uri="{9D8B030D-6E8A-4147-A177-3AD203B41FA5}">
                      <a16:colId xmlns:a16="http://schemas.microsoft.com/office/drawing/2014/main" val="20003"/>
                    </a:ext>
                  </a:extLst>
                </a:gridCol>
              </a:tblGrid>
              <a:tr h="234462">
                <a:tc>
                  <a:txBody>
                    <a:bodyPr/>
                    <a:lstStyle/>
                    <a:p>
                      <a:pPr algn="ctr" fontAlgn="b"/>
                      <a:r>
                        <a:rPr lang="en-US" sz="1100" b="1" i="0" u="none" strike="noStrike" dirty="0">
                          <a:effectLst/>
                          <a:latin typeface="Arial"/>
                        </a:rPr>
                        <a:t>Top Counties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000" b="0" i="0" u="none" strike="noStrike" dirty="0">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100" b="1" i="0" u="none" strike="noStrike">
                          <a:effectLst/>
                          <a:latin typeface="Arial"/>
                        </a:rPr>
                        <a:t>MA Top State- CC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100" b="1" i="0" u="none" strike="noStrike">
                          <a:effectLst/>
                          <a:latin typeface="Arial"/>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246185">
                <a:tc>
                  <a:txBody>
                    <a:bodyPr/>
                    <a:lstStyle/>
                    <a:p>
                      <a:pPr algn="ctr" fontAlgn="b"/>
                      <a:r>
                        <a:rPr lang="en-US" sz="1100" b="0" i="0" u="none" strike="noStrike">
                          <a:effectLst/>
                          <a:latin typeface="Arial"/>
                        </a:rPr>
                        <a:t>Cook, IL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Florida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738">
                <a:tc>
                  <a:txBody>
                    <a:bodyPr/>
                    <a:lstStyle/>
                    <a:p>
                      <a:pPr algn="ctr" fontAlgn="b"/>
                      <a:r>
                        <a:rPr lang="en-US" sz="1100" b="0" i="0" u="none" strike="noStrike">
                          <a:effectLst/>
                          <a:latin typeface="Arial"/>
                        </a:rPr>
                        <a:t>Dallas, 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Texas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2738">
                <a:tc>
                  <a:txBody>
                    <a:bodyPr/>
                    <a:lstStyle/>
                    <a:p>
                      <a:pPr algn="ctr" fontAlgn="b"/>
                      <a:r>
                        <a:rPr lang="en-US" sz="1100" b="0" i="0" u="none" strike="noStrike">
                          <a:effectLst/>
                          <a:latin typeface="Arial"/>
                        </a:rPr>
                        <a:t>Broward, FL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Louisiana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2738">
                <a:tc>
                  <a:txBody>
                    <a:bodyPr/>
                    <a:lstStyle/>
                    <a:p>
                      <a:pPr algn="ctr" fontAlgn="b"/>
                      <a:r>
                        <a:rPr lang="en-US" sz="1100" b="0" i="0" u="none" strike="noStrike">
                          <a:effectLst/>
                          <a:latin typeface="Arial"/>
                        </a:rPr>
                        <a:t>Philadelphia, PA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North Carolina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5.3%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2738">
                <a:tc>
                  <a:txBody>
                    <a:bodyPr/>
                    <a:lstStyle/>
                    <a:p>
                      <a:pPr algn="ctr" fontAlgn="b"/>
                      <a:r>
                        <a:rPr lang="en-US" sz="1100" b="0" i="0" u="none" strike="noStrike">
                          <a:effectLst/>
                          <a:latin typeface="Arial"/>
                        </a:rPr>
                        <a:t>Harris, 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dirty="0">
                          <a:effectLst/>
                          <a:latin typeface="Arial"/>
                        </a:rPr>
                        <a:t>Ohio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2738">
                <a:tc>
                  <a:txBody>
                    <a:bodyPr/>
                    <a:lstStyle/>
                    <a:p>
                      <a:pPr algn="ctr" fontAlgn="b"/>
                      <a:r>
                        <a:rPr lang="en-US" sz="1100" b="0" i="0" u="none" strike="noStrike">
                          <a:effectLst/>
                          <a:latin typeface="Arial"/>
                        </a:rPr>
                        <a:t>Clark, NV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dirty="0">
                          <a:effectLst/>
                          <a:latin typeface="Arial"/>
                        </a:rPr>
                        <a:t>Georgia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2738">
                <a:tc>
                  <a:txBody>
                    <a:bodyPr/>
                    <a:lstStyle/>
                    <a:p>
                      <a:pPr algn="ctr" fontAlgn="b"/>
                      <a:r>
                        <a:rPr lang="en-US" sz="1100" b="0" i="0" u="none" strike="noStrike">
                          <a:effectLst/>
                          <a:latin typeface="Arial"/>
                        </a:rPr>
                        <a:t>Hillsborough, FL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Alabama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2738">
                <a:tc>
                  <a:txBody>
                    <a:bodyPr/>
                    <a:lstStyle/>
                    <a:p>
                      <a:pPr algn="ctr" fontAlgn="b"/>
                      <a:r>
                        <a:rPr lang="en-US" sz="1100" b="0" i="0" u="none" strike="noStrike">
                          <a:effectLst/>
                          <a:latin typeface="Arial"/>
                        </a:rPr>
                        <a:t>Maricopa, AZ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Virginia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2738">
                <a:tc>
                  <a:txBody>
                    <a:bodyPr/>
                    <a:lstStyle/>
                    <a:p>
                      <a:pPr algn="ctr" fontAlgn="b"/>
                      <a:r>
                        <a:rPr lang="en-US" sz="1100" b="0" i="0" u="none" strike="noStrike">
                          <a:effectLst/>
                          <a:latin typeface="Arial"/>
                        </a:rPr>
                        <a:t>Contra Costa, 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California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22738">
                <a:tc>
                  <a:txBody>
                    <a:bodyPr/>
                    <a:lstStyle/>
                    <a:p>
                      <a:pPr algn="ctr" fontAlgn="b"/>
                      <a:r>
                        <a:rPr lang="en-US" sz="1100" b="0" i="0" u="none" strike="noStrike">
                          <a:effectLst/>
                          <a:latin typeface="Arial"/>
                        </a:rPr>
                        <a:t>Palm Beach, FL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Tennessee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22738">
                <a:tc>
                  <a:txBody>
                    <a:bodyPr/>
                    <a:lstStyle/>
                    <a:p>
                      <a:pPr algn="ctr" fontAlgn="b"/>
                      <a:r>
                        <a:rPr lang="en-US" sz="1100" b="0" i="0" u="none" strike="noStrike">
                          <a:effectLst/>
                          <a:latin typeface="Arial"/>
                        </a:rPr>
                        <a:t>Marion, IN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Pennsylvania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22738">
                <a:tc>
                  <a:txBody>
                    <a:bodyPr/>
                    <a:lstStyle/>
                    <a:p>
                      <a:pPr algn="ctr" fontAlgn="b"/>
                      <a:r>
                        <a:rPr lang="en-US" sz="1100" b="0" i="0" u="none" strike="noStrike">
                          <a:effectLst/>
                          <a:latin typeface="Arial"/>
                        </a:rPr>
                        <a:t>Franklin, OH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Illinois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22738">
                <a:tc>
                  <a:txBody>
                    <a:bodyPr/>
                    <a:lstStyle/>
                    <a:p>
                      <a:pPr algn="ctr" fontAlgn="b"/>
                      <a:r>
                        <a:rPr lang="en-US" sz="1100" b="0" i="0" u="none" strike="noStrike">
                          <a:effectLst/>
                          <a:latin typeface="Arial"/>
                        </a:rPr>
                        <a:t>Tarrant, 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Indiana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22738">
                <a:tc>
                  <a:txBody>
                    <a:bodyPr/>
                    <a:lstStyle/>
                    <a:p>
                      <a:pPr algn="ctr" fontAlgn="b"/>
                      <a:r>
                        <a:rPr lang="en-US" sz="1100" b="0" i="0" u="none" strike="noStrike">
                          <a:effectLst/>
                          <a:latin typeface="Arial"/>
                        </a:rPr>
                        <a:t>Los Angeles, 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South Carolina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22738">
                <a:tc>
                  <a:txBody>
                    <a:bodyPr/>
                    <a:lstStyle/>
                    <a:p>
                      <a:pPr algn="ctr" fontAlgn="b"/>
                      <a:r>
                        <a:rPr lang="en-US" sz="1100" b="0" i="0" u="none" strike="noStrike">
                          <a:effectLst/>
                          <a:latin typeface="Arial"/>
                        </a:rPr>
                        <a:t>Pinellas, FL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Kentucky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22738">
                <a:tc>
                  <a:txBody>
                    <a:bodyPr/>
                    <a:lstStyle/>
                    <a:p>
                      <a:pPr algn="ctr" fontAlgn="b"/>
                      <a:r>
                        <a:rPr lang="en-US" sz="1100" b="0" i="0" u="none" strike="noStrike">
                          <a:effectLst/>
                          <a:latin typeface="Arial"/>
                        </a:rPr>
                        <a:t>Volusia, FL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Mississippi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22738">
                <a:tc>
                  <a:txBody>
                    <a:bodyPr/>
                    <a:lstStyle/>
                    <a:p>
                      <a:pPr algn="ctr" fontAlgn="b"/>
                      <a:r>
                        <a:rPr lang="en-US" sz="1100" b="0" i="0" u="none" strike="noStrike">
                          <a:effectLst/>
                          <a:latin typeface="Arial"/>
                        </a:rPr>
                        <a:t>Jefferson, LA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Arizona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effectLst/>
                          <a:latin typeface="Arial"/>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22738">
                <a:tc>
                  <a:txBody>
                    <a:bodyPr/>
                    <a:lstStyle/>
                    <a:p>
                      <a:pPr algn="ctr" fontAlgn="b"/>
                      <a:r>
                        <a:rPr lang="en-US" sz="1100" b="0" i="0" u="none" strike="noStrike">
                          <a:effectLst/>
                          <a:latin typeface="Arial"/>
                        </a:rPr>
                        <a:t>Jefferson, 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effectLst/>
                          <a:latin typeface="Arial"/>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b"/>
                      <a:r>
                        <a:rPr lang="en-US" sz="1100" b="0" i="0" u="none" strike="noStrike">
                          <a:effectLst/>
                          <a:latin typeface="Arial"/>
                        </a:rPr>
                        <a:t>New York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effectLst/>
                          <a:latin typeface="Arial"/>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36467338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85C39CC-EE39-D443-B36F-C90C146C8057}" type="slidenum">
              <a:rPr lang="en-US" smtClean="0"/>
              <a:pPr/>
              <a:t>9</a:t>
            </a:fld>
            <a:endParaRPr lang="en-US" dirty="0"/>
          </a:p>
        </p:txBody>
      </p:sp>
      <p:sp>
        <p:nvSpPr>
          <p:cNvPr id="5" name="Title 4"/>
          <p:cNvSpPr>
            <a:spLocks noGrp="1"/>
          </p:cNvSpPr>
          <p:nvPr>
            <p:ph type="title"/>
          </p:nvPr>
        </p:nvSpPr>
        <p:spPr/>
        <p:txBody>
          <a:bodyPr/>
          <a:lstStyle/>
          <a:p>
            <a:r>
              <a:rPr lang="en-US" dirty="0" smtClean="0">
                <a:solidFill>
                  <a:schemeClr val="bg1"/>
                </a:solidFill>
              </a:rPr>
              <a:t>2018 Expected Growth Markets</a:t>
            </a:r>
            <a:endParaRPr lang="en-US" dirty="0">
              <a:solidFill>
                <a:schemeClr val="bg1"/>
              </a:solidFill>
            </a:endParaRPr>
          </a:p>
        </p:txBody>
      </p:sp>
      <p:graphicFrame>
        <p:nvGraphicFramePr>
          <p:cNvPr id="15" name="Content Placeholder 14"/>
          <p:cNvGraphicFramePr>
            <a:graphicFrameLocks noGrp="1"/>
          </p:cNvGraphicFramePr>
          <p:nvPr>
            <p:ph idx="1"/>
            <p:extLst>
              <p:ext uri="{D42A27DB-BD31-4B8C-83A1-F6EECF244321}">
                <p14:modId xmlns:p14="http://schemas.microsoft.com/office/powerpoint/2010/main" val="1380801938"/>
              </p:ext>
            </p:extLst>
          </p:nvPr>
        </p:nvGraphicFramePr>
        <p:xfrm>
          <a:off x="1143000" y="1447800"/>
          <a:ext cx="3352800" cy="4470507"/>
        </p:xfrm>
        <a:graphic>
          <a:graphicData uri="http://schemas.openxmlformats.org/drawingml/2006/table">
            <a:tbl>
              <a:tblPr/>
              <a:tblGrid>
                <a:gridCol w="3352800">
                  <a:extLst>
                    <a:ext uri="{9D8B030D-6E8A-4147-A177-3AD203B41FA5}">
                      <a16:colId xmlns:a16="http://schemas.microsoft.com/office/drawing/2014/main" val="20000"/>
                    </a:ext>
                  </a:extLst>
                </a:gridCol>
              </a:tblGrid>
              <a:tr h="210828">
                <a:tc>
                  <a:txBody>
                    <a:bodyPr/>
                    <a:lstStyle/>
                    <a:p>
                      <a:pPr marL="0" marR="0">
                        <a:spcBef>
                          <a:spcPts val="0"/>
                        </a:spcBef>
                        <a:spcAft>
                          <a:spcPts val="0"/>
                        </a:spcAft>
                      </a:pPr>
                      <a:r>
                        <a:rPr lang="en-US" sz="1100" dirty="0" smtClean="0">
                          <a:effectLst/>
                          <a:latin typeface="Calibri"/>
                          <a:ea typeface="Calibri"/>
                          <a:cs typeface="Times New Roman"/>
                        </a:rPr>
                        <a:t>Florida</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0828">
                <a:tc>
                  <a:txBody>
                    <a:bodyPr/>
                    <a:lstStyle/>
                    <a:p>
                      <a:pPr marL="0" marR="0">
                        <a:spcBef>
                          <a:spcPts val="0"/>
                        </a:spcBef>
                        <a:spcAft>
                          <a:spcPts val="0"/>
                        </a:spcAft>
                      </a:pPr>
                      <a:r>
                        <a:rPr lang="en-US" sz="1100" dirty="0">
                          <a:solidFill>
                            <a:srgbClr val="000000"/>
                          </a:solidFill>
                          <a:effectLst/>
                          <a:latin typeface="Calibri"/>
                          <a:ea typeface="Calibri"/>
                          <a:cs typeface="Times New Roman"/>
                        </a:rPr>
                        <a:t>KY</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7891">
                <a:tc>
                  <a:txBody>
                    <a:bodyPr/>
                    <a:lstStyle/>
                    <a:p>
                      <a:pPr marL="0" marR="0">
                        <a:spcBef>
                          <a:spcPts val="0"/>
                        </a:spcBef>
                        <a:spcAft>
                          <a:spcPts val="0"/>
                        </a:spcAft>
                      </a:pPr>
                      <a:r>
                        <a:rPr lang="en-US" sz="1100" dirty="0">
                          <a:solidFill>
                            <a:srgbClr val="000000"/>
                          </a:solidFill>
                          <a:effectLst/>
                          <a:latin typeface="Calibri"/>
                          <a:ea typeface="Calibri"/>
                          <a:cs typeface="Times New Roman"/>
                        </a:rPr>
                        <a:t>Indiana</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4954">
                <a:tc>
                  <a:txBody>
                    <a:bodyPr/>
                    <a:lstStyle/>
                    <a:p>
                      <a:pPr marL="0" marR="0">
                        <a:spcBef>
                          <a:spcPts val="0"/>
                        </a:spcBef>
                        <a:spcAft>
                          <a:spcPts val="0"/>
                        </a:spcAft>
                      </a:pPr>
                      <a:r>
                        <a:rPr lang="en-US" sz="1100" dirty="0">
                          <a:solidFill>
                            <a:srgbClr val="000000"/>
                          </a:solidFill>
                          <a:effectLst/>
                          <a:latin typeface="Calibri"/>
                          <a:ea typeface="Calibri"/>
                          <a:cs typeface="Times New Roman"/>
                        </a:rPr>
                        <a:t>Washington (Seattle, Southwest) </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2400">
                <a:tc>
                  <a:txBody>
                    <a:bodyPr/>
                    <a:lstStyle/>
                    <a:p>
                      <a:pPr marL="0" marR="0">
                        <a:spcBef>
                          <a:spcPts val="0"/>
                        </a:spcBef>
                        <a:spcAft>
                          <a:spcPts val="0"/>
                        </a:spcAft>
                      </a:pPr>
                      <a:r>
                        <a:rPr lang="en-US" sz="1100" dirty="0">
                          <a:solidFill>
                            <a:srgbClr val="000000"/>
                          </a:solidFill>
                          <a:effectLst/>
                          <a:latin typeface="Calibri"/>
                          <a:ea typeface="Calibri"/>
                          <a:cs typeface="Times New Roman"/>
                        </a:rPr>
                        <a:t>AZ (</a:t>
                      </a:r>
                      <a:r>
                        <a:rPr lang="en-US" sz="1100" dirty="0" err="1">
                          <a:solidFill>
                            <a:srgbClr val="000000"/>
                          </a:solidFill>
                          <a:effectLst/>
                          <a:latin typeface="Calibri"/>
                          <a:ea typeface="Calibri"/>
                          <a:cs typeface="Times New Roman"/>
                        </a:rPr>
                        <a:t>Phx</a:t>
                      </a:r>
                      <a:r>
                        <a:rPr lang="en-US" sz="1100" dirty="0">
                          <a:solidFill>
                            <a:srgbClr val="000000"/>
                          </a:solidFill>
                          <a:effectLst/>
                          <a:latin typeface="Calibri"/>
                          <a:ea typeface="Calibri"/>
                          <a:cs typeface="Times New Roman"/>
                        </a:rPr>
                        <a:t>)</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5280">
                <a:tc>
                  <a:txBody>
                    <a:bodyPr/>
                    <a:lstStyle/>
                    <a:p>
                      <a:pPr marL="0" marR="0">
                        <a:spcBef>
                          <a:spcPts val="0"/>
                        </a:spcBef>
                        <a:spcAft>
                          <a:spcPts val="0"/>
                        </a:spcAft>
                      </a:pPr>
                      <a:r>
                        <a:rPr lang="en-US" sz="1100">
                          <a:solidFill>
                            <a:srgbClr val="000000"/>
                          </a:solidFill>
                          <a:effectLst/>
                          <a:latin typeface="Calibri"/>
                          <a:ea typeface="Calibri"/>
                          <a:cs typeface="Times New Roman"/>
                        </a:rPr>
                        <a:t>Mississippi</a:t>
                      </a:r>
                      <a:endParaRPr lang="en-US" sz="110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22343">
                <a:tc>
                  <a:txBody>
                    <a:bodyPr/>
                    <a:lstStyle/>
                    <a:p>
                      <a:pPr marL="0" marR="0">
                        <a:spcBef>
                          <a:spcPts val="0"/>
                        </a:spcBef>
                        <a:spcAft>
                          <a:spcPts val="0"/>
                        </a:spcAft>
                      </a:pPr>
                      <a:r>
                        <a:rPr lang="en-US" sz="1100">
                          <a:solidFill>
                            <a:srgbClr val="000000"/>
                          </a:solidFill>
                          <a:effectLst/>
                          <a:latin typeface="Calibri"/>
                          <a:ea typeface="Calibri"/>
                          <a:cs typeface="Times New Roman"/>
                        </a:rPr>
                        <a:t>Louisiana </a:t>
                      </a:r>
                      <a:endParaRPr lang="en-US" sz="110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89406">
                <a:tc>
                  <a:txBody>
                    <a:bodyPr/>
                    <a:lstStyle/>
                    <a:p>
                      <a:pPr marL="0" marR="0">
                        <a:spcBef>
                          <a:spcPts val="0"/>
                        </a:spcBef>
                        <a:spcAft>
                          <a:spcPts val="0"/>
                        </a:spcAft>
                      </a:pPr>
                      <a:r>
                        <a:rPr lang="en-US" sz="1100" dirty="0">
                          <a:solidFill>
                            <a:srgbClr val="000000"/>
                          </a:solidFill>
                          <a:effectLst/>
                          <a:latin typeface="Calibri"/>
                          <a:ea typeface="Calibri"/>
                          <a:cs typeface="Times New Roman"/>
                        </a:rPr>
                        <a:t>Texas (Houston, Dallas, LPPO)</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19886">
                <a:tc>
                  <a:txBody>
                    <a:bodyPr/>
                    <a:lstStyle/>
                    <a:p>
                      <a:pPr marL="0" marR="0">
                        <a:spcBef>
                          <a:spcPts val="0"/>
                        </a:spcBef>
                        <a:spcAft>
                          <a:spcPts val="0"/>
                        </a:spcAft>
                      </a:pPr>
                      <a:r>
                        <a:rPr lang="en-US" sz="1100" dirty="0">
                          <a:solidFill>
                            <a:srgbClr val="000000"/>
                          </a:solidFill>
                          <a:effectLst/>
                          <a:latin typeface="Calibri"/>
                          <a:ea typeface="Calibri"/>
                          <a:cs typeface="Times New Roman"/>
                        </a:rPr>
                        <a:t>PA (Greater Philly)</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99732">
                <a:tc>
                  <a:txBody>
                    <a:bodyPr/>
                    <a:lstStyle/>
                    <a:p>
                      <a:pPr marL="0" marR="0">
                        <a:spcBef>
                          <a:spcPts val="0"/>
                        </a:spcBef>
                        <a:spcAft>
                          <a:spcPts val="0"/>
                        </a:spcAft>
                      </a:pPr>
                      <a:r>
                        <a:rPr lang="en-US" sz="1100">
                          <a:solidFill>
                            <a:srgbClr val="000000"/>
                          </a:solidFill>
                          <a:effectLst/>
                          <a:latin typeface="Calibri"/>
                          <a:ea typeface="Calibri"/>
                          <a:cs typeface="Times New Roman"/>
                        </a:rPr>
                        <a:t>Ohio (Cincy, Canton, Akron, Cle)</a:t>
                      </a:r>
                      <a:endParaRPr lang="en-US" sz="110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42995">
                <a:tc>
                  <a:txBody>
                    <a:bodyPr/>
                    <a:lstStyle/>
                    <a:p>
                      <a:pPr marL="0" marR="0">
                        <a:spcBef>
                          <a:spcPts val="0"/>
                        </a:spcBef>
                        <a:spcAft>
                          <a:spcPts val="0"/>
                        </a:spcAft>
                      </a:pPr>
                      <a:r>
                        <a:rPr lang="en-US" sz="1100">
                          <a:solidFill>
                            <a:srgbClr val="000000"/>
                          </a:solidFill>
                          <a:effectLst/>
                          <a:latin typeface="Calibri"/>
                          <a:ea typeface="Calibri"/>
                          <a:cs typeface="Times New Roman"/>
                        </a:rPr>
                        <a:t>Virginia (Richmond, Tidewater) </a:t>
                      </a:r>
                      <a:endParaRPr lang="en-US" sz="110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52400">
                <a:tc>
                  <a:txBody>
                    <a:bodyPr/>
                    <a:lstStyle/>
                    <a:p>
                      <a:pPr marL="0" marR="0">
                        <a:spcBef>
                          <a:spcPts val="0"/>
                        </a:spcBef>
                        <a:spcAft>
                          <a:spcPts val="0"/>
                        </a:spcAft>
                      </a:pPr>
                      <a:r>
                        <a:rPr lang="en-US" sz="1100" dirty="0">
                          <a:solidFill>
                            <a:srgbClr val="000000"/>
                          </a:solidFill>
                          <a:effectLst/>
                          <a:latin typeface="Calibri"/>
                          <a:ea typeface="Calibri"/>
                          <a:cs typeface="Times New Roman"/>
                        </a:rPr>
                        <a:t>Minnesota (Minneapolis)</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53321">
                <a:tc>
                  <a:txBody>
                    <a:bodyPr/>
                    <a:lstStyle/>
                    <a:p>
                      <a:pPr marL="0" marR="0">
                        <a:spcBef>
                          <a:spcPts val="0"/>
                        </a:spcBef>
                        <a:spcAft>
                          <a:spcPts val="0"/>
                        </a:spcAft>
                      </a:pPr>
                      <a:r>
                        <a:rPr lang="en-US" sz="1100" dirty="0">
                          <a:solidFill>
                            <a:srgbClr val="000000"/>
                          </a:solidFill>
                          <a:effectLst/>
                          <a:latin typeface="Calibri"/>
                          <a:ea typeface="Calibri"/>
                          <a:cs typeface="Times New Roman"/>
                        </a:rPr>
                        <a:t>Chicago</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52400">
                <a:tc>
                  <a:txBody>
                    <a:bodyPr/>
                    <a:lstStyle/>
                    <a:p>
                      <a:pPr marL="0" marR="0">
                        <a:spcBef>
                          <a:spcPts val="0"/>
                        </a:spcBef>
                        <a:spcAft>
                          <a:spcPts val="0"/>
                        </a:spcAft>
                      </a:pPr>
                      <a:r>
                        <a:rPr lang="en-US" sz="1100" dirty="0">
                          <a:solidFill>
                            <a:srgbClr val="000000"/>
                          </a:solidFill>
                          <a:effectLst/>
                          <a:latin typeface="Calibri"/>
                          <a:ea typeface="Calibri"/>
                          <a:cs typeface="Times New Roman"/>
                        </a:rPr>
                        <a:t>Michigan (Detroit)</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152400">
                <a:tc>
                  <a:txBody>
                    <a:bodyPr/>
                    <a:lstStyle/>
                    <a:p>
                      <a:pPr marL="0" marR="0">
                        <a:spcBef>
                          <a:spcPts val="0"/>
                        </a:spcBef>
                        <a:spcAft>
                          <a:spcPts val="0"/>
                        </a:spcAft>
                      </a:pPr>
                      <a:r>
                        <a:rPr lang="en-US" sz="1100" dirty="0">
                          <a:solidFill>
                            <a:srgbClr val="000000"/>
                          </a:solidFill>
                          <a:effectLst/>
                          <a:latin typeface="Calibri"/>
                          <a:ea typeface="Calibri"/>
                          <a:cs typeface="Times New Roman"/>
                        </a:rPr>
                        <a:t>Tennessee (Nashville, Tri Cities, Knoxville) </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52400">
                <a:tc>
                  <a:txBody>
                    <a:bodyPr/>
                    <a:lstStyle/>
                    <a:p>
                      <a:pPr marL="0" marR="0">
                        <a:spcBef>
                          <a:spcPts val="0"/>
                        </a:spcBef>
                        <a:spcAft>
                          <a:spcPts val="0"/>
                        </a:spcAft>
                      </a:pPr>
                      <a:r>
                        <a:rPr lang="en-US" sz="1100" dirty="0">
                          <a:solidFill>
                            <a:srgbClr val="000000"/>
                          </a:solidFill>
                          <a:effectLst/>
                          <a:latin typeface="Calibri"/>
                          <a:ea typeface="Calibri"/>
                          <a:cs typeface="Times New Roman"/>
                        </a:rPr>
                        <a:t>Alabama (Birmingham, Huntsville) </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76200">
                <a:tc>
                  <a:txBody>
                    <a:bodyPr/>
                    <a:lstStyle/>
                    <a:p>
                      <a:pPr marL="0" marR="0">
                        <a:spcBef>
                          <a:spcPts val="0"/>
                        </a:spcBef>
                        <a:spcAft>
                          <a:spcPts val="0"/>
                        </a:spcAft>
                      </a:pPr>
                      <a:r>
                        <a:rPr lang="en-US" sz="1100">
                          <a:solidFill>
                            <a:srgbClr val="000000"/>
                          </a:solidFill>
                          <a:effectLst/>
                          <a:latin typeface="Calibri"/>
                          <a:ea typeface="Calibri"/>
                          <a:cs typeface="Times New Roman"/>
                        </a:rPr>
                        <a:t>Georgia (Atlanta) </a:t>
                      </a:r>
                      <a:endParaRPr lang="en-US" sz="110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106680">
                <a:tc>
                  <a:txBody>
                    <a:bodyPr/>
                    <a:lstStyle/>
                    <a:p>
                      <a:pPr marL="0" marR="0">
                        <a:spcBef>
                          <a:spcPts val="0"/>
                        </a:spcBef>
                        <a:spcAft>
                          <a:spcPts val="0"/>
                        </a:spcAft>
                      </a:pPr>
                      <a:r>
                        <a:rPr lang="en-US" sz="1100">
                          <a:solidFill>
                            <a:srgbClr val="000000"/>
                          </a:solidFill>
                          <a:effectLst/>
                          <a:latin typeface="Calibri"/>
                          <a:ea typeface="Calibri"/>
                          <a:cs typeface="Times New Roman"/>
                        </a:rPr>
                        <a:t>South Carolina (Columbia, upstate, Charelston) </a:t>
                      </a:r>
                      <a:endParaRPr lang="en-US" sz="110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137160">
                <a:tc>
                  <a:txBody>
                    <a:bodyPr/>
                    <a:lstStyle/>
                    <a:p>
                      <a:pPr marL="0" marR="0">
                        <a:spcBef>
                          <a:spcPts val="0"/>
                        </a:spcBef>
                        <a:spcAft>
                          <a:spcPts val="0"/>
                        </a:spcAft>
                      </a:pPr>
                      <a:r>
                        <a:rPr lang="en-US" sz="1100" dirty="0">
                          <a:solidFill>
                            <a:srgbClr val="000000"/>
                          </a:solidFill>
                          <a:effectLst/>
                          <a:latin typeface="Calibri"/>
                          <a:ea typeface="Calibri"/>
                          <a:cs typeface="Times New Roman"/>
                        </a:rPr>
                        <a:t>North Carolina (Charlotte, Greensboro, Western) </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152400">
                <a:tc>
                  <a:txBody>
                    <a:bodyPr/>
                    <a:lstStyle/>
                    <a:p>
                      <a:pPr marL="0" marR="0">
                        <a:spcBef>
                          <a:spcPts val="0"/>
                        </a:spcBef>
                        <a:spcAft>
                          <a:spcPts val="0"/>
                        </a:spcAft>
                      </a:pPr>
                      <a:r>
                        <a:rPr lang="en-US" sz="1100">
                          <a:solidFill>
                            <a:srgbClr val="000000"/>
                          </a:solidFill>
                          <a:effectLst/>
                          <a:latin typeface="Calibri"/>
                          <a:ea typeface="Calibri"/>
                          <a:cs typeface="Times New Roman"/>
                        </a:rPr>
                        <a:t>Nevada (Las Vegas)</a:t>
                      </a:r>
                      <a:endParaRPr lang="en-US" sz="110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125982">
                <a:tc>
                  <a:txBody>
                    <a:bodyPr/>
                    <a:lstStyle/>
                    <a:p>
                      <a:pPr marL="0" marR="0">
                        <a:spcBef>
                          <a:spcPts val="0"/>
                        </a:spcBef>
                        <a:spcAft>
                          <a:spcPts val="0"/>
                        </a:spcAft>
                      </a:pPr>
                      <a:r>
                        <a:rPr lang="en-US" sz="1100" dirty="0">
                          <a:solidFill>
                            <a:srgbClr val="000000"/>
                          </a:solidFill>
                          <a:effectLst/>
                          <a:latin typeface="Calibri"/>
                          <a:ea typeface="Calibri"/>
                          <a:cs typeface="Times New Roman"/>
                        </a:rPr>
                        <a:t>Colorado</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02618">
                <a:tc>
                  <a:txBody>
                    <a:bodyPr/>
                    <a:lstStyle/>
                    <a:p>
                      <a:pPr marL="0" marR="0">
                        <a:spcBef>
                          <a:spcPts val="0"/>
                        </a:spcBef>
                        <a:spcAft>
                          <a:spcPts val="0"/>
                        </a:spcAft>
                      </a:pPr>
                      <a:r>
                        <a:rPr lang="en-US" sz="1100" dirty="0">
                          <a:solidFill>
                            <a:srgbClr val="000000"/>
                          </a:solidFill>
                          <a:effectLst/>
                          <a:latin typeface="Calibri"/>
                          <a:ea typeface="Calibri"/>
                          <a:cs typeface="Times New Roman"/>
                        </a:rPr>
                        <a:t>MO/KS</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133098">
                <a:tc>
                  <a:txBody>
                    <a:bodyPr/>
                    <a:lstStyle/>
                    <a:p>
                      <a:pPr marL="0" marR="0">
                        <a:spcBef>
                          <a:spcPts val="0"/>
                        </a:spcBef>
                        <a:spcAft>
                          <a:spcPts val="0"/>
                        </a:spcAft>
                      </a:pPr>
                      <a:r>
                        <a:rPr lang="en-US" sz="1100">
                          <a:solidFill>
                            <a:srgbClr val="000000"/>
                          </a:solidFill>
                          <a:effectLst/>
                          <a:latin typeface="Calibri"/>
                          <a:ea typeface="Calibri"/>
                          <a:cs typeface="Times New Roman"/>
                        </a:rPr>
                        <a:t>Wisconsin (Milwaukee)</a:t>
                      </a:r>
                      <a:endParaRPr lang="en-US" sz="110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152400">
                <a:tc>
                  <a:txBody>
                    <a:bodyPr/>
                    <a:lstStyle/>
                    <a:p>
                      <a:pPr marL="0" marR="0">
                        <a:spcBef>
                          <a:spcPts val="0"/>
                        </a:spcBef>
                        <a:spcAft>
                          <a:spcPts val="0"/>
                        </a:spcAft>
                      </a:pPr>
                      <a:r>
                        <a:rPr lang="en-US" sz="1100" dirty="0">
                          <a:solidFill>
                            <a:srgbClr val="000000"/>
                          </a:solidFill>
                          <a:effectLst/>
                          <a:latin typeface="Calibri"/>
                          <a:ea typeface="Calibri"/>
                          <a:cs typeface="Times New Roman"/>
                        </a:rPr>
                        <a:t>New York City</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76200">
                <a:tc>
                  <a:txBody>
                    <a:bodyPr/>
                    <a:lstStyle/>
                    <a:p>
                      <a:pPr marL="0" marR="0">
                        <a:spcBef>
                          <a:spcPts val="0"/>
                        </a:spcBef>
                        <a:spcAft>
                          <a:spcPts val="0"/>
                        </a:spcAft>
                      </a:pPr>
                      <a:r>
                        <a:rPr lang="en-US" sz="1100" dirty="0">
                          <a:solidFill>
                            <a:srgbClr val="000000"/>
                          </a:solidFill>
                          <a:effectLst/>
                          <a:latin typeface="Calibri"/>
                          <a:ea typeface="Calibri"/>
                          <a:cs typeface="Times New Roman"/>
                        </a:rPr>
                        <a:t>Iowa (Des Moines) </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182880">
                <a:tc>
                  <a:txBody>
                    <a:bodyPr/>
                    <a:lstStyle/>
                    <a:p>
                      <a:pPr marL="0" marR="0">
                        <a:spcBef>
                          <a:spcPts val="0"/>
                        </a:spcBef>
                        <a:spcAft>
                          <a:spcPts val="0"/>
                        </a:spcAft>
                      </a:pPr>
                      <a:r>
                        <a:rPr lang="en-US" sz="1100" dirty="0">
                          <a:solidFill>
                            <a:srgbClr val="000000"/>
                          </a:solidFill>
                          <a:effectLst/>
                          <a:latin typeface="Calibri"/>
                          <a:ea typeface="Calibri"/>
                          <a:cs typeface="Times New Roman"/>
                        </a:rPr>
                        <a:t>Los Angeles/Orange</a:t>
                      </a:r>
                      <a:endParaRPr lang="en-US" sz="1100" dirty="0">
                        <a:effectLst/>
                        <a:latin typeface="Calibri"/>
                        <a:ea typeface="Calibri"/>
                        <a:cs typeface="Times New Roman"/>
                      </a:endParaRPr>
                    </a:p>
                  </a:txBody>
                  <a:tcPr marL="68580" marR="6858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292409737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LGOKCNd2QkysGs0.uaGZt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LGOKCNd2QkysGs0.uaGZt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LGOKCNd2QkysGs0.uaGZt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LGOKCNd2QkysGs0.uaGZt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KFA2NzfgFkS5mtvCBg6Jc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umana_Templa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54000">
              <a:schemeClr val="accent1"/>
            </a:gs>
            <a:gs pos="100000">
              <a:schemeClr val="accent2">
                <a:lumMod val="100000"/>
              </a:schemeClr>
            </a:gs>
          </a:gsLst>
          <a:lin ang="5400000" scaled="0"/>
        </a:gradFill>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3_hum_ppt_wicons_100213">
  <a:themeElements>
    <a:clrScheme name="Custom 2">
      <a:dk1>
        <a:srgbClr val="1A1812"/>
      </a:dk1>
      <a:lt1>
        <a:srgbClr val="FFFFFF"/>
      </a:lt1>
      <a:dk2>
        <a:srgbClr val="FFFFFF"/>
      </a:dk2>
      <a:lt2>
        <a:srgbClr val="5C9A1B"/>
      </a:lt2>
      <a:accent1>
        <a:srgbClr val="5C9A1B"/>
      </a:accent1>
      <a:accent2>
        <a:srgbClr val="1D5B2D"/>
      </a:accent2>
      <a:accent3>
        <a:srgbClr val="1A1812"/>
      </a:accent3>
      <a:accent4>
        <a:srgbClr val="AA005F"/>
      </a:accent4>
      <a:accent5>
        <a:srgbClr val="D5D5D5"/>
      </a:accent5>
      <a:accent6>
        <a:srgbClr val="5C9A1B"/>
      </a:accent6>
      <a:hlink>
        <a:srgbClr val="AA005F"/>
      </a:hlink>
      <a:folHlink>
        <a:srgbClr val="D5D5D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54000">
              <a:schemeClr val="accent1"/>
            </a:gs>
            <a:gs pos="100000">
              <a:schemeClr val="accent2">
                <a:lumMod val="100000"/>
              </a:schemeClr>
            </a:gs>
          </a:gsLst>
          <a:lin ang="5400000" scaled="0"/>
        </a:gradFill>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Humana_Templa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54000">
              <a:schemeClr val="accent1"/>
            </a:gs>
            <a:gs pos="100000">
              <a:schemeClr val="accent2">
                <a:lumMod val="100000"/>
              </a:schemeClr>
            </a:gs>
          </a:gsLst>
          <a:lin ang="5400000" scaled="0"/>
        </a:gradFill>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2_Humana_Templa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54000">
              <a:schemeClr val="accent1"/>
            </a:gs>
            <a:gs pos="100000">
              <a:schemeClr val="accent2">
                <a:lumMod val="100000"/>
              </a:schemeClr>
            </a:gs>
          </a:gsLst>
          <a:lin ang="5400000" scaled="0"/>
        </a:gradFill>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3_Humana_Templa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54000">
              <a:schemeClr val="accent1"/>
            </a:gs>
            <a:gs pos="100000">
              <a:schemeClr val="accent2">
                <a:lumMod val="100000"/>
              </a:schemeClr>
            </a:gs>
          </a:gsLst>
          <a:lin ang="5400000" scaled="0"/>
        </a:gradFill>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4_Humana_Templa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54000">
              <a:schemeClr val="accent1"/>
            </a:gs>
            <a:gs pos="100000">
              <a:schemeClr val="accent2">
                <a:lumMod val="100000"/>
              </a:schemeClr>
            </a:gs>
          </a:gsLst>
          <a:lin ang="5400000" scaled="0"/>
        </a:gradFill>
        <a:ln>
          <a:noFill/>
        </a:ln>
      </a:spPr>
      <a:bodyPr rtlCol="0" anchor="ct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2723</TotalTime>
  <Words>6999</Words>
  <Application>Microsoft Office PowerPoint</Application>
  <PresentationFormat>On-screen Show (4:3)</PresentationFormat>
  <Paragraphs>1183</Paragraphs>
  <Slides>69</Slides>
  <Notes>26</Notes>
  <HiddenSlides>0</HiddenSlides>
  <MMClips>4</MMClips>
  <ScaleCrop>false</ScaleCrop>
  <HeadingPairs>
    <vt:vector size="10" baseType="variant">
      <vt:variant>
        <vt:lpstr>Fonts Used</vt:lpstr>
      </vt:variant>
      <vt:variant>
        <vt:i4>14</vt:i4>
      </vt:variant>
      <vt:variant>
        <vt:lpstr>Theme</vt:lpstr>
      </vt:variant>
      <vt:variant>
        <vt:i4>7</vt:i4>
      </vt:variant>
      <vt:variant>
        <vt:lpstr>Links</vt:lpstr>
      </vt:variant>
      <vt:variant>
        <vt:i4>1</vt:i4>
      </vt:variant>
      <vt:variant>
        <vt:lpstr>Embedded OLE Servers</vt:lpstr>
      </vt:variant>
      <vt:variant>
        <vt:i4>1</vt:i4>
      </vt:variant>
      <vt:variant>
        <vt:lpstr>Slide Titles</vt:lpstr>
      </vt:variant>
      <vt:variant>
        <vt:i4>69</vt:i4>
      </vt:variant>
    </vt:vector>
  </HeadingPairs>
  <TitlesOfParts>
    <vt:vector size="92" baseType="lpstr">
      <vt:lpstr>ＭＳ Ｐゴシック</vt:lpstr>
      <vt:lpstr>ＭＳ Ｐゴシック</vt:lpstr>
      <vt:lpstr>Arial</vt:lpstr>
      <vt:lpstr>BentonSansF Book</vt:lpstr>
      <vt:lpstr>Calibri</vt:lpstr>
      <vt:lpstr>Calibri Light</vt:lpstr>
      <vt:lpstr>Calibri-Light</vt:lpstr>
      <vt:lpstr>Chalkduster</vt:lpstr>
      <vt:lpstr>Corbel</vt:lpstr>
      <vt:lpstr>Courier New</vt:lpstr>
      <vt:lpstr>FS Humana</vt:lpstr>
      <vt:lpstr>Times New Roman</vt:lpstr>
      <vt:lpstr>Wingdings</vt:lpstr>
      <vt:lpstr>Wingdings 2</vt:lpstr>
      <vt:lpstr>Office Theme</vt:lpstr>
      <vt:lpstr>Humana_Template</vt:lpstr>
      <vt:lpstr>3_hum_ppt_wicons_100213</vt:lpstr>
      <vt:lpstr>1_Humana_Template</vt:lpstr>
      <vt:lpstr>2_Humana_Template</vt:lpstr>
      <vt:lpstr>3_Humana_Template</vt:lpstr>
      <vt:lpstr>4_Humana_Template</vt:lpstr>
      <vt:lpstr>file:///C:\Users\mtc5564\Desktop\Why%20Humana\Value%20Added%20Services%20Talking%20Points.pdf</vt:lpstr>
      <vt:lpstr>think-cell Slide</vt:lpstr>
      <vt:lpstr>PowerPoint Presentation</vt:lpstr>
      <vt:lpstr>We Are HUMANA</vt:lpstr>
      <vt:lpstr>Agenda</vt:lpstr>
      <vt:lpstr>About Humana </vt:lpstr>
      <vt:lpstr> More great reasons to choose Humana </vt:lpstr>
      <vt:lpstr>PowerPoint Presentation</vt:lpstr>
      <vt:lpstr>You Spoke, We Listened!</vt:lpstr>
      <vt:lpstr>2017 Top MA States</vt:lpstr>
      <vt:lpstr>2018 Expected Growth Markets</vt:lpstr>
      <vt:lpstr>2018 Product Expansions</vt:lpstr>
      <vt:lpstr>2018 HMO Expansion Markets</vt:lpstr>
      <vt:lpstr>Value Plus Plans</vt:lpstr>
      <vt:lpstr>LPPO Expansion Markets</vt:lpstr>
      <vt:lpstr>LPPO VS. RPPO</vt:lpstr>
      <vt:lpstr>Part B Giveback Markets</vt:lpstr>
      <vt:lpstr>Humana’s D-SNP Eligible Categories</vt:lpstr>
      <vt:lpstr>Chronic SNPs</vt:lpstr>
      <vt:lpstr>Market Highlight Document</vt:lpstr>
      <vt:lpstr>Stand Alone PDP 2018</vt:lpstr>
      <vt:lpstr>2017 Top PDP States</vt:lpstr>
      <vt:lpstr>2018 Humana’s Prescription Drug Plans </vt:lpstr>
      <vt:lpstr>2018 Plan-by-Plan Highlights</vt:lpstr>
      <vt:lpstr>Medicare Supplement</vt:lpstr>
      <vt:lpstr>2017 Top MSUP States</vt:lpstr>
      <vt:lpstr>Selection Process for Targeted States </vt:lpstr>
      <vt:lpstr>PowerPoint Presentation</vt:lpstr>
      <vt:lpstr>Well Dine</vt:lpstr>
      <vt:lpstr>Health Coach</vt:lpstr>
      <vt:lpstr>Health Coach</vt:lpstr>
      <vt:lpstr>Silver Sneakers</vt:lpstr>
      <vt:lpstr>GO/365</vt:lpstr>
      <vt:lpstr>Over the Counter Benefits - OTC</vt:lpstr>
      <vt:lpstr>Humana Pharmacy | Humana Specialty </vt:lpstr>
      <vt:lpstr>Why Humana Pharmacy?</vt:lpstr>
      <vt:lpstr>PowerPoint Presentation</vt:lpstr>
      <vt:lpstr>Humana in your Community </vt:lpstr>
      <vt:lpstr>Guidance Centers are located in key Medicare Markets</vt:lpstr>
      <vt:lpstr>Humana in Your Community</vt:lpstr>
      <vt:lpstr>Humana First Nurse Advise Line</vt:lpstr>
      <vt:lpstr>PowerPoint Presentation</vt:lpstr>
      <vt:lpstr>PowerPoint Presentation</vt:lpstr>
      <vt:lpstr>Casting a Broader Net</vt:lpstr>
      <vt:lpstr>New Member Assessment (Welcome Calls)</vt:lpstr>
      <vt:lpstr>PowerPoint Presentation</vt:lpstr>
      <vt:lpstr>PowerPoint Presentation</vt:lpstr>
      <vt:lpstr>PowerPoint Presentation</vt:lpstr>
      <vt:lpstr>Uniquely holistic care management services </vt:lpstr>
      <vt:lpstr>Humana At Home services for people with medical and functional challenges</vt:lpstr>
      <vt:lpstr>PowerPoint Presentation</vt:lpstr>
      <vt:lpstr>Meet Donald</vt:lpstr>
      <vt:lpstr>PowerPoint Presentation</vt:lpstr>
      <vt:lpstr>MDLIVE</vt:lpstr>
      <vt:lpstr>MDLIVE at a Glance </vt:lpstr>
      <vt:lpstr>Points of Care Web Portal </vt:lpstr>
      <vt:lpstr>PowerPoint Presentation</vt:lpstr>
      <vt:lpstr>Our Bold Goal – 20% healthier by 2020</vt:lpstr>
      <vt:lpstr>PowerPoint Presentation</vt:lpstr>
      <vt:lpstr>Start with Healthy: Closing the Gap in 2015</vt:lpstr>
      <vt:lpstr>PowerPoint Presentation</vt:lpstr>
      <vt:lpstr>PowerPoint Presentation</vt:lpstr>
      <vt:lpstr>PowerPoint Presentation</vt:lpstr>
      <vt:lpstr>PowerPoint Presentation</vt:lpstr>
      <vt:lpstr>PowerPoint Presentation</vt:lpstr>
      <vt:lpstr>Section A Classification Analysis </vt:lpstr>
      <vt:lpstr>What’s the takeaway?</vt:lpstr>
      <vt:lpstr>Compliance Reminders</vt:lpstr>
      <vt:lpstr>Summary of Benefits </vt:lpstr>
      <vt:lpstr> Value Added Services (VAS) vs.  Supplemental Benefits Reminder </vt:lpstr>
      <vt:lpstr>PowerPoint Presentation</vt:lpstr>
    </vt:vector>
  </TitlesOfParts>
  <Company>Humana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Mallory Strange</dc:creator>
  <cp:lastModifiedBy>Lauren Blackburn</cp:lastModifiedBy>
  <cp:revision>59</cp:revision>
  <dcterms:created xsi:type="dcterms:W3CDTF">2017-06-15T15:02:24Z</dcterms:created>
  <dcterms:modified xsi:type="dcterms:W3CDTF">2017-10-10T22:02:06Z</dcterms:modified>
</cp:coreProperties>
</file>